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69" r:id="rId4"/>
    <p:sldId id="258" r:id="rId5"/>
    <p:sldId id="270" r:id="rId6"/>
    <p:sldId id="273" r:id="rId7"/>
    <p:sldId id="274" r:id="rId8"/>
    <p:sldId id="277" r:id="rId9"/>
    <p:sldId id="278" r:id="rId10"/>
    <p:sldId id="279" r:id="rId11"/>
    <p:sldId id="257" r:id="rId12"/>
    <p:sldId id="266" r:id="rId13"/>
    <p:sldId id="280" r:id="rId14"/>
    <p:sldId id="267" r:id="rId15"/>
    <p:sldId id="268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Process and Purpose of Communication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Supriya Mohan Patil</a:t>
            </a:r>
            <a:endParaRPr lang="en-IN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by Edokwe Tochukwu Victor on Ratan Tata Ji Life Quotes by Motivational  Speaker &amp; Writer Ratan K. Gupta | Quotes by famous people, Millionaire  quotes, Inspirational quo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8077200" cy="60579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Purpose of Communication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38400"/>
            <a:ext cx="4114800" cy="41910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Receiving and transmitting information is the major function of communication in an organization. </a:t>
            </a:r>
          </a:p>
          <a:p>
            <a:r>
              <a:rPr lang="en-IN" dirty="0" smtClean="0"/>
              <a:t>Through adequate and effective communication managers receive and transmit information which enables them to solve problems and take decisions.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267200" cy="4114800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In business context ‘control’ means the power to influence people’s behaviour. </a:t>
            </a:r>
          </a:p>
          <a:p>
            <a:r>
              <a:rPr lang="en-IN" dirty="0" smtClean="0"/>
              <a:t>If the control function is at work, the employees follow the policies and procedures of the company; follow their job descriptions, inform their job related problems to their immediate boss.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>
          <a:xfrm>
            <a:off x="533400" y="16002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en-IN" sz="2800" dirty="0" smtClean="0"/>
              <a:t>INFORMATION</a:t>
            </a:r>
            <a:endParaRPr lang="en-IN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00600" y="16002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en-IN" sz="2800" dirty="0" smtClean="0"/>
              <a:t>CONTROL</a:t>
            </a:r>
            <a:endParaRPr lang="en-IN" sz="28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52600"/>
            <a:ext cx="4038600" cy="4876800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 smtClean="0"/>
              <a:t> </a:t>
            </a:r>
            <a:r>
              <a:rPr lang="en-IN" dirty="0" smtClean="0"/>
              <a:t>Motivation means inspiring inner urge (wish) among people to make sincere efforts to achieve organizational goals. </a:t>
            </a:r>
          </a:p>
          <a:p>
            <a:r>
              <a:rPr lang="en-IN" dirty="0" smtClean="0"/>
              <a:t>Effective communication helps to set and define clear goals, give feedback on the progress made towards the goals and reinforcing/ inspiring desired behaviour among employees.</a:t>
            </a:r>
          </a:p>
          <a:p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00600" y="1676400"/>
            <a:ext cx="4038600" cy="48768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Communication provides a mechanism for employees to express their emotions under different situations. </a:t>
            </a:r>
          </a:p>
          <a:p>
            <a:r>
              <a:rPr lang="en-IN" dirty="0" smtClean="0"/>
              <a:t>While working in team, employees express their satisfaction, dissatisfaction, frustration etc. which is essential to maintain good mental health of the employees.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>
          <a:xfrm>
            <a:off x="533400" y="457200"/>
            <a:ext cx="3886200" cy="640080"/>
          </a:xfrm>
        </p:spPr>
        <p:txBody>
          <a:bodyPr/>
          <a:lstStyle/>
          <a:p>
            <a:pPr algn="ctr"/>
            <a:r>
              <a:rPr lang="en-IN" sz="2800" dirty="0" smtClean="0"/>
              <a:t>Motivation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76800" y="3810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en-IN" sz="2800" dirty="0" smtClean="0"/>
              <a:t>Emotional Expression</a:t>
            </a:r>
            <a:endParaRPr lang="en-IN" sz="28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we never compromised on ethics. | Legend quotes, Ratan tata quotes, Ratan  ta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800"/>
            <a:ext cx="8001000" cy="52673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4038600" cy="4648200"/>
          </a:xfrm>
        </p:spPr>
        <p:txBody>
          <a:bodyPr>
            <a:normAutofit fontScale="85000" lnSpcReduction="10000"/>
          </a:bodyPr>
          <a:lstStyle/>
          <a:p>
            <a:r>
              <a:rPr lang="en-IN" b="1" dirty="0" smtClean="0"/>
              <a:t> </a:t>
            </a:r>
            <a:r>
              <a:rPr lang="en-IN" dirty="0" smtClean="0"/>
              <a:t>Advice refers to the opinion offered to change the approach or behaviour of another person. </a:t>
            </a:r>
          </a:p>
          <a:p>
            <a:endParaRPr lang="en-IN" dirty="0" smtClean="0"/>
          </a:p>
          <a:p>
            <a:r>
              <a:rPr lang="en-IN" dirty="0" smtClean="0"/>
              <a:t>In business it is sometimes required to take expert advice related to taxation, technology, finance etc. So asking and giving advice is an important function of business communication.</a:t>
            </a:r>
          </a:p>
          <a:p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4114800" cy="4572000"/>
          </a:xfrm>
        </p:spPr>
        <p:txBody>
          <a:bodyPr>
            <a:normAutofit fontScale="85000" lnSpcReduction="20000"/>
          </a:bodyPr>
          <a:lstStyle/>
          <a:p>
            <a:r>
              <a:rPr lang="en-IN" b="1" dirty="0" smtClean="0"/>
              <a:t> </a:t>
            </a:r>
            <a:r>
              <a:rPr lang="en-IN" dirty="0" smtClean="0"/>
              <a:t>Persuasion is an effort to influence the views and opinions of others and moulding (changing) their behaviour. </a:t>
            </a:r>
          </a:p>
          <a:p>
            <a:endParaRPr lang="en-IN" dirty="0" smtClean="0"/>
          </a:p>
          <a:p>
            <a:r>
              <a:rPr lang="en-IN" dirty="0" smtClean="0"/>
              <a:t>Persuasion is an important objective of business communication. In fact, all business communications are directly or indirectly persuasive. e.g. Managers persuade their employees to put in their best efforts. 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>
          <a:xfrm>
            <a:off x="533400" y="4572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en-IN" sz="3200" dirty="0" smtClean="0"/>
              <a:t>Advice</a:t>
            </a:r>
            <a:endParaRPr lang="en-IN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29200" y="457200"/>
            <a:ext cx="3886200" cy="640080"/>
          </a:xfrm>
        </p:spPr>
        <p:txBody>
          <a:bodyPr/>
          <a:lstStyle/>
          <a:p>
            <a:pPr algn="ctr"/>
            <a:r>
              <a:rPr lang="en-IN" sz="3200" dirty="0" smtClean="0"/>
              <a:t>Persuasion</a:t>
            </a:r>
            <a:endParaRPr lang="en-IN" dirty="0"/>
          </a:p>
        </p:txBody>
      </p:sp>
    </p:spTree>
  </p:cSld>
  <p:clrMapOvr>
    <a:masterClrMapping/>
  </p:clrMapOvr>
  <p:transition spd="med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1828800"/>
            <a:ext cx="4191000" cy="44958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In business, new ideas may not always come from top executives. The workers or lower order employees may also provide some creative suggestion. </a:t>
            </a:r>
          </a:p>
          <a:p>
            <a:r>
              <a:rPr lang="en-IN" dirty="0" smtClean="0"/>
              <a:t>Progressive management welcomes such communication which brings innovative ideas and suggestions.</a:t>
            </a:r>
          </a:p>
          <a:p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8200" y="1752600"/>
            <a:ext cx="4267200" cy="4648200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 smtClean="0"/>
              <a:t> </a:t>
            </a:r>
            <a:r>
              <a:rPr lang="en-IN" dirty="0" smtClean="0"/>
              <a:t>In big organizations it is very important to control the organizational activities to achieve timely completion of objectives. </a:t>
            </a:r>
          </a:p>
          <a:p>
            <a:r>
              <a:rPr lang="en-IN" dirty="0" smtClean="0"/>
              <a:t>For this it is essential that information flows upward to the top management. Such reporting is generally written. </a:t>
            </a:r>
          </a:p>
          <a:p>
            <a:r>
              <a:rPr lang="en-IN" dirty="0" smtClean="0"/>
              <a:t>Such proper reporting keeps the top management updated.</a:t>
            </a: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>
          <a:xfrm>
            <a:off x="609600" y="3810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en-IN" sz="3200" dirty="0" smtClean="0"/>
              <a:t>Suggestion</a:t>
            </a:r>
            <a:endParaRPr lang="en-IN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76800" y="381000"/>
            <a:ext cx="3886200" cy="640080"/>
          </a:xfrm>
        </p:spPr>
        <p:txBody>
          <a:bodyPr/>
          <a:lstStyle/>
          <a:p>
            <a:pPr algn="ctr"/>
            <a:r>
              <a:rPr lang="en-IN" sz="3200" dirty="0" smtClean="0"/>
              <a:t>Report</a:t>
            </a:r>
            <a:endParaRPr lang="en-IN" dirty="0"/>
          </a:p>
        </p:txBody>
      </p:sp>
    </p:spTree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228600" y="1752600"/>
            <a:ext cx="4572000" cy="487680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Education is</a:t>
            </a:r>
            <a:r>
              <a:rPr lang="en-IN" b="1" dirty="0" smtClean="0"/>
              <a:t> a </a:t>
            </a:r>
            <a:r>
              <a:rPr lang="en-IN" dirty="0" smtClean="0"/>
              <a:t>communication aimed at widening knowledge and improving skills of learners. </a:t>
            </a:r>
          </a:p>
          <a:p>
            <a:r>
              <a:rPr lang="en-IN" dirty="0" smtClean="0"/>
              <a:t>In progressive organizations education is imparted (given) to managers, employees and workers to keep them abreast (shoulder to shoulder) the innovations. </a:t>
            </a:r>
          </a:p>
          <a:p>
            <a:r>
              <a:rPr lang="en-IN" dirty="0" smtClean="0"/>
              <a:t>Regular orientation of employees is done to keep employees updated about the latest developments regarding organization’s policies and procedures.</a:t>
            </a:r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724400" y="1752600"/>
            <a:ext cx="4114800" cy="464820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Morale means mental health of the employees. It arises from the confidence, courage and positive attitude.</a:t>
            </a:r>
          </a:p>
          <a:p>
            <a:r>
              <a:rPr lang="en-IN" dirty="0" smtClean="0"/>
              <a:t>High morale results in good performance while low morale results in poor performance. </a:t>
            </a:r>
          </a:p>
          <a:p>
            <a:r>
              <a:rPr lang="en-IN" dirty="0" smtClean="0"/>
              <a:t>So organizations through effective communication climate try to keep the morale of the employees high.</a:t>
            </a:r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533400" y="381000"/>
            <a:ext cx="3886200" cy="640080"/>
          </a:xfrm>
        </p:spPr>
        <p:txBody>
          <a:bodyPr/>
          <a:lstStyle/>
          <a:p>
            <a:pPr algn="ctr"/>
            <a:r>
              <a:rPr lang="en-IN" sz="3200" dirty="0" smtClean="0"/>
              <a:t>Education</a:t>
            </a:r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953000" y="3810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en-IN" sz="2800" dirty="0" smtClean="0"/>
              <a:t>Raising Morale</a:t>
            </a:r>
            <a:endParaRPr lang="en-IN" sz="2800" dirty="0"/>
          </a:p>
        </p:txBody>
      </p:sp>
    </p:spTree>
  </p:cSld>
  <p:clrMapOvr>
    <a:masterClrMapping/>
  </p:clrMapOvr>
  <p:transition spd="med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600200" y="2209800"/>
            <a:ext cx="6477000" cy="1828800"/>
          </a:xfrm>
        </p:spPr>
        <p:txBody>
          <a:bodyPr>
            <a:normAutofit/>
          </a:bodyPr>
          <a:lstStyle/>
          <a:p>
            <a:r>
              <a:rPr lang="en-IN" sz="8000" dirty="0" smtClean="0"/>
              <a:t>THANK YOU</a:t>
            </a:r>
            <a:endParaRPr lang="en-IN" sz="8000" dirty="0"/>
          </a:p>
        </p:txBody>
      </p:sp>
    </p:spTree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2133600"/>
            <a:ext cx="7467600" cy="14465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4400" dirty="0" smtClean="0"/>
              <a:t>Can you guess the stages of Communication Process?</a:t>
            </a:r>
            <a:endParaRPr lang="en-IN" sz="44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Stages of Communication Process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IN" dirty="0" smtClean="0"/>
              <a:t>ROLES OF SENDER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IN" dirty="0" smtClean="0"/>
              <a:t>Planning</a:t>
            </a:r>
          </a:p>
          <a:p>
            <a:endParaRPr lang="en-IN" dirty="0" smtClean="0"/>
          </a:p>
          <a:p>
            <a:r>
              <a:rPr lang="en-IN" dirty="0" smtClean="0"/>
              <a:t>Encoding</a:t>
            </a:r>
          </a:p>
          <a:p>
            <a:endParaRPr lang="en-IN" dirty="0" smtClean="0"/>
          </a:p>
          <a:p>
            <a:r>
              <a:rPr lang="en-IN" dirty="0" smtClean="0"/>
              <a:t>Transmitting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ROLES OF RECEIVER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 smtClean="0"/>
              <a:t>Receiving</a:t>
            </a:r>
          </a:p>
          <a:p>
            <a:endParaRPr lang="en-IN" dirty="0" smtClean="0"/>
          </a:p>
          <a:p>
            <a:r>
              <a:rPr lang="en-IN" dirty="0" smtClean="0"/>
              <a:t>Decoding</a:t>
            </a:r>
          </a:p>
          <a:p>
            <a:endParaRPr lang="en-IN" dirty="0" smtClean="0"/>
          </a:p>
          <a:p>
            <a:r>
              <a:rPr lang="en-IN" dirty="0" smtClean="0"/>
              <a:t>Giving Feedback</a:t>
            </a:r>
            <a:endParaRPr lang="en-IN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2514600"/>
            <a:ext cx="13716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dirty="0" smtClean="0"/>
              <a:t>ENCODING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5867400" y="2514600"/>
            <a:ext cx="16764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dirty="0" smtClean="0"/>
              <a:t>TRANSMITTING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7696200" y="3505200"/>
            <a:ext cx="114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N" dirty="0" smtClean="0"/>
              <a:t>RECEIVER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1752600" y="4800600"/>
            <a:ext cx="144780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dirty="0" smtClean="0"/>
              <a:t>GIVING FEEDBACK</a:t>
            </a:r>
            <a:endParaRPr lang="en-IN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571500" y="3238500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066800" y="2743200"/>
            <a:ext cx="685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181600" y="2667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7811294" y="3085306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1000" y="3733800"/>
            <a:ext cx="1219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N" dirty="0" smtClean="0"/>
              <a:t>SENDER</a:t>
            </a:r>
            <a:endParaRPr lang="en-IN" dirty="0"/>
          </a:p>
        </p:txBody>
      </p:sp>
      <p:sp>
        <p:nvSpPr>
          <p:cNvPr id="40" name="TextBox 39"/>
          <p:cNvSpPr txBox="1"/>
          <p:nvPr/>
        </p:nvSpPr>
        <p:spPr>
          <a:xfrm>
            <a:off x="1828800" y="2514600"/>
            <a:ext cx="13716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dirty="0" smtClean="0"/>
              <a:t>PLANNING</a:t>
            </a:r>
            <a:endParaRPr lang="en-IN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200400" y="27432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7543800" y="2667000"/>
            <a:ext cx="685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62400" y="5029200"/>
            <a:ext cx="14478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dirty="0" smtClean="0"/>
              <a:t>DECODING</a:t>
            </a:r>
            <a:endParaRPr lang="en-IN" dirty="0"/>
          </a:p>
        </p:txBody>
      </p:sp>
      <p:sp>
        <p:nvSpPr>
          <p:cNvPr id="48" name="TextBox 47"/>
          <p:cNvSpPr txBox="1"/>
          <p:nvPr/>
        </p:nvSpPr>
        <p:spPr>
          <a:xfrm>
            <a:off x="6172200" y="5029200"/>
            <a:ext cx="14478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dirty="0" smtClean="0"/>
              <a:t>RECEIVING</a:t>
            </a:r>
            <a:endParaRPr lang="en-IN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 flipH="1" flipV="1">
            <a:off x="610394" y="4571206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7582694" y="4533106"/>
            <a:ext cx="1295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>
            <a:off x="7620000" y="5181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5486400" y="52578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3276600" y="52578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0800000">
            <a:off x="990600" y="5105400"/>
            <a:ext cx="685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133600" y="6096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>
                <a:solidFill>
                  <a:schemeClr val="tx2"/>
                </a:solidFill>
              </a:rPr>
              <a:t>COMMUNICATION PROCESS</a:t>
            </a:r>
            <a:endParaRPr lang="en-IN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Stages of Communication Process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IN" dirty="0" smtClean="0"/>
              <a:t>PLANNING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4038600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The sender has an idea in his mind</a:t>
            </a:r>
          </a:p>
          <a:p>
            <a:r>
              <a:rPr lang="en-IN" dirty="0" smtClean="0"/>
              <a:t>The raw ideas are not in organization so he plans the message. </a:t>
            </a:r>
          </a:p>
          <a:p>
            <a:r>
              <a:rPr lang="en-IN" dirty="0" smtClean="0"/>
              <a:t>He decides the way he will build up the message so</a:t>
            </a:r>
          </a:p>
          <a:p>
            <a:r>
              <a:rPr lang="en-IN" dirty="0" smtClean="0"/>
              <a:t>He decides what to include into and what to exclude from the message.</a:t>
            </a:r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ENCODING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8862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Encoding is the process of preparing the message.</a:t>
            </a:r>
          </a:p>
          <a:p>
            <a:r>
              <a:rPr lang="en-IN" dirty="0" smtClean="0"/>
              <a:t> Process of putting the ideas into a code (language) verbal or non verbal. </a:t>
            </a:r>
          </a:p>
          <a:p>
            <a:r>
              <a:rPr lang="en-IN" dirty="0" smtClean="0"/>
              <a:t>It is very essential that sender and receiver have a common code.</a:t>
            </a:r>
          </a:p>
          <a:p>
            <a:endParaRPr lang="en-IN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1752600"/>
            <a:ext cx="4114800" cy="4876800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After preparing the message the sender selects a proper channel to transmit (send) the message.</a:t>
            </a:r>
          </a:p>
          <a:p>
            <a:r>
              <a:rPr lang="en-IN" dirty="0" smtClean="0"/>
              <a:t> He/ She considers the receiver’s grasping capacity, time, distance and selects a proper channel. </a:t>
            </a:r>
          </a:p>
          <a:p>
            <a:r>
              <a:rPr lang="en-IN" dirty="0" smtClean="0"/>
              <a:t>A proper channel ensures proper transmission of the message. If the sender fails to choose a proper channel, communication might fail.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800600" y="1752600"/>
            <a:ext cx="4038600" cy="4876800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The intended receiver receives the message. </a:t>
            </a:r>
          </a:p>
          <a:p>
            <a:r>
              <a:rPr lang="en-IN" dirty="0" smtClean="0"/>
              <a:t>The receiver’s attentiveness, alertness and ability of senses decide how much of the message he/she will receive. </a:t>
            </a:r>
          </a:p>
          <a:p>
            <a:r>
              <a:rPr lang="en-IN" dirty="0" smtClean="0"/>
              <a:t>Barriers can cause partial reception of the message. So it is very essential to remove or minimise the source of noise (or other barriers)  </a:t>
            </a:r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3810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en-IN" sz="2800" dirty="0" smtClean="0"/>
              <a:t>TRANSMITTING</a:t>
            </a:r>
            <a:endParaRPr lang="en-IN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00600" y="381000"/>
            <a:ext cx="3886200" cy="640080"/>
          </a:xfrm>
        </p:spPr>
        <p:txBody>
          <a:bodyPr/>
          <a:lstStyle/>
          <a:p>
            <a:pPr algn="ctr"/>
            <a:r>
              <a:rPr lang="en-IN" sz="2800" dirty="0" smtClean="0"/>
              <a:t>RECEIVING</a:t>
            </a:r>
            <a:endParaRPr lang="en-IN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381000" y="1905000"/>
            <a:ext cx="4038600" cy="457200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Decoding means comprehending or understanding the message. </a:t>
            </a:r>
          </a:p>
          <a:p>
            <a:r>
              <a:rPr lang="en-IN" dirty="0" smtClean="0"/>
              <a:t>The received message is sent to the receiver’s brain where it gets some meaning. </a:t>
            </a:r>
          </a:p>
          <a:p>
            <a:r>
              <a:rPr lang="en-IN" dirty="0" smtClean="0"/>
              <a:t>The receiver’s experience, knowledge, biases, emotions, cultural background enable him/her to assign (give) meaning to the message</a:t>
            </a:r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8200" y="1752600"/>
            <a:ext cx="4267200" cy="4953000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After understanding the message the receiver may respond in the form of words, gesture or physical action. </a:t>
            </a:r>
          </a:p>
          <a:p>
            <a:r>
              <a:rPr lang="en-IN" dirty="0" smtClean="0"/>
              <a:t>This response is called feedback. It can be positive, negative or descriptive. </a:t>
            </a:r>
          </a:p>
          <a:p>
            <a:r>
              <a:rPr lang="en-IN" dirty="0" smtClean="0"/>
              <a:t>When the sender receives and understands the feedback, another cycle of communication begins. </a:t>
            </a:r>
          </a:p>
          <a:p>
            <a:r>
              <a:rPr lang="en-IN" dirty="0" smtClean="0"/>
              <a:t>This process may continue as long as the two people wish to communicate.</a:t>
            </a:r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609600" y="3810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en-IN" sz="2800" dirty="0" smtClean="0"/>
              <a:t>DECODING</a:t>
            </a:r>
            <a:endParaRPr lang="en-IN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800600" y="3810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en-IN" sz="2800" dirty="0" smtClean="0"/>
              <a:t>GIVING FEEDBACK</a:t>
            </a:r>
            <a:endParaRPr lang="en-IN" sz="28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9600" y="1905000"/>
            <a:ext cx="8153400" cy="255454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 smtClean="0"/>
              <a:t>Why do we communicate?</a:t>
            </a:r>
          </a:p>
          <a:p>
            <a:pPr algn="ctr"/>
            <a:endParaRPr lang="en-IN" sz="4000" b="1" dirty="0" smtClean="0"/>
          </a:p>
          <a:p>
            <a:pPr algn="ctr"/>
            <a:r>
              <a:rPr lang="en-IN" sz="4000" b="1" dirty="0" smtClean="0"/>
              <a:t>What is our purpose of communication?</a:t>
            </a:r>
            <a:endParaRPr lang="en-IN" sz="4000" b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05000"/>
            <a:ext cx="8153400" cy="3170099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 smtClean="0"/>
              <a:t>Why do we people communicate in an organization?</a:t>
            </a:r>
          </a:p>
          <a:p>
            <a:pPr algn="ctr"/>
            <a:endParaRPr lang="en-IN" sz="4000" b="1" dirty="0" smtClean="0"/>
          </a:p>
          <a:p>
            <a:pPr algn="ctr"/>
            <a:r>
              <a:rPr lang="en-IN" sz="4000" b="1" dirty="0" smtClean="0"/>
              <a:t>What is their purpose of communication?</a:t>
            </a:r>
            <a:endParaRPr lang="en-IN" sz="4000" b="1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1262</TotalTime>
  <Words>881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Process and Purpose of Communication</vt:lpstr>
      <vt:lpstr>Slide 2</vt:lpstr>
      <vt:lpstr>Stages of Communication Process</vt:lpstr>
      <vt:lpstr>Slide 4</vt:lpstr>
      <vt:lpstr>Stages of Communication Process</vt:lpstr>
      <vt:lpstr>Slide 6</vt:lpstr>
      <vt:lpstr>Slide 7</vt:lpstr>
      <vt:lpstr>Slide 8</vt:lpstr>
      <vt:lpstr>Slide 9</vt:lpstr>
      <vt:lpstr>Slide 10</vt:lpstr>
      <vt:lpstr>Purpose of Communication</vt:lpstr>
      <vt:lpstr>Slide 12</vt:lpstr>
      <vt:lpstr>Slide 13</vt:lpstr>
      <vt:lpstr>Slide 14</vt:lpstr>
      <vt:lpstr>Slide 15</vt:lpstr>
      <vt:lpstr>Slide 16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and Purpose of Communication</dc:title>
  <dc:creator>hp</dc:creator>
  <cp:lastModifiedBy>hp</cp:lastModifiedBy>
  <cp:revision>19</cp:revision>
  <dcterms:created xsi:type="dcterms:W3CDTF">2006-08-16T00:00:00Z</dcterms:created>
  <dcterms:modified xsi:type="dcterms:W3CDTF">2022-08-18T17:33:03Z</dcterms:modified>
</cp:coreProperties>
</file>