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3" r:id="rId2"/>
    <p:sldId id="256" r:id="rId3"/>
    <p:sldId id="259" r:id="rId4"/>
    <p:sldId id="257" r:id="rId5"/>
    <p:sldId id="258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0F3AF7-51BE-405F-8DF6-D10656294DB8}" type="datetimeFigureOut">
              <a:rPr lang="en-US" smtClean="0"/>
              <a:t>31/10/2023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FCC085-A62B-46D8-9AE4-92E58F9B3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490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CC085-A62B-46D8-9AE4-92E58F9B3FA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0667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01A9F-D32E-4CF0-A9F8-09AA4B1F2C03}" type="datetimeFigureOut">
              <a:rPr lang="en-US" smtClean="0"/>
              <a:t>31/10/2023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10616-A9F1-4ADF-A488-45071D7711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182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01A9F-D32E-4CF0-A9F8-09AA4B1F2C03}" type="datetimeFigureOut">
              <a:rPr lang="en-US" smtClean="0"/>
              <a:t>31/10/2023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10616-A9F1-4ADF-A488-45071D7711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075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01A9F-D32E-4CF0-A9F8-09AA4B1F2C03}" type="datetimeFigureOut">
              <a:rPr lang="en-US" smtClean="0"/>
              <a:t>31/10/2023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10616-A9F1-4ADF-A488-45071D7711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23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01A9F-D32E-4CF0-A9F8-09AA4B1F2C03}" type="datetimeFigureOut">
              <a:rPr lang="en-US" smtClean="0"/>
              <a:t>31/10/2023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10616-A9F1-4ADF-A488-45071D7711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638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01A9F-D32E-4CF0-A9F8-09AA4B1F2C03}" type="datetimeFigureOut">
              <a:rPr lang="en-US" smtClean="0"/>
              <a:t>31/10/2023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10616-A9F1-4ADF-A488-45071D7711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44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01A9F-D32E-4CF0-A9F8-09AA4B1F2C03}" type="datetimeFigureOut">
              <a:rPr lang="en-US" smtClean="0"/>
              <a:t>31/10/2023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10616-A9F1-4ADF-A488-45071D7711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915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01A9F-D32E-4CF0-A9F8-09AA4B1F2C03}" type="datetimeFigureOut">
              <a:rPr lang="en-US" smtClean="0"/>
              <a:t>31/10/2023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10616-A9F1-4ADF-A488-45071D7711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376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01A9F-D32E-4CF0-A9F8-09AA4B1F2C03}" type="datetimeFigureOut">
              <a:rPr lang="en-US" smtClean="0"/>
              <a:t>31/10/2023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10616-A9F1-4ADF-A488-45071D7711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676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01A9F-D32E-4CF0-A9F8-09AA4B1F2C03}" type="datetimeFigureOut">
              <a:rPr lang="en-US" smtClean="0"/>
              <a:t>31/10/2023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10616-A9F1-4ADF-A488-45071D7711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918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01A9F-D32E-4CF0-A9F8-09AA4B1F2C03}" type="datetimeFigureOut">
              <a:rPr lang="en-US" smtClean="0"/>
              <a:t>31/10/2023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10616-A9F1-4ADF-A488-45071D7711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158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01A9F-D32E-4CF0-A9F8-09AA4B1F2C03}" type="datetimeFigureOut">
              <a:rPr lang="en-US" smtClean="0"/>
              <a:t>31/10/2023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10616-A9F1-4ADF-A488-45071D7711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440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901A9F-D32E-4CF0-A9F8-09AA4B1F2C03}" type="datetimeFigureOut">
              <a:rPr lang="en-US" smtClean="0"/>
              <a:t>31/10/2023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F10616-A9F1-4ADF-A488-45071D7711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037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2387600"/>
          </a:xfrm>
        </p:spPr>
        <p:txBody>
          <a:bodyPr>
            <a:normAutofit/>
          </a:bodyPr>
          <a:lstStyle/>
          <a:p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Vivekanand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College, Kolhapur</a:t>
            </a:r>
            <a:b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(Empowered Autonomous) 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002507"/>
            <a:ext cx="9144000" cy="2255293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Name of the Subject: Fundamentals of Entrepreneurship </a:t>
            </a:r>
          </a:p>
          <a:p>
            <a:pPr algn="l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Name of the Topic: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Micro Small and Medium Enterprises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Name of the Teacher:	Mr. Satish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Nishikant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Chavan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1962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10937" y="668740"/>
            <a:ext cx="7820167" cy="5677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0943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Cambria" panose="02040503050406030204" pitchFamily="18" charset="0"/>
              </a:rPr>
              <a:t>INTRODUCTION OF MSME</a:t>
            </a:r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ambria" panose="02040503050406030204" pitchFamily="18" charset="0"/>
              </a:rPr>
              <a:t> The MSME sector constitutes an important part of Indian Economy. It is regarded as backbone of development and engine for economic Development. It plays a crucial role in employment generation. According to the report of NSS in 2015-16 there were around 633.8 L unincorporated non-agriculture enterprises in the country providing jobs to 11.10 Cr people out of which 360.42 L in manufacturing sector and remaining in service sector. Another importance of MSME’s is that they act as a supporting industry to many large Industries. Its role has increased in the mission of Make in India. Hence the role of MSME in Job creation and industrialization has become a boon to the country.</a:t>
            </a:r>
          </a:p>
        </p:txBody>
      </p:sp>
    </p:spTree>
    <p:extLst>
      <p:ext uri="{BB962C8B-B14F-4D97-AF65-F5344CB8AC3E}">
        <p14:creationId xmlns:p14="http://schemas.microsoft.com/office/powerpoint/2010/main" val="3377590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Cambria" panose="02040503050406030204" pitchFamily="18" charset="0"/>
              </a:rPr>
              <a:t>MSME CLASSIFICATION</a:t>
            </a:r>
            <a:endParaRPr lang="en-US" dirty="0">
              <a:latin typeface="Cambria" panose="02040503050406030204" pitchFamily="18" charset="0"/>
            </a:endParaRPr>
          </a:p>
        </p:txBody>
      </p:sp>
      <p:pic>
        <p:nvPicPr>
          <p:cNvPr id="1026" name="Picture 2" descr="https://www.jagranjosh.com/imported/images/E/GK/msme-definition-2020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024" y="1690688"/>
            <a:ext cx="10413242" cy="4846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9816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Cambria" panose="02040503050406030204" pitchFamily="18" charset="0"/>
              </a:rPr>
              <a:t>IMPORTANCE OF MSME</a:t>
            </a:r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0272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Cambria" panose="02040503050406030204" pitchFamily="18" charset="0"/>
              </a:rPr>
              <a:t>1. Creates large amount of Employment</a:t>
            </a:r>
          </a:p>
          <a:p>
            <a:pPr marL="0" indent="0">
              <a:buNone/>
            </a:pPr>
            <a:r>
              <a:rPr lang="en-US" dirty="0" smtClean="0">
                <a:latin typeface="Cambria" panose="02040503050406030204" pitchFamily="18" charset="0"/>
              </a:rPr>
              <a:t>2. Help in export promotion</a:t>
            </a:r>
          </a:p>
          <a:p>
            <a:pPr marL="0" indent="0">
              <a:buNone/>
            </a:pPr>
            <a:r>
              <a:rPr lang="en-US" dirty="0" smtClean="0">
                <a:latin typeface="Cambria" panose="02040503050406030204" pitchFamily="18" charset="0"/>
              </a:rPr>
              <a:t>3. Helps in maintaining economic stability</a:t>
            </a:r>
          </a:p>
          <a:p>
            <a:pPr marL="0" indent="0">
              <a:buNone/>
            </a:pPr>
            <a:r>
              <a:rPr lang="en-US" dirty="0" smtClean="0">
                <a:latin typeface="Cambria" panose="02040503050406030204" pitchFamily="18" charset="0"/>
              </a:rPr>
              <a:t>4. Low – cost wages and overhead</a:t>
            </a:r>
          </a:p>
          <a:p>
            <a:pPr marL="0" indent="0">
              <a:buNone/>
            </a:pPr>
            <a:r>
              <a:rPr lang="en-US" dirty="0" smtClean="0">
                <a:latin typeface="Cambria" panose="02040503050406030204" pitchFamily="18" charset="0"/>
              </a:rPr>
              <a:t>5. Fair distribution of wealth.</a:t>
            </a:r>
          </a:p>
          <a:p>
            <a:pPr marL="0" indent="0">
              <a:buNone/>
            </a:pPr>
            <a:r>
              <a:rPr lang="en-US" dirty="0" smtClean="0">
                <a:latin typeface="Cambria" panose="02040503050406030204" pitchFamily="18" charset="0"/>
              </a:rPr>
              <a:t>6. Simple management structure.</a:t>
            </a:r>
          </a:p>
          <a:p>
            <a:pPr marL="0" indent="0">
              <a:buNone/>
            </a:pPr>
            <a:r>
              <a:rPr lang="en-US" dirty="0" smtClean="0">
                <a:latin typeface="Cambria" panose="02040503050406030204" pitchFamily="18" charset="0"/>
              </a:rPr>
              <a:t>7. Balanced regional development.</a:t>
            </a:r>
          </a:p>
          <a:p>
            <a:pPr marL="0" indent="0">
              <a:buNone/>
            </a:pPr>
            <a:r>
              <a:rPr lang="en-US" dirty="0" smtClean="0">
                <a:latin typeface="Cambria" panose="02040503050406030204" pitchFamily="18" charset="0"/>
              </a:rPr>
              <a:t>8. Use of local resources.</a:t>
            </a:r>
          </a:p>
          <a:p>
            <a:pPr marL="0" indent="0">
              <a:buNone/>
            </a:pPr>
            <a:r>
              <a:rPr lang="en-US" dirty="0" smtClean="0">
                <a:latin typeface="Cambria" panose="02040503050406030204" pitchFamily="18" charset="0"/>
              </a:rPr>
              <a:t>9. Capital mobilization</a:t>
            </a:r>
          </a:p>
          <a:p>
            <a:pPr marL="0" indent="0">
              <a:buNone/>
            </a:pPr>
            <a:r>
              <a:rPr lang="en-US" dirty="0" smtClean="0">
                <a:latin typeface="Cambria" panose="02040503050406030204" pitchFamily="18" charset="0"/>
              </a:rPr>
              <a:t>10. Stimulates Entrepreneurship Development.</a:t>
            </a:r>
            <a:endParaRPr lang="en-US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31247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Cambria" panose="02040503050406030204" pitchFamily="18" charset="0"/>
              </a:rPr>
              <a:t>Problems of MSME</a:t>
            </a:r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n-US" dirty="0" smtClean="0">
                <a:latin typeface="Cambria" panose="02040503050406030204" pitchFamily="18" charset="0"/>
              </a:rPr>
              <a:t>Insufficiency of credit from banks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Cambria" panose="02040503050406030204" pitchFamily="18" charset="0"/>
              </a:rPr>
              <a:t>Tuff Competition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Cambria" panose="02040503050406030204" pitchFamily="18" charset="0"/>
              </a:rPr>
              <a:t>Low quality Infrastructure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Cambria" panose="02040503050406030204" pitchFamily="18" charset="0"/>
              </a:rPr>
              <a:t>Shortage of Raw Material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Cambria" panose="02040503050406030204" pitchFamily="18" charset="0"/>
              </a:rPr>
              <a:t>Problem of advance technology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Cambria" panose="02040503050406030204" pitchFamily="18" charset="0"/>
              </a:rPr>
              <a:t>Lack of marketing channel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Cambria" panose="02040503050406030204" pitchFamily="18" charset="0"/>
              </a:rPr>
              <a:t>Underutilization of the capacity 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Cambria" panose="02040503050406030204" pitchFamily="18" charset="0"/>
              </a:rPr>
              <a:t>Problem of recovery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Cambria" panose="02040503050406030204" pitchFamily="18" charset="0"/>
              </a:rPr>
              <a:t>Initial obstacles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Cambria" panose="02040503050406030204" pitchFamily="18" charset="0"/>
              </a:rPr>
              <a:t>Institutional Obstacles.</a:t>
            </a:r>
            <a:endParaRPr lang="en-US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39400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Cambria" panose="02040503050406030204" pitchFamily="18" charset="0"/>
              </a:rPr>
              <a:t>Remedies</a:t>
            </a:r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>
                <a:latin typeface="Cambria" panose="02040503050406030204" pitchFamily="18" charset="0"/>
              </a:rPr>
              <a:t>Equitable distribution of raw material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Cambria" panose="02040503050406030204" pitchFamily="18" charset="0"/>
              </a:rPr>
              <a:t>Provision of adequate finance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Cambria" panose="02040503050406030204" pitchFamily="18" charset="0"/>
              </a:rPr>
              <a:t>Marketing assistance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Cambria" panose="02040503050406030204" pitchFamily="18" charset="0"/>
              </a:rPr>
              <a:t>Industrial Education and training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Cambria" panose="02040503050406030204" pitchFamily="18" charset="0"/>
              </a:rPr>
              <a:t>Provisions of Infrastructural facility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Cambria" panose="02040503050406030204" pitchFamily="18" charset="0"/>
              </a:rPr>
              <a:t>Development of technology and methods of production </a:t>
            </a:r>
            <a:endParaRPr lang="en-US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8507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4842"/>
            <a:ext cx="10515600" cy="1325563"/>
          </a:xfrm>
        </p:spPr>
        <p:txBody>
          <a:bodyPr/>
          <a:lstStyle/>
          <a:p>
            <a:pPr algn="ctr"/>
            <a:r>
              <a:rPr lang="en-US" dirty="0" smtClean="0">
                <a:latin typeface="Cambria" panose="02040503050406030204" pitchFamily="18" charset="0"/>
              </a:rPr>
              <a:t>Steps in formation of </a:t>
            </a:r>
            <a:r>
              <a:rPr lang="en-US" dirty="0">
                <a:latin typeface="Cambria" panose="02040503050406030204" pitchFamily="18" charset="0"/>
              </a:rPr>
              <a:t>S</a:t>
            </a:r>
            <a:r>
              <a:rPr lang="en-US" dirty="0" smtClean="0">
                <a:latin typeface="Cambria" panose="02040503050406030204" pitchFamily="18" charset="0"/>
              </a:rPr>
              <a:t>mall Enterprises</a:t>
            </a:r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73958"/>
            <a:ext cx="10515600" cy="5145206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US" dirty="0" smtClean="0">
                <a:latin typeface="Cambria" panose="02040503050406030204" pitchFamily="18" charset="0"/>
              </a:rPr>
              <a:t>Identification of business opportunity</a:t>
            </a:r>
          </a:p>
          <a:p>
            <a:pPr marL="0" indent="0" algn="ctr">
              <a:buNone/>
            </a:pPr>
            <a:endParaRPr lang="en-US" dirty="0" smtClean="0">
              <a:latin typeface="Cambria" panose="02040503050406030204" pitchFamily="18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mbria" panose="02040503050406030204" pitchFamily="18" charset="0"/>
              </a:rPr>
              <a:t>Generation of Business Idea</a:t>
            </a:r>
          </a:p>
          <a:p>
            <a:pPr marL="0" indent="0" algn="ctr">
              <a:buNone/>
            </a:pPr>
            <a:endParaRPr lang="en-US" dirty="0" smtClean="0">
              <a:latin typeface="Cambria" panose="02040503050406030204" pitchFamily="18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mbria" panose="02040503050406030204" pitchFamily="18" charset="0"/>
              </a:rPr>
              <a:t>Feasibility study</a:t>
            </a:r>
          </a:p>
          <a:p>
            <a:pPr marL="0" indent="0" algn="ctr">
              <a:buNone/>
            </a:pPr>
            <a:endParaRPr lang="en-US" dirty="0">
              <a:latin typeface="Cambria" panose="02040503050406030204" pitchFamily="18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mbria" panose="02040503050406030204" pitchFamily="18" charset="0"/>
              </a:rPr>
              <a:t>Preparation of business plan</a:t>
            </a:r>
          </a:p>
          <a:p>
            <a:pPr marL="0" indent="0" algn="ctr">
              <a:buNone/>
            </a:pPr>
            <a:endParaRPr lang="en-US" dirty="0" smtClean="0">
              <a:latin typeface="Cambria" panose="02040503050406030204" pitchFamily="18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mbria" panose="02040503050406030204" pitchFamily="18" charset="0"/>
              </a:rPr>
              <a:t>Location</a:t>
            </a:r>
          </a:p>
          <a:p>
            <a:pPr marL="0" indent="0" algn="ctr">
              <a:buNone/>
            </a:pPr>
            <a:endParaRPr lang="en-US" dirty="0" smtClean="0">
              <a:latin typeface="Cambria" panose="02040503050406030204" pitchFamily="18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mbria" panose="02040503050406030204" pitchFamily="18" charset="0"/>
              </a:rPr>
              <a:t>Clearance</a:t>
            </a:r>
          </a:p>
          <a:p>
            <a:pPr marL="0" indent="0" algn="ctr">
              <a:buNone/>
            </a:pPr>
            <a:endParaRPr lang="en-US" dirty="0" smtClean="0">
              <a:latin typeface="Cambria" panose="02040503050406030204" pitchFamily="18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mbria" panose="02040503050406030204" pitchFamily="18" charset="0"/>
              </a:rPr>
              <a:t>Permits required</a:t>
            </a:r>
          </a:p>
          <a:p>
            <a:pPr marL="0" indent="0" algn="ctr">
              <a:buNone/>
            </a:pPr>
            <a:endParaRPr lang="en-US" dirty="0" smtClean="0">
              <a:latin typeface="Cambria" panose="02040503050406030204" pitchFamily="18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mbria" panose="02040503050406030204" pitchFamily="18" charset="0"/>
              </a:rPr>
              <a:t>Licensing and Registration</a:t>
            </a:r>
          </a:p>
        </p:txBody>
      </p:sp>
      <p:sp>
        <p:nvSpPr>
          <p:cNvPr id="4" name="Down Arrow 3"/>
          <p:cNvSpPr/>
          <p:nvPr/>
        </p:nvSpPr>
        <p:spPr>
          <a:xfrm>
            <a:off x="5991367" y="1690688"/>
            <a:ext cx="313899" cy="4383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own Arrow 4"/>
          <p:cNvSpPr/>
          <p:nvPr/>
        </p:nvSpPr>
        <p:spPr>
          <a:xfrm>
            <a:off x="6005015" y="2388360"/>
            <a:ext cx="300251" cy="4111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>
            <a:off x="5991366" y="3125338"/>
            <a:ext cx="300251" cy="35484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Arrow 6"/>
          <p:cNvSpPr/>
          <p:nvPr/>
        </p:nvSpPr>
        <p:spPr>
          <a:xfrm>
            <a:off x="6005014" y="3739487"/>
            <a:ext cx="300251" cy="4367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own Arrow 7"/>
          <p:cNvSpPr/>
          <p:nvPr/>
        </p:nvSpPr>
        <p:spPr>
          <a:xfrm>
            <a:off x="6005016" y="4420144"/>
            <a:ext cx="286602" cy="46575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/>
          <p:cNvSpPr/>
          <p:nvPr/>
        </p:nvSpPr>
        <p:spPr>
          <a:xfrm>
            <a:off x="6005016" y="5116181"/>
            <a:ext cx="286602" cy="47940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>
            <a:off x="6005015" y="5825866"/>
            <a:ext cx="286602" cy="4248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0653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301</Words>
  <Application>Microsoft Office PowerPoint</Application>
  <PresentationFormat>Widescreen</PresentationFormat>
  <Paragraphs>53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Cambria</vt:lpstr>
      <vt:lpstr>Times New Roman</vt:lpstr>
      <vt:lpstr>Office Theme</vt:lpstr>
      <vt:lpstr>Vivekanand College, Kolhapur (Empowered Autonomous) </vt:lpstr>
      <vt:lpstr>PowerPoint Presentation</vt:lpstr>
      <vt:lpstr>INTRODUCTION OF MSME</vt:lpstr>
      <vt:lpstr>MSME CLASSIFICATION</vt:lpstr>
      <vt:lpstr>IMPORTANCE OF MSME</vt:lpstr>
      <vt:lpstr>Problems of MSME</vt:lpstr>
      <vt:lpstr>Remedies</vt:lpstr>
      <vt:lpstr>Steps in formation of Small Enterprises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Satish</dc:creator>
  <cp:lastModifiedBy>Satish</cp:lastModifiedBy>
  <cp:revision>13</cp:revision>
  <dcterms:created xsi:type="dcterms:W3CDTF">2023-02-05T14:26:33Z</dcterms:created>
  <dcterms:modified xsi:type="dcterms:W3CDTF">2023-10-31T02:43:12Z</dcterms:modified>
</cp:coreProperties>
</file>