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BE52D23-451E-492D-8626-65062431F596}" type="datetimeFigureOut">
              <a:rPr lang="en-US" smtClean="0"/>
              <a:t>31/10/2023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166217-3046-4C56-A788-A5169A699E8A}" type="slidenum">
              <a:rPr lang="en-US" smtClean="0"/>
              <a:t>‹#›</a:t>
            </a:fld>
            <a:endParaRPr lang="en-US"/>
          </a:p>
        </p:txBody>
      </p:sp>
    </p:spTree>
    <p:extLst>
      <p:ext uri="{BB962C8B-B14F-4D97-AF65-F5344CB8AC3E}">
        <p14:creationId xmlns:p14="http://schemas.microsoft.com/office/powerpoint/2010/main" val="3313993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E52D23-451E-492D-8626-65062431F596}" type="datetimeFigureOut">
              <a:rPr lang="en-US" smtClean="0"/>
              <a:t>31/10/2023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166217-3046-4C56-A788-A5169A699E8A}" type="slidenum">
              <a:rPr lang="en-US" smtClean="0"/>
              <a:t>‹#›</a:t>
            </a:fld>
            <a:endParaRPr lang="en-US"/>
          </a:p>
        </p:txBody>
      </p:sp>
    </p:spTree>
    <p:extLst>
      <p:ext uri="{BB962C8B-B14F-4D97-AF65-F5344CB8AC3E}">
        <p14:creationId xmlns:p14="http://schemas.microsoft.com/office/powerpoint/2010/main" val="3680150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E52D23-451E-492D-8626-65062431F596}" type="datetimeFigureOut">
              <a:rPr lang="en-US" smtClean="0"/>
              <a:t>31/10/2023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166217-3046-4C56-A788-A5169A699E8A}" type="slidenum">
              <a:rPr lang="en-US" smtClean="0"/>
              <a:t>‹#›</a:t>
            </a:fld>
            <a:endParaRPr lang="en-US"/>
          </a:p>
        </p:txBody>
      </p:sp>
    </p:spTree>
    <p:extLst>
      <p:ext uri="{BB962C8B-B14F-4D97-AF65-F5344CB8AC3E}">
        <p14:creationId xmlns:p14="http://schemas.microsoft.com/office/powerpoint/2010/main" val="3389181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E52D23-451E-492D-8626-65062431F596}" type="datetimeFigureOut">
              <a:rPr lang="en-US" smtClean="0"/>
              <a:t>31/10/2023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166217-3046-4C56-A788-A5169A699E8A}" type="slidenum">
              <a:rPr lang="en-US" smtClean="0"/>
              <a:t>‹#›</a:t>
            </a:fld>
            <a:endParaRPr lang="en-US"/>
          </a:p>
        </p:txBody>
      </p:sp>
    </p:spTree>
    <p:extLst>
      <p:ext uri="{BB962C8B-B14F-4D97-AF65-F5344CB8AC3E}">
        <p14:creationId xmlns:p14="http://schemas.microsoft.com/office/powerpoint/2010/main" val="1691246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E52D23-451E-492D-8626-65062431F596}" type="datetimeFigureOut">
              <a:rPr lang="en-US" smtClean="0"/>
              <a:t>31/10/2023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166217-3046-4C56-A788-A5169A699E8A}" type="slidenum">
              <a:rPr lang="en-US" smtClean="0"/>
              <a:t>‹#›</a:t>
            </a:fld>
            <a:endParaRPr lang="en-US"/>
          </a:p>
        </p:txBody>
      </p:sp>
    </p:spTree>
    <p:extLst>
      <p:ext uri="{BB962C8B-B14F-4D97-AF65-F5344CB8AC3E}">
        <p14:creationId xmlns:p14="http://schemas.microsoft.com/office/powerpoint/2010/main" val="3114514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BE52D23-451E-492D-8626-65062431F596}" type="datetimeFigureOut">
              <a:rPr lang="en-US" smtClean="0"/>
              <a:t>31/10/2023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166217-3046-4C56-A788-A5169A699E8A}" type="slidenum">
              <a:rPr lang="en-US" smtClean="0"/>
              <a:t>‹#›</a:t>
            </a:fld>
            <a:endParaRPr lang="en-US"/>
          </a:p>
        </p:txBody>
      </p:sp>
    </p:spTree>
    <p:extLst>
      <p:ext uri="{BB962C8B-B14F-4D97-AF65-F5344CB8AC3E}">
        <p14:creationId xmlns:p14="http://schemas.microsoft.com/office/powerpoint/2010/main" val="701990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BE52D23-451E-492D-8626-65062431F596}" type="datetimeFigureOut">
              <a:rPr lang="en-US" smtClean="0"/>
              <a:t>31/10/2023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166217-3046-4C56-A788-A5169A699E8A}" type="slidenum">
              <a:rPr lang="en-US" smtClean="0"/>
              <a:t>‹#›</a:t>
            </a:fld>
            <a:endParaRPr lang="en-US"/>
          </a:p>
        </p:txBody>
      </p:sp>
    </p:spTree>
    <p:extLst>
      <p:ext uri="{BB962C8B-B14F-4D97-AF65-F5344CB8AC3E}">
        <p14:creationId xmlns:p14="http://schemas.microsoft.com/office/powerpoint/2010/main" val="1133073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BE52D23-451E-492D-8626-65062431F596}" type="datetimeFigureOut">
              <a:rPr lang="en-US" smtClean="0"/>
              <a:t>31/10/2023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166217-3046-4C56-A788-A5169A699E8A}" type="slidenum">
              <a:rPr lang="en-US" smtClean="0"/>
              <a:t>‹#›</a:t>
            </a:fld>
            <a:endParaRPr lang="en-US"/>
          </a:p>
        </p:txBody>
      </p:sp>
    </p:spTree>
    <p:extLst>
      <p:ext uri="{BB962C8B-B14F-4D97-AF65-F5344CB8AC3E}">
        <p14:creationId xmlns:p14="http://schemas.microsoft.com/office/powerpoint/2010/main" val="1938229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E52D23-451E-492D-8626-65062431F596}" type="datetimeFigureOut">
              <a:rPr lang="en-US" smtClean="0"/>
              <a:t>31/10/2023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166217-3046-4C56-A788-A5169A699E8A}" type="slidenum">
              <a:rPr lang="en-US" smtClean="0"/>
              <a:t>‹#›</a:t>
            </a:fld>
            <a:endParaRPr lang="en-US"/>
          </a:p>
        </p:txBody>
      </p:sp>
    </p:spTree>
    <p:extLst>
      <p:ext uri="{BB962C8B-B14F-4D97-AF65-F5344CB8AC3E}">
        <p14:creationId xmlns:p14="http://schemas.microsoft.com/office/powerpoint/2010/main" val="3948362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E52D23-451E-492D-8626-65062431F596}" type="datetimeFigureOut">
              <a:rPr lang="en-US" smtClean="0"/>
              <a:t>31/10/2023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166217-3046-4C56-A788-A5169A699E8A}" type="slidenum">
              <a:rPr lang="en-US" smtClean="0"/>
              <a:t>‹#›</a:t>
            </a:fld>
            <a:endParaRPr lang="en-US"/>
          </a:p>
        </p:txBody>
      </p:sp>
    </p:spTree>
    <p:extLst>
      <p:ext uri="{BB962C8B-B14F-4D97-AF65-F5344CB8AC3E}">
        <p14:creationId xmlns:p14="http://schemas.microsoft.com/office/powerpoint/2010/main" val="4204501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E52D23-451E-492D-8626-65062431F596}" type="datetimeFigureOut">
              <a:rPr lang="en-US" smtClean="0"/>
              <a:t>31/10/2023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166217-3046-4C56-A788-A5169A699E8A}" type="slidenum">
              <a:rPr lang="en-US" smtClean="0"/>
              <a:t>‹#›</a:t>
            </a:fld>
            <a:endParaRPr lang="en-US"/>
          </a:p>
        </p:txBody>
      </p:sp>
    </p:spTree>
    <p:extLst>
      <p:ext uri="{BB962C8B-B14F-4D97-AF65-F5344CB8AC3E}">
        <p14:creationId xmlns:p14="http://schemas.microsoft.com/office/powerpoint/2010/main" val="1654772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E52D23-451E-492D-8626-65062431F596}" type="datetimeFigureOut">
              <a:rPr lang="en-US" smtClean="0"/>
              <a:t>31/10/2023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166217-3046-4C56-A788-A5169A699E8A}" type="slidenum">
              <a:rPr lang="en-US" smtClean="0"/>
              <a:t>‹#›</a:t>
            </a:fld>
            <a:endParaRPr lang="en-US"/>
          </a:p>
        </p:txBody>
      </p:sp>
    </p:spTree>
    <p:extLst>
      <p:ext uri="{BB962C8B-B14F-4D97-AF65-F5344CB8AC3E}">
        <p14:creationId xmlns:p14="http://schemas.microsoft.com/office/powerpoint/2010/main" val="29172623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0"/>
            <a:ext cx="9144000" cy="2387600"/>
          </a:xfrm>
        </p:spPr>
        <p:txBody>
          <a:bodyPr>
            <a:normAutofit/>
          </a:bodyPr>
          <a:lstStyle/>
          <a:p>
            <a:r>
              <a:rPr lang="en-US" sz="4800" dirty="0" err="1" smtClean="0">
                <a:latin typeface="Times New Roman" panose="02020603050405020304" pitchFamily="18" charset="0"/>
                <a:cs typeface="Times New Roman" panose="02020603050405020304" pitchFamily="18" charset="0"/>
              </a:rPr>
              <a:t>Vivekanand</a:t>
            </a:r>
            <a:r>
              <a:rPr lang="en-US" sz="4800" dirty="0" smtClean="0">
                <a:latin typeface="Times New Roman" panose="02020603050405020304" pitchFamily="18" charset="0"/>
                <a:cs typeface="Times New Roman" panose="02020603050405020304" pitchFamily="18" charset="0"/>
              </a:rPr>
              <a:t> College</a:t>
            </a:r>
            <a:r>
              <a:rPr lang="en-US" sz="4800" dirty="0" smtClean="0">
                <a:latin typeface="Times New Roman" panose="02020603050405020304" pitchFamily="18" charset="0"/>
                <a:cs typeface="Times New Roman" panose="02020603050405020304" pitchFamily="18" charset="0"/>
              </a:rPr>
              <a:t>, Kolhapur</a:t>
            </a:r>
            <a:r>
              <a:rPr lang="en-US" sz="4800" dirty="0" smtClean="0">
                <a:latin typeface="Times New Roman" panose="02020603050405020304" pitchFamily="18" charset="0"/>
                <a:cs typeface="Times New Roman" panose="02020603050405020304" pitchFamily="18" charset="0"/>
              </a:rPr>
              <a:t/>
            </a:r>
            <a:br>
              <a:rPr lang="en-US" sz="4800" dirty="0" smtClean="0">
                <a:latin typeface="Times New Roman" panose="02020603050405020304" pitchFamily="18" charset="0"/>
                <a:cs typeface="Times New Roman" panose="02020603050405020304" pitchFamily="18" charset="0"/>
              </a:rPr>
            </a:br>
            <a:r>
              <a:rPr lang="en-US" sz="4800" dirty="0" smtClean="0">
                <a:latin typeface="Times New Roman" panose="02020603050405020304" pitchFamily="18" charset="0"/>
                <a:cs typeface="Times New Roman" panose="02020603050405020304" pitchFamily="18" charset="0"/>
              </a:rPr>
              <a:t>(Empowered Autonomous) </a:t>
            </a:r>
            <a:endParaRPr lang="en-US" sz="48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524000" y="3002507"/>
            <a:ext cx="9144000" cy="2255293"/>
          </a:xfrm>
        </p:spPr>
        <p:txBody>
          <a:bodyPr>
            <a:normAutofit/>
          </a:bodyPr>
          <a:lstStyle/>
          <a:p>
            <a:pPr algn="l"/>
            <a:r>
              <a:rPr lang="en-US" dirty="0" smtClean="0">
                <a:latin typeface="Times New Roman" panose="02020603050405020304" pitchFamily="18" charset="0"/>
                <a:cs typeface="Times New Roman" panose="02020603050405020304" pitchFamily="18" charset="0"/>
              </a:rPr>
              <a:t>Name of the Subject: Fundamentals of Entrepreneurship Semester III</a:t>
            </a:r>
          </a:p>
          <a:p>
            <a:pPr algn="l"/>
            <a:r>
              <a:rPr lang="en-US" dirty="0" smtClean="0">
                <a:latin typeface="Times New Roman" panose="02020603050405020304" pitchFamily="18" charset="0"/>
                <a:cs typeface="Times New Roman" panose="02020603050405020304" pitchFamily="18" charset="0"/>
              </a:rPr>
              <a:t>Name of the Topic</a:t>
            </a: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Make in</a:t>
            </a:r>
            <a:r>
              <a:rPr lang="en-US" dirty="0" smtClean="0">
                <a:latin typeface="Cambria" panose="02040503050406030204" pitchFamily="18" charset="0"/>
              </a:rPr>
              <a:t> India Scheme</a:t>
            </a:r>
            <a:endParaRPr lang="en-US" dirty="0" smtClean="0">
              <a:latin typeface="Times New Roman" panose="02020603050405020304" pitchFamily="18" charset="0"/>
              <a:cs typeface="Times New Roman" panose="02020603050405020304" pitchFamily="18" charset="0"/>
            </a:endParaRPr>
          </a:p>
          <a:p>
            <a:pPr algn="l"/>
            <a:r>
              <a:rPr lang="en-US" dirty="0" smtClean="0">
                <a:latin typeface="Times New Roman" panose="02020603050405020304" pitchFamily="18" charset="0"/>
                <a:cs typeface="Times New Roman" panose="02020603050405020304" pitchFamily="18" charset="0"/>
              </a:rPr>
              <a:t>Name of the Teacher:	Mr. Satish </a:t>
            </a:r>
            <a:r>
              <a:rPr lang="en-US" dirty="0" err="1" smtClean="0">
                <a:latin typeface="Times New Roman" panose="02020603050405020304" pitchFamily="18" charset="0"/>
                <a:cs typeface="Times New Roman" panose="02020603050405020304" pitchFamily="18" charset="0"/>
              </a:rPr>
              <a:t>Nishikant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Chavan</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2794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13048"/>
          </a:xfrm>
        </p:spPr>
        <p:txBody>
          <a:bodyPr/>
          <a:lstStyle/>
          <a:p>
            <a:pPr algn="ctr"/>
            <a:r>
              <a:rPr lang="en-US" dirty="0" smtClean="0"/>
              <a:t>MAKE IN INDIA </a:t>
            </a:r>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943570" y="1362075"/>
            <a:ext cx="10304859" cy="5495925"/>
          </a:xfrm>
        </p:spPr>
      </p:pic>
    </p:spTree>
    <p:extLst>
      <p:ext uri="{BB962C8B-B14F-4D97-AF65-F5344CB8AC3E}">
        <p14:creationId xmlns:p14="http://schemas.microsoft.com/office/powerpoint/2010/main" val="6143769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192001" cy="6960358"/>
          </a:xfrm>
        </p:spPr>
        <p:txBody>
          <a:bodyPr>
            <a:normAutofit lnSpcReduction="10000"/>
          </a:bodyPr>
          <a:lstStyle/>
          <a:p>
            <a:pPr marL="0" indent="0" algn="ctr">
              <a:buNone/>
            </a:pPr>
            <a:r>
              <a:rPr lang="en-US" sz="3600" dirty="0" smtClean="0">
                <a:latin typeface="Cambria" panose="02040503050406030204" pitchFamily="18" charset="0"/>
                <a:cs typeface="Times New Roman" panose="02020603050405020304" pitchFamily="18" charset="0"/>
              </a:rPr>
              <a:t>Background of the scheme</a:t>
            </a:r>
          </a:p>
          <a:p>
            <a:pPr marL="0" indent="0">
              <a:buNone/>
            </a:pPr>
            <a:r>
              <a:rPr lang="en-US" dirty="0">
                <a:latin typeface="Cambria" panose="02040503050406030204" pitchFamily="18" charset="0"/>
                <a:cs typeface="Times New Roman" panose="02020603050405020304" pitchFamily="18" charset="0"/>
              </a:rPr>
              <a:t>	</a:t>
            </a:r>
            <a:r>
              <a:rPr lang="en-US" dirty="0" smtClean="0">
                <a:latin typeface="Cambria" panose="02040503050406030204" pitchFamily="18" charset="0"/>
                <a:cs typeface="Times New Roman" panose="02020603050405020304" pitchFamily="18" charset="0"/>
              </a:rPr>
              <a:t>For past 25 years ,contribution of manufacturing sector in GDP is below 16%</a:t>
            </a:r>
          </a:p>
          <a:p>
            <a:pPr marL="0" indent="0">
              <a:buNone/>
            </a:pPr>
            <a:r>
              <a:rPr lang="en-US" dirty="0" smtClean="0">
                <a:latin typeface="Cambria" panose="02040503050406030204" pitchFamily="18" charset="0"/>
                <a:cs typeface="Times New Roman" panose="02020603050405020304" pitchFamily="18" charset="0"/>
              </a:rPr>
              <a:t>After Liberalization the service sector contributed 56.5% in GDP. But for the development of country the contribution of manufacturing sector should increase. And above that India was ranked on 134</a:t>
            </a:r>
            <a:r>
              <a:rPr lang="en-US" baseline="30000" dirty="0" smtClean="0">
                <a:latin typeface="Cambria" panose="02040503050406030204" pitchFamily="18" charset="0"/>
                <a:cs typeface="Times New Roman" panose="02020603050405020304" pitchFamily="18" charset="0"/>
              </a:rPr>
              <a:t>th</a:t>
            </a:r>
            <a:r>
              <a:rPr lang="en-US" dirty="0" smtClean="0">
                <a:latin typeface="Cambria" panose="02040503050406030204" pitchFamily="18" charset="0"/>
                <a:cs typeface="Times New Roman" panose="02020603050405020304" pitchFamily="18" charset="0"/>
              </a:rPr>
              <a:t> place in “Ease of doing business Index”. Considering the same and other reasons GoI launched Make -in-India which attracted large scale Indian and foreign companies to manufacture in India.</a:t>
            </a:r>
          </a:p>
          <a:p>
            <a:pPr marL="0" indent="0">
              <a:buNone/>
            </a:pPr>
            <a:r>
              <a:rPr lang="en-US" dirty="0">
                <a:latin typeface="Cambria" panose="02040503050406030204" pitchFamily="18" charset="0"/>
                <a:cs typeface="Times New Roman" panose="02020603050405020304" pitchFamily="18" charset="0"/>
              </a:rPr>
              <a:t>	</a:t>
            </a:r>
            <a:r>
              <a:rPr lang="en-US" dirty="0" smtClean="0">
                <a:latin typeface="Cambria" panose="02040503050406030204" pitchFamily="18" charset="0"/>
                <a:cs typeface="Times New Roman" panose="02020603050405020304" pitchFamily="18" charset="0"/>
              </a:rPr>
              <a:t>“ZERO DEFECT ZERO </a:t>
            </a:r>
            <a:r>
              <a:rPr lang="en-US" dirty="0" err="1" smtClean="0">
                <a:latin typeface="Cambria" panose="02040503050406030204" pitchFamily="18" charset="0"/>
                <a:cs typeface="Times New Roman" panose="02020603050405020304" pitchFamily="18" charset="0"/>
              </a:rPr>
              <a:t>EFFECT”was</a:t>
            </a:r>
            <a:r>
              <a:rPr lang="en-US" dirty="0" smtClean="0">
                <a:latin typeface="Cambria" panose="02040503050406030204" pitchFamily="18" charset="0"/>
                <a:cs typeface="Times New Roman" panose="02020603050405020304" pitchFamily="18" charset="0"/>
              </a:rPr>
              <a:t> a slogan for the scheme.</a:t>
            </a:r>
          </a:p>
          <a:p>
            <a:pPr marL="0" indent="0" algn="ctr">
              <a:buNone/>
            </a:pPr>
            <a:r>
              <a:rPr lang="en-US" sz="3600" dirty="0">
                <a:latin typeface="Cambria" panose="02040503050406030204" pitchFamily="18" charset="0"/>
                <a:cs typeface="Times New Roman" panose="02020603050405020304" pitchFamily="18" charset="0"/>
              </a:rPr>
              <a:t>INTRODUCTION</a:t>
            </a:r>
          </a:p>
          <a:p>
            <a:pPr marL="0" indent="0">
              <a:buNone/>
            </a:pPr>
            <a:r>
              <a:rPr lang="en-US" dirty="0">
                <a:latin typeface="Cambria" panose="02040503050406030204" pitchFamily="18" charset="0"/>
                <a:cs typeface="Times New Roman" panose="02020603050405020304" pitchFamily="18" charset="0"/>
              </a:rPr>
              <a:t>	The scheme was launched by PM </a:t>
            </a:r>
            <a:r>
              <a:rPr lang="en-US" dirty="0" err="1">
                <a:latin typeface="Cambria" panose="02040503050406030204" pitchFamily="18" charset="0"/>
                <a:cs typeface="Times New Roman" panose="02020603050405020304" pitchFamily="18" charset="0"/>
              </a:rPr>
              <a:t>Narendra</a:t>
            </a:r>
            <a:r>
              <a:rPr lang="en-US" dirty="0">
                <a:latin typeface="Cambria" panose="02040503050406030204" pitchFamily="18" charset="0"/>
                <a:cs typeface="Times New Roman" panose="02020603050405020304" pitchFamily="18" charset="0"/>
              </a:rPr>
              <a:t> </a:t>
            </a:r>
            <a:r>
              <a:rPr lang="en-US" dirty="0" err="1">
                <a:latin typeface="Cambria" panose="02040503050406030204" pitchFamily="18" charset="0"/>
                <a:cs typeface="Times New Roman" panose="02020603050405020304" pitchFamily="18" charset="0"/>
              </a:rPr>
              <a:t>Modi</a:t>
            </a:r>
            <a:r>
              <a:rPr lang="en-US" dirty="0">
                <a:latin typeface="Cambria" panose="02040503050406030204" pitchFamily="18" charset="0"/>
                <a:cs typeface="Times New Roman" panose="02020603050405020304" pitchFamily="18" charset="0"/>
              </a:rPr>
              <a:t> on Sept. 25,2014.The main purpose of the scheme is to make India a global manufacturing hub and to encourage domestic companies and MNC’s to manufacture different products in India and also contribute in employment</a:t>
            </a:r>
            <a:r>
              <a:rPr lang="en-US" dirty="0" smtClean="0">
                <a:latin typeface="Cambria" panose="02040503050406030204" pitchFamily="18" charset="0"/>
                <a:cs typeface="Times New Roman" panose="02020603050405020304" pitchFamily="18" charset="0"/>
              </a:rPr>
              <a:t>. It </a:t>
            </a:r>
            <a:r>
              <a:rPr lang="en-US" dirty="0">
                <a:latin typeface="Cambria" panose="02040503050406030204" pitchFamily="18" charset="0"/>
                <a:cs typeface="Times New Roman" panose="02020603050405020304" pitchFamily="18" charset="0"/>
              </a:rPr>
              <a:t>also aims at attracting manufacturers from abroad to invest in India. </a:t>
            </a:r>
          </a:p>
          <a:p>
            <a:pPr marL="0" indent="0">
              <a:buNone/>
            </a:pPr>
            <a:endParaRPr lang="en-US" dirty="0" smtClean="0">
              <a:latin typeface="Cambria" panose="02040503050406030204" pitchFamily="18" charset="0"/>
              <a:cs typeface="Times New Roman" panose="02020603050405020304" pitchFamily="18" charset="0"/>
            </a:endParaRPr>
          </a:p>
          <a:p>
            <a:pPr marL="0" indent="0">
              <a:buNone/>
            </a:pPr>
            <a:endParaRPr lang="en-US" dirty="0" smtClean="0">
              <a:latin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1129138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pPr marL="0" indent="0" algn="ctr">
              <a:buNone/>
            </a:pPr>
            <a:endParaRPr lang="en-US" dirty="0" smtClean="0">
              <a:latin typeface="Cambria" panose="02040503050406030204" pitchFamily="18" charset="0"/>
            </a:endParaRPr>
          </a:p>
          <a:p>
            <a:pPr marL="0" indent="0" algn="ctr">
              <a:buNone/>
            </a:pPr>
            <a:r>
              <a:rPr lang="en-US" dirty="0" smtClean="0">
                <a:latin typeface="Cambria" panose="02040503050406030204" pitchFamily="18" charset="0"/>
              </a:rPr>
              <a:t>OBJECTIVES OF THE SCHEME</a:t>
            </a:r>
          </a:p>
          <a:p>
            <a:pPr marL="514350" indent="-514350">
              <a:buAutoNum type="arabicPeriod"/>
            </a:pPr>
            <a:r>
              <a:rPr lang="en-US" dirty="0" smtClean="0">
                <a:latin typeface="Cambria" panose="02040503050406030204" pitchFamily="18" charset="0"/>
              </a:rPr>
              <a:t>To make India a global manufacturing hub.</a:t>
            </a:r>
          </a:p>
          <a:p>
            <a:pPr marL="514350" indent="-514350">
              <a:buAutoNum type="arabicPeriod"/>
            </a:pPr>
            <a:r>
              <a:rPr lang="en-US" dirty="0" smtClean="0">
                <a:latin typeface="Cambria" panose="02040503050406030204" pitchFamily="18" charset="0"/>
              </a:rPr>
              <a:t>To increase </a:t>
            </a:r>
            <a:r>
              <a:rPr lang="en-US" dirty="0" err="1" smtClean="0">
                <a:latin typeface="Cambria" panose="02040503050406030204" pitchFamily="18" charset="0"/>
              </a:rPr>
              <a:t>collabarations</a:t>
            </a:r>
            <a:r>
              <a:rPr lang="en-US" dirty="0" smtClean="0">
                <a:latin typeface="Cambria" panose="02040503050406030204" pitchFamily="18" charset="0"/>
              </a:rPr>
              <a:t>.</a:t>
            </a:r>
          </a:p>
          <a:p>
            <a:pPr marL="514350" indent="-514350">
              <a:buAutoNum type="arabicPeriod"/>
            </a:pPr>
            <a:r>
              <a:rPr lang="en-US" dirty="0" smtClean="0">
                <a:latin typeface="Cambria" panose="02040503050406030204" pitchFamily="18" charset="0"/>
              </a:rPr>
              <a:t>To create employment</a:t>
            </a:r>
          </a:p>
          <a:p>
            <a:pPr marL="514350" indent="-514350">
              <a:buAutoNum type="arabicPeriod"/>
            </a:pPr>
            <a:r>
              <a:rPr lang="en-US" dirty="0" smtClean="0">
                <a:latin typeface="Cambria" panose="02040503050406030204" pitchFamily="18" charset="0"/>
              </a:rPr>
              <a:t>To attract FDI</a:t>
            </a:r>
          </a:p>
          <a:p>
            <a:pPr marL="514350" indent="-514350">
              <a:buAutoNum type="arabicPeriod"/>
            </a:pPr>
            <a:r>
              <a:rPr lang="en-US" dirty="0" smtClean="0">
                <a:latin typeface="Cambria" panose="02040503050406030204" pitchFamily="18" charset="0"/>
              </a:rPr>
              <a:t>To reduce Imports.</a:t>
            </a:r>
          </a:p>
          <a:p>
            <a:pPr marL="514350" indent="-514350">
              <a:buAutoNum type="arabicPeriod"/>
            </a:pPr>
            <a:r>
              <a:rPr lang="en-US" dirty="0" smtClean="0">
                <a:latin typeface="Cambria" panose="02040503050406030204" pitchFamily="18" charset="0"/>
              </a:rPr>
              <a:t>To raise the contribution of manufacturing sector in GDP.</a:t>
            </a:r>
          </a:p>
          <a:p>
            <a:pPr marL="0" indent="0">
              <a:buNone/>
            </a:pPr>
            <a:r>
              <a:rPr lang="en-US" dirty="0">
                <a:latin typeface="Cambria" panose="02040503050406030204" pitchFamily="18" charset="0"/>
              </a:rPr>
              <a:t>	</a:t>
            </a:r>
            <a:r>
              <a:rPr lang="en-US" dirty="0" smtClean="0">
                <a:latin typeface="Cambria" panose="02040503050406030204" pitchFamily="18" charset="0"/>
              </a:rPr>
              <a:t>Except the above objectives to avail the benefits of scheme the business should be organized in the form of LLP, Private or Public Company. This scheme is not meant for small </a:t>
            </a:r>
            <a:r>
              <a:rPr lang="en-US" dirty="0" err="1" smtClean="0">
                <a:latin typeface="Cambria" panose="02040503050406030204" pitchFamily="18" charset="0"/>
              </a:rPr>
              <a:t>entities.The</a:t>
            </a:r>
            <a:r>
              <a:rPr lang="en-US" dirty="0" smtClean="0">
                <a:latin typeface="Cambria" panose="02040503050406030204" pitchFamily="18" charset="0"/>
              </a:rPr>
              <a:t> official website of this scheme is www.makeinindia.in  </a:t>
            </a:r>
            <a:endParaRPr lang="en-US" dirty="0">
              <a:latin typeface="Cambria" panose="02040503050406030204" pitchFamily="18" charset="0"/>
            </a:endParaRPr>
          </a:p>
        </p:txBody>
      </p:sp>
    </p:spTree>
    <p:extLst>
      <p:ext uri="{BB962C8B-B14F-4D97-AF65-F5344CB8AC3E}">
        <p14:creationId xmlns:p14="http://schemas.microsoft.com/office/powerpoint/2010/main" val="3157504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US" dirty="0" smtClean="0">
                <a:latin typeface="Cambria" panose="02040503050406030204" pitchFamily="18" charset="0"/>
              </a:rPr>
              <a:t>Importance </a:t>
            </a:r>
            <a:endParaRPr lang="en-US" dirty="0">
              <a:latin typeface="Cambria" panose="02040503050406030204" pitchFamily="18" charset="0"/>
            </a:endParaRPr>
          </a:p>
        </p:txBody>
      </p:sp>
      <p:sp>
        <p:nvSpPr>
          <p:cNvPr id="3" name="Content Placeholder 2"/>
          <p:cNvSpPr>
            <a:spLocks noGrp="1"/>
          </p:cNvSpPr>
          <p:nvPr>
            <p:ph idx="1"/>
          </p:nvPr>
        </p:nvSpPr>
        <p:spPr>
          <a:xfrm>
            <a:off x="838200" y="1115941"/>
            <a:ext cx="10515600" cy="5742059"/>
          </a:xfrm>
        </p:spPr>
        <p:txBody>
          <a:bodyPr>
            <a:normAutofit/>
          </a:bodyPr>
          <a:lstStyle/>
          <a:p>
            <a:pPr marL="514350" indent="-514350">
              <a:buAutoNum type="arabicPeriod"/>
            </a:pPr>
            <a:r>
              <a:rPr lang="en-US" dirty="0" smtClean="0">
                <a:latin typeface="Cambria" panose="02040503050406030204" pitchFamily="18" charset="0"/>
              </a:rPr>
              <a:t>Ease of doing business</a:t>
            </a:r>
          </a:p>
          <a:p>
            <a:pPr marL="514350" indent="-514350">
              <a:buAutoNum type="arabicPeriod"/>
            </a:pPr>
            <a:r>
              <a:rPr lang="en-US" dirty="0" smtClean="0">
                <a:latin typeface="Cambria" panose="02040503050406030204" pitchFamily="18" charset="0"/>
              </a:rPr>
              <a:t>Job for youths</a:t>
            </a:r>
          </a:p>
          <a:p>
            <a:pPr marL="514350" indent="-514350">
              <a:buAutoNum type="arabicPeriod"/>
            </a:pPr>
            <a:r>
              <a:rPr lang="en-US" dirty="0" smtClean="0">
                <a:latin typeface="Cambria" panose="02040503050406030204" pitchFamily="18" charset="0"/>
              </a:rPr>
              <a:t>Raising India as Manufacturing Hub.</a:t>
            </a:r>
          </a:p>
          <a:p>
            <a:pPr marL="514350" indent="-514350">
              <a:buAutoNum type="arabicPeriod"/>
            </a:pPr>
            <a:r>
              <a:rPr lang="en-US" dirty="0" smtClean="0">
                <a:latin typeface="Cambria" panose="02040503050406030204" pitchFamily="18" charset="0"/>
              </a:rPr>
              <a:t>Getting away with Archaic Laws.</a:t>
            </a:r>
          </a:p>
          <a:p>
            <a:pPr marL="514350" indent="-514350">
              <a:buAutoNum type="arabicPeriod"/>
            </a:pPr>
            <a:r>
              <a:rPr lang="en-US" dirty="0" smtClean="0">
                <a:latin typeface="Cambria" panose="02040503050406030204" pitchFamily="18" charset="0"/>
              </a:rPr>
              <a:t>Disinvestment of public sector </a:t>
            </a:r>
            <a:r>
              <a:rPr lang="en-US" dirty="0" smtClean="0">
                <a:latin typeface="Cambria" panose="02040503050406030204" pitchFamily="18" charset="0"/>
              </a:rPr>
              <a:t>undertakings</a:t>
            </a:r>
            <a:r>
              <a:rPr lang="en-US" dirty="0" smtClean="0">
                <a:latin typeface="Cambria" panose="02040503050406030204" pitchFamily="18" charset="0"/>
              </a:rPr>
              <a:t>.</a:t>
            </a:r>
          </a:p>
          <a:p>
            <a:pPr marL="514350" indent="-514350">
              <a:buAutoNum type="arabicPeriod"/>
            </a:pPr>
            <a:r>
              <a:rPr lang="en-US" dirty="0" smtClean="0">
                <a:latin typeface="Cambria" panose="02040503050406030204" pitchFamily="18" charset="0"/>
              </a:rPr>
              <a:t>Creation of 100 Smart cities.</a:t>
            </a:r>
          </a:p>
          <a:p>
            <a:pPr marL="514350" indent="-514350">
              <a:buAutoNum type="arabicPeriod"/>
            </a:pPr>
            <a:r>
              <a:rPr lang="en-US" dirty="0" smtClean="0">
                <a:latin typeface="Cambria" panose="02040503050406030204" pitchFamily="18" charset="0"/>
              </a:rPr>
              <a:t>Simplification of FDI policy</a:t>
            </a:r>
          </a:p>
          <a:p>
            <a:pPr marL="514350" indent="-514350">
              <a:buAutoNum type="arabicPeriod"/>
            </a:pPr>
            <a:r>
              <a:rPr lang="en-US" dirty="0" smtClean="0">
                <a:latin typeface="Cambria" panose="02040503050406030204" pitchFamily="18" charset="0"/>
              </a:rPr>
              <a:t>Import reduction</a:t>
            </a:r>
          </a:p>
          <a:p>
            <a:pPr marL="514350" indent="-514350">
              <a:buAutoNum type="arabicPeriod"/>
            </a:pPr>
            <a:r>
              <a:rPr lang="en-US" dirty="0" smtClean="0">
                <a:latin typeface="Cambria" panose="02040503050406030204" pitchFamily="18" charset="0"/>
              </a:rPr>
              <a:t>E-Biz A single window scheme</a:t>
            </a:r>
          </a:p>
          <a:p>
            <a:pPr marL="514350" indent="-514350">
              <a:buAutoNum type="arabicPeriod"/>
            </a:pPr>
            <a:r>
              <a:rPr lang="en-US" dirty="0" smtClean="0">
                <a:latin typeface="Cambria" panose="02040503050406030204" pitchFamily="18" charset="0"/>
              </a:rPr>
              <a:t>Increase in GDP</a:t>
            </a:r>
          </a:p>
          <a:p>
            <a:pPr marL="514350" indent="-514350">
              <a:buAutoNum type="arabicPeriod"/>
            </a:pPr>
            <a:r>
              <a:rPr lang="en-US" dirty="0" smtClean="0">
                <a:latin typeface="Cambria" panose="02040503050406030204" pitchFamily="18" charset="0"/>
              </a:rPr>
              <a:t>Improvement in Standard of Living.</a:t>
            </a:r>
          </a:p>
          <a:p>
            <a:pPr marL="514350" indent="-514350">
              <a:buAutoNum type="arabicPeriod"/>
            </a:pPr>
            <a:endParaRPr lang="en-US" dirty="0">
              <a:latin typeface="Cambria" panose="02040503050406030204" pitchFamily="18" charset="0"/>
            </a:endParaRPr>
          </a:p>
        </p:txBody>
      </p:sp>
    </p:spTree>
    <p:extLst>
      <p:ext uri="{BB962C8B-B14F-4D97-AF65-F5344CB8AC3E}">
        <p14:creationId xmlns:p14="http://schemas.microsoft.com/office/powerpoint/2010/main" val="10682219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114</Words>
  <Application>Microsoft Office PowerPoint</Application>
  <PresentationFormat>Widescreen</PresentationFormat>
  <Paragraphs>32</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Cambria</vt:lpstr>
      <vt:lpstr>Times New Roman</vt:lpstr>
      <vt:lpstr>Office Theme</vt:lpstr>
      <vt:lpstr>Vivekanand College, Kolhapur (Empowered Autonomous) </vt:lpstr>
      <vt:lpstr>MAKE IN INDIA </vt:lpstr>
      <vt:lpstr>PowerPoint Presentation</vt:lpstr>
      <vt:lpstr>PowerPoint Presentation</vt:lpstr>
      <vt:lpstr>Importance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Vivekanand College, Kolhapur (Empowered Autonomous) </dc:title>
  <dc:creator>Satish</dc:creator>
  <cp:lastModifiedBy>Satish</cp:lastModifiedBy>
  <cp:revision>2</cp:revision>
  <dcterms:created xsi:type="dcterms:W3CDTF">2023-10-31T02:36:25Z</dcterms:created>
  <dcterms:modified xsi:type="dcterms:W3CDTF">2023-10-31T02:40:49Z</dcterms:modified>
</cp:coreProperties>
</file>