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BA7750-21D2-4692-923B-33A262E0600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8A1D70-746A-4683-B69E-2FE9A3E521C9}" type="slidenum">
              <a:rPr lang="en-US" smtClean="0"/>
              <a:t>‹#›</a:t>
            </a:fld>
            <a:endParaRPr lang="en-US"/>
          </a:p>
        </p:txBody>
      </p:sp>
    </p:spTree>
    <p:extLst>
      <p:ext uri="{BB962C8B-B14F-4D97-AF65-F5344CB8AC3E}">
        <p14:creationId xmlns:p14="http://schemas.microsoft.com/office/powerpoint/2010/main" val="3336635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BA7750-21D2-4692-923B-33A262E0600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8A1D70-746A-4683-B69E-2FE9A3E521C9}" type="slidenum">
              <a:rPr lang="en-US" smtClean="0"/>
              <a:t>‹#›</a:t>
            </a:fld>
            <a:endParaRPr lang="en-US"/>
          </a:p>
        </p:txBody>
      </p:sp>
    </p:spTree>
    <p:extLst>
      <p:ext uri="{BB962C8B-B14F-4D97-AF65-F5344CB8AC3E}">
        <p14:creationId xmlns:p14="http://schemas.microsoft.com/office/powerpoint/2010/main" val="2932273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BA7750-21D2-4692-923B-33A262E0600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8A1D70-746A-4683-B69E-2FE9A3E521C9}" type="slidenum">
              <a:rPr lang="en-US" smtClean="0"/>
              <a:t>‹#›</a:t>
            </a:fld>
            <a:endParaRPr lang="en-US"/>
          </a:p>
        </p:txBody>
      </p:sp>
    </p:spTree>
    <p:extLst>
      <p:ext uri="{BB962C8B-B14F-4D97-AF65-F5344CB8AC3E}">
        <p14:creationId xmlns:p14="http://schemas.microsoft.com/office/powerpoint/2010/main" val="404437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BA7750-21D2-4692-923B-33A262E0600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8A1D70-746A-4683-B69E-2FE9A3E521C9}" type="slidenum">
              <a:rPr lang="en-US" smtClean="0"/>
              <a:t>‹#›</a:t>
            </a:fld>
            <a:endParaRPr lang="en-US"/>
          </a:p>
        </p:txBody>
      </p:sp>
    </p:spTree>
    <p:extLst>
      <p:ext uri="{BB962C8B-B14F-4D97-AF65-F5344CB8AC3E}">
        <p14:creationId xmlns:p14="http://schemas.microsoft.com/office/powerpoint/2010/main" val="1259330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BA7750-21D2-4692-923B-33A262E0600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8A1D70-746A-4683-B69E-2FE9A3E521C9}" type="slidenum">
              <a:rPr lang="en-US" smtClean="0"/>
              <a:t>‹#›</a:t>
            </a:fld>
            <a:endParaRPr lang="en-US"/>
          </a:p>
        </p:txBody>
      </p:sp>
    </p:spTree>
    <p:extLst>
      <p:ext uri="{BB962C8B-B14F-4D97-AF65-F5344CB8AC3E}">
        <p14:creationId xmlns:p14="http://schemas.microsoft.com/office/powerpoint/2010/main" val="2293616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BA7750-21D2-4692-923B-33A262E06006}" type="datetimeFigureOut">
              <a:rPr lang="en-US" smtClean="0"/>
              <a:t>31/10/2023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8A1D70-746A-4683-B69E-2FE9A3E521C9}" type="slidenum">
              <a:rPr lang="en-US" smtClean="0"/>
              <a:t>‹#›</a:t>
            </a:fld>
            <a:endParaRPr lang="en-US"/>
          </a:p>
        </p:txBody>
      </p:sp>
    </p:spTree>
    <p:extLst>
      <p:ext uri="{BB962C8B-B14F-4D97-AF65-F5344CB8AC3E}">
        <p14:creationId xmlns:p14="http://schemas.microsoft.com/office/powerpoint/2010/main" val="932779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BA7750-21D2-4692-923B-33A262E06006}" type="datetimeFigureOut">
              <a:rPr lang="en-US" smtClean="0"/>
              <a:t>31/10/2023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8A1D70-746A-4683-B69E-2FE9A3E521C9}" type="slidenum">
              <a:rPr lang="en-US" smtClean="0"/>
              <a:t>‹#›</a:t>
            </a:fld>
            <a:endParaRPr lang="en-US"/>
          </a:p>
        </p:txBody>
      </p:sp>
    </p:spTree>
    <p:extLst>
      <p:ext uri="{BB962C8B-B14F-4D97-AF65-F5344CB8AC3E}">
        <p14:creationId xmlns:p14="http://schemas.microsoft.com/office/powerpoint/2010/main" val="4054727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BA7750-21D2-4692-923B-33A262E06006}" type="datetimeFigureOut">
              <a:rPr lang="en-US" smtClean="0"/>
              <a:t>31/10/2023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8A1D70-746A-4683-B69E-2FE9A3E521C9}" type="slidenum">
              <a:rPr lang="en-US" smtClean="0"/>
              <a:t>‹#›</a:t>
            </a:fld>
            <a:endParaRPr lang="en-US"/>
          </a:p>
        </p:txBody>
      </p:sp>
    </p:spTree>
    <p:extLst>
      <p:ext uri="{BB962C8B-B14F-4D97-AF65-F5344CB8AC3E}">
        <p14:creationId xmlns:p14="http://schemas.microsoft.com/office/powerpoint/2010/main" val="2116167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BA7750-21D2-4692-923B-33A262E06006}" type="datetimeFigureOut">
              <a:rPr lang="en-US" smtClean="0"/>
              <a:t>31/10/2023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8A1D70-746A-4683-B69E-2FE9A3E521C9}" type="slidenum">
              <a:rPr lang="en-US" smtClean="0"/>
              <a:t>‹#›</a:t>
            </a:fld>
            <a:endParaRPr lang="en-US"/>
          </a:p>
        </p:txBody>
      </p:sp>
    </p:spTree>
    <p:extLst>
      <p:ext uri="{BB962C8B-B14F-4D97-AF65-F5344CB8AC3E}">
        <p14:creationId xmlns:p14="http://schemas.microsoft.com/office/powerpoint/2010/main" val="162519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BA7750-21D2-4692-923B-33A262E06006}" type="datetimeFigureOut">
              <a:rPr lang="en-US" smtClean="0"/>
              <a:t>31/10/2023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8A1D70-746A-4683-B69E-2FE9A3E521C9}" type="slidenum">
              <a:rPr lang="en-US" smtClean="0"/>
              <a:t>‹#›</a:t>
            </a:fld>
            <a:endParaRPr lang="en-US"/>
          </a:p>
        </p:txBody>
      </p:sp>
    </p:spTree>
    <p:extLst>
      <p:ext uri="{BB962C8B-B14F-4D97-AF65-F5344CB8AC3E}">
        <p14:creationId xmlns:p14="http://schemas.microsoft.com/office/powerpoint/2010/main" val="1577930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BA7750-21D2-4692-923B-33A262E06006}" type="datetimeFigureOut">
              <a:rPr lang="en-US" smtClean="0"/>
              <a:t>31/10/2023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8A1D70-746A-4683-B69E-2FE9A3E521C9}" type="slidenum">
              <a:rPr lang="en-US" smtClean="0"/>
              <a:t>‹#›</a:t>
            </a:fld>
            <a:endParaRPr lang="en-US"/>
          </a:p>
        </p:txBody>
      </p:sp>
    </p:spTree>
    <p:extLst>
      <p:ext uri="{BB962C8B-B14F-4D97-AF65-F5344CB8AC3E}">
        <p14:creationId xmlns:p14="http://schemas.microsoft.com/office/powerpoint/2010/main" val="1687312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BA7750-21D2-4692-923B-33A262E06006}" type="datetimeFigureOut">
              <a:rPr lang="en-US" smtClean="0"/>
              <a:t>31/10/2023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8A1D70-746A-4683-B69E-2FE9A3E521C9}" type="slidenum">
              <a:rPr lang="en-US" smtClean="0"/>
              <a:t>‹#›</a:t>
            </a:fld>
            <a:endParaRPr lang="en-US"/>
          </a:p>
        </p:txBody>
      </p:sp>
    </p:spTree>
    <p:extLst>
      <p:ext uri="{BB962C8B-B14F-4D97-AF65-F5344CB8AC3E}">
        <p14:creationId xmlns:p14="http://schemas.microsoft.com/office/powerpoint/2010/main" val="2617039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2387600"/>
          </a:xfrm>
        </p:spPr>
        <p:txBody>
          <a:bodyPr>
            <a:normAutofit/>
          </a:bodyPr>
          <a:lstStyle/>
          <a:p>
            <a:r>
              <a:rPr lang="en-US" sz="4800" dirty="0" err="1" smtClean="0">
                <a:latin typeface="Times New Roman" panose="02020603050405020304" pitchFamily="18" charset="0"/>
                <a:cs typeface="Times New Roman" panose="02020603050405020304" pitchFamily="18" charset="0"/>
              </a:rPr>
              <a:t>Vivekanand</a:t>
            </a:r>
            <a:r>
              <a:rPr lang="en-US" sz="4800" dirty="0" smtClean="0">
                <a:latin typeface="Times New Roman" panose="02020603050405020304" pitchFamily="18" charset="0"/>
                <a:cs typeface="Times New Roman" panose="02020603050405020304" pitchFamily="18" charset="0"/>
              </a:rPr>
              <a:t> College, Kolhapur</a:t>
            </a:r>
            <a:br>
              <a:rPr lang="en-US" sz="4800" dirty="0" smtClean="0">
                <a:latin typeface="Times New Roman" panose="02020603050405020304" pitchFamily="18" charset="0"/>
                <a:cs typeface="Times New Roman" panose="02020603050405020304" pitchFamily="18" charset="0"/>
              </a:rPr>
            </a:br>
            <a:r>
              <a:rPr lang="en-US" sz="4800" dirty="0" smtClean="0">
                <a:latin typeface="Times New Roman" panose="02020603050405020304" pitchFamily="18" charset="0"/>
                <a:cs typeface="Times New Roman" panose="02020603050405020304" pitchFamily="18" charset="0"/>
              </a:rPr>
              <a:t>(Empowered Autonomous) </a:t>
            </a:r>
            <a:endParaRPr lang="en-US" sz="4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002507"/>
            <a:ext cx="9144000" cy="2255293"/>
          </a:xfrm>
        </p:spPr>
        <p:txBody>
          <a:bodyPr>
            <a:normAutofit/>
          </a:bodyPr>
          <a:lstStyle/>
          <a:p>
            <a:pPr algn="l"/>
            <a:r>
              <a:rPr lang="en-US" dirty="0" smtClean="0">
                <a:latin typeface="Times New Roman" panose="02020603050405020304" pitchFamily="18" charset="0"/>
                <a:cs typeface="Times New Roman" panose="02020603050405020304" pitchFamily="18" charset="0"/>
              </a:rPr>
              <a:t>Name of the Subject: Fundamentals of Entrepreneurship Semester III</a:t>
            </a:r>
          </a:p>
          <a:p>
            <a:pPr algn="l"/>
            <a:r>
              <a:rPr lang="en-US" dirty="0" smtClean="0">
                <a:latin typeface="Times New Roman" panose="02020603050405020304" pitchFamily="18" charset="0"/>
                <a:cs typeface="Times New Roman" panose="02020603050405020304" pitchFamily="18" charset="0"/>
              </a:rPr>
              <a:t>Name of the Topic:	</a:t>
            </a:r>
            <a:r>
              <a:rPr lang="en-US" dirty="0" smtClean="0">
                <a:latin typeface="Cambria" panose="02040503050406030204" pitchFamily="18" charset="0"/>
                <a:cs typeface="Arial" panose="020B0604020202020204" pitchFamily="34" charset="0"/>
              </a:rPr>
              <a:t>Skill</a:t>
            </a:r>
            <a:r>
              <a:rPr lang="en-US" dirty="0" smtClean="0">
                <a:latin typeface="Cambria" panose="02040503050406030204" pitchFamily="18" charset="0"/>
              </a:rPr>
              <a:t> India Scheme</a:t>
            </a:r>
            <a:endParaRPr lang="en-US" dirty="0" smtClean="0">
              <a:latin typeface="Times New Roman" panose="02020603050405020304" pitchFamily="18" charset="0"/>
              <a:cs typeface="Times New Roman" panose="02020603050405020304" pitchFamily="18" charset="0"/>
            </a:endParaRPr>
          </a:p>
          <a:p>
            <a:pPr algn="l"/>
            <a:r>
              <a:rPr lang="en-US" dirty="0" smtClean="0">
                <a:latin typeface="Times New Roman" panose="02020603050405020304" pitchFamily="18" charset="0"/>
                <a:cs typeface="Times New Roman" panose="02020603050405020304" pitchFamily="18" charset="0"/>
              </a:rPr>
              <a:t>Name of the Teacher:	Mr. Satish </a:t>
            </a:r>
            <a:r>
              <a:rPr lang="en-US" dirty="0" err="1" smtClean="0">
                <a:latin typeface="Times New Roman" panose="02020603050405020304" pitchFamily="18" charset="0"/>
                <a:cs typeface="Times New Roman" panose="02020603050405020304" pitchFamily="18" charset="0"/>
              </a:rPr>
              <a:t>Nishikant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Chavan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9770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rPr>
              <a:t>SKILL INDIA</a:t>
            </a:r>
            <a:endParaRPr lang="en-US" dirty="0">
              <a:latin typeface="Cambria" panose="020405030504060302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Cambria" panose="02040503050406030204" pitchFamily="18" charset="0"/>
              </a:rPr>
              <a:t>	Knowledge and skills are the driving force of Economic growth and development of any country. Today India is one of the youngest country having 62% of population falling in working age group. But the problem is that because of Globalization the development which is taking place demands for Skilled Human Resource. Skill India scheme is initiated with the same reason as its objective is to create Skilled Human resource .</a:t>
            </a:r>
          </a:p>
          <a:p>
            <a:pPr marL="0" indent="0">
              <a:buNone/>
            </a:pPr>
            <a:r>
              <a:rPr lang="en-US" dirty="0">
                <a:latin typeface="Cambria" panose="02040503050406030204" pitchFamily="18" charset="0"/>
              </a:rPr>
              <a:t>	</a:t>
            </a:r>
            <a:r>
              <a:rPr lang="en-US" dirty="0" smtClean="0">
                <a:latin typeface="Cambria" panose="02040503050406030204" pitchFamily="18" charset="0"/>
              </a:rPr>
              <a:t>The present scheme was launched by </a:t>
            </a:r>
            <a:r>
              <a:rPr lang="en-US" dirty="0" err="1" smtClean="0">
                <a:latin typeface="Cambria" panose="02040503050406030204" pitchFamily="18" charset="0"/>
              </a:rPr>
              <a:t>Hon.Prime</a:t>
            </a:r>
            <a:r>
              <a:rPr lang="en-US" dirty="0" smtClean="0">
                <a:latin typeface="Cambria" panose="02040503050406030204" pitchFamily="18" charset="0"/>
              </a:rPr>
              <a:t> Minister </a:t>
            </a:r>
            <a:r>
              <a:rPr lang="en-US" dirty="0" err="1" smtClean="0">
                <a:latin typeface="Cambria" panose="02040503050406030204" pitchFamily="18" charset="0"/>
              </a:rPr>
              <a:t>Narendra</a:t>
            </a:r>
            <a:r>
              <a:rPr lang="en-US" dirty="0" smtClean="0">
                <a:latin typeface="Cambria" panose="02040503050406030204" pitchFamily="18" charset="0"/>
              </a:rPr>
              <a:t> </a:t>
            </a:r>
            <a:r>
              <a:rPr lang="en-US" dirty="0" err="1" smtClean="0">
                <a:latin typeface="Cambria" panose="02040503050406030204" pitchFamily="18" charset="0"/>
              </a:rPr>
              <a:t>Modi</a:t>
            </a:r>
            <a:r>
              <a:rPr lang="en-US" dirty="0">
                <a:latin typeface="Cambria" panose="02040503050406030204" pitchFamily="18" charset="0"/>
              </a:rPr>
              <a:t> </a:t>
            </a:r>
            <a:r>
              <a:rPr lang="en-US" dirty="0" smtClean="0">
                <a:latin typeface="Cambria" panose="02040503050406030204" pitchFamily="18" charset="0"/>
              </a:rPr>
              <a:t>on 15</a:t>
            </a:r>
            <a:r>
              <a:rPr lang="en-US" baseline="30000" dirty="0" smtClean="0">
                <a:latin typeface="Cambria" panose="02040503050406030204" pitchFamily="18" charset="0"/>
              </a:rPr>
              <a:t>th</a:t>
            </a:r>
            <a:r>
              <a:rPr lang="en-US" dirty="0" smtClean="0">
                <a:latin typeface="Cambria" panose="02040503050406030204" pitchFamily="18" charset="0"/>
              </a:rPr>
              <a:t> July 2015. The main objective is to enable a large number of Indian youth to take up industry relevant skill training. It is also called as Pradhan </a:t>
            </a:r>
            <a:r>
              <a:rPr lang="en-US" dirty="0" err="1" smtClean="0">
                <a:latin typeface="Cambria" panose="02040503050406030204" pitchFamily="18" charset="0"/>
              </a:rPr>
              <a:t>Mantri</a:t>
            </a:r>
            <a:r>
              <a:rPr lang="en-US" dirty="0" smtClean="0">
                <a:latin typeface="Cambria" panose="02040503050406030204" pitchFamily="18" charset="0"/>
              </a:rPr>
              <a:t> </a:t>
            </a:r>
            <a:r>
              <a:rPr lang="en-US" dirty="0" err="1" smtClean="0">
                <a:latin typeface="Cambria" panose="02040503050406030204" pitchFamily="18" charset="0"/>
              </a:rPr>
              <a:t>Kaushal</a:t>
            </a:r>
            <a:r>
              <a:rPr lang="en-US" dirty="0" smtClean="0">
                <a:latin typeface="Cambria" panose="02040503050406030204" pitchFamily="18" charset="0"/>
              </a:rPr>
              <a:t> </a:t>
            </a:r>
            <a:r>
              <a:rPr lang="en-US" dirty="0" err="1" smtClean="0">
                <a:latin typeface="Cambria" panose="02040503050406030204" pitchFamily="18" charset="0"/>
              </a:rPr>
              <a:t>Vikas</a:t>
            </a:r>
            <a:r>
              <a:rPr lang="en-US" dirty="0" smtClean="0">
                <a:latin typeface="Cambria" panose="02040503050406030204" pitchFamily="18" charset="0"/>
              </a:rPr>
              <a:t> </a:t>
            </a:r>
            <a:r>
              <a:rPr lang="en-US" dirty="0" err="1" smtClean="0">
                <a:latin typeface="Cambria" panose="02040503050406030204" pitchFamily="18" charset="0"/>
              </a:rPr>
              <a:t>Yojana</a:t>
            </a:r>
            <a:r>
              <a:rPr lang="en-US" dirty="0">
                <a:latin typeface="Cambria" panose="02040503050406030204" pitchFamily="18" charset="0"/>
              </a:rPr>
              <a:t> </a:t>
            </a:r>
            <a:r>
              <a:rPr lang="en-US" dirty="0" smtClean="0">
                <a:latin typeface="Cambria" panose="02040503050406030204" pitchFamily="18" charset="0"/>
              </a:rPr>
              <a:t>(PMKVY).</a:t>
            </a:r>
            <a:endParaRPr lang="en-US" dirty="0">
              <a:latin typeface="Cambria" panose="02040503050406030204" pitchFamily="18" charset="0"/>
            </a:endParaRPr>
          </a:p>
        </p:txBody>
      </p:sp>
    </p:spTree>
    <p:extLst>
      <p:ext uri="{BB962C8B-B14F-4D97-AF65-F5344CB8AC3E}">
        <p14:creationId xmlns:p14="http://schemas.microsoft.com/office/powerpoint/2010/main" val="3362219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0" indent="0" algn="ctr">
              <a:buNone/>
            </a:pPr>
            <a:r>
              <a:rPr lang="en-US" sz="3200" b="1" dirty="0" smtClean="0">
                <a:latin typeface="Cambria" panose="02040503050406030204" pitchFamily="18" charset="0"/>
              </a:rPr>
              <a:t>Characteristics of Skill </a:t>
            </a:r>
            <a:r>
              <a:rPr lang="en-US" sz="3600" b="1" dirty="0" smtClean="0">
                <a:latin typeface="Cambria" panose="02040503050406030204" pitchFamily="18" charset="0"/>
              </a:rPr>
              <a:t>India</a:t>
            </a:r>
            <a:r>
              <a:rPr lang="en-US" sz="3200" b="1" dirty="0" smtClean="0">
                <a:latin typeface="Cambria" panose="02040503050406030204" pitchFamily="18" charset="0"/>
              </a:rPr>
              <a:t> Scheme.</a:t>
            </a:r>
          </a:p>
          <a:p>
            <a:pPr marL="514350" indent="-514350">
              <a:buAutoNum type="arabicPeriod"/>
            </a:pPr>
            <a:r>
              <a:rPr lang="en-US" dirty="0" smtClean="0">
                <a:latin typeface="Cambria" panose="02040503050406030204" pitchFamily="18" charset="0"/>
              </a:rPr>
              <a:t>This scheme is initiated for those who were no table to complete their schooling.</a:t>
            </a:r>
          </a:p>
          <a:p>
            <a:pPr marL="514350" indent="-514350">
              <a:buAutoNum type="arabicPeriod"/>
            </a:pPr>
            <a:r>
              <a:rPr lang="en-US" dirty="0" smtClean="0">
                <a:latin typeface="Cambria" panose="02040503050406030204" pitchFamily="18" charset="0"/>
              </a:rPr>
              <a:t>Scheme aims at building skills among the illiterate by giving them training.</a:t>
            </a:r>
          </a:p>
          <a:p>
            <a:pPr marL="514350" indent="-514350">
              <a:buAutoNum type="arabicPeriod"/>
            </a:pPr>
            <a:r>
              <a:rPr lang="en-US" dirty="0" smtClean="0">
                <a:latin typeface="Cambria" panose="02040503050406030204" pitchFamily="18" charset="0"/>
              </a:rPr>
              <a:t>Training is provided free of cost, and paid Rs.8000 . After completion of training.</a:t>
            </a:r>
          </a:p>
          <a:p>
            <a:pPr marL="514350" indent="-514350">
              <a:buAutoNum type="arabicPeriod"/>
            </a:pPr>
            <a:r>
              <a:rPr lang="en-US" dirty="0" smtClean="0">
                <a:latin typeface="Cambria" panose="02040503050406030204" pitchFamily="18" charset="0"/>
              </a:rPr>
              <a:t>Training centers are created for providing training</a:t>
            </a:r>
          </a:p>
          <a:p>
            <a:pPr marL="514350" indent="-514350">
              <a:buAutoNum type="arabicPeriod"/>
            </a:pPr>
            <a:r>
              <a:rPr lang="en-US" dirty="0" smtClean="0">
                <a:latin typeface="Cambria" panose="02040503050406030204" pitchFamily="18" charset="0"/>
              </a:rPr>
              <a:t>Training is provided in relation to ones choice and his in born skills.</a:t>
            </a:r>
          </a:p>
          <a:p>
            <a:pPr marL="514350" indent="-514350">
              <a:buAutoNum type="arabicPeriod"/>
            </a:pPr>
            <a:r>
              <a:rPr lang="en-US" dirty="0" smtClean="0">
                <a:latin typeface="Cambria" panose="02040503050406030204" pitchFamily="18" charset="0"/>
              </a:rPr>
              <a:t>It is proposed to establish Skill University in each state.</a:t>
            </a:r>
          </a:p>
          <a:p>
            <a:pPr marL="514350" indent="-514350">
              <a:buAutoNum type="arabicPeriod"/>
            </a:pPr>
            <a:r>
              <a:rPr lang="en-US" dirty="0" smtClean="0">
                <a:latin typeface="Cambria" panose="02040503050406030204" pitchFamily="18" charset="0"/>
              </a:rPr>
              <a:t>Computer training is given more importance in this scheme.</a:t>
            </a:r>
          </a:p>
          <a:p>
            <a:pPr marL="514350" indent="-514350">
              <a:buAutoNum type="arabicPeriod"/>
            </a:pPr>
            <a:r>
              <a:rPr lang="en-US" dirty="0" err="1" smtClean="0">
                <a:latin typeface="Cambria" panose="02040503050406030204" pitchFamily="18" charset="0"/>
              </a:rPr>
              <a:t>Rojgar</a:t>
            </a:r>
            <a:r>
              <a:rPr lang="en-US" dirty="0" smtClean="0">
                <a:latin typeface="Cambria" panose="02040503050406030204" pitchFamily="18" charset="0"/>
              </a:rPr>
              <a:t> </a:t>
            </a:r>
            <a:r>
              <a:rPr lang="en-US" dirty="0" err="1" smtClean="0">
                <a:latin typeface="Cambria" panose="02040503050406030204" pitchFamily="18" charset="0"/>
              </a:rPr>
              <a:t>mela</a:t>
            </a:r>
            <a:r>
              <a:rPr lang="en-US" dirty="0">
                <a:latin typeface="Cambria" panose="02040503050406030204" pitchFamily="18" charset="0"/>
              </a:rPr>
              <a:t> </a:t>
            </a:r>
            <a:r>
              <a:rPr lang="en-US" dirty="0" smtClean="0">
                <a:latin typeface="Cambria" panose="02040503050406030204" pitchFamily="18" charset="0"/>
              </a:rPr>
              <a:t>is organized after completion of training for placements.</a:t>
            </a:r>
          </a:p>
          <a:p>
            <a:pPr marL="514350" indent="-514350">
              <a:buAutoNum type="arabicPeriod"/>
            </a:pPr>
            <a:r>
              <a:rPr lang="en-US" dirty="0" smtClean="0">
                <a:latin typeface="Cambria" panose="02040503050406030204" pitchFamily="18" charset="0"/>
              </a:rPr>
              <a:t>Official certificate is given after completion of training.</a:t>
            </a:r>
          </a:p>
          <a:p>
            <a:pPr marL="514350" indent="-514350">
              <a:buAutoNum type="arabicPeriod"/>
            </a:pPr>
            <a:r>
              <a:rPr lang="en-US" dirty="0" smtClean="0">
                <a:latin typeface="Cambria" panose="02040503050406030204" pitchFamily="18" charset="0"/>
              </a:rPr>
              <a:t>Training includes different courses for Personality Development.</a:t>
            </a:r>
          </a:p>
          <a:p>
            <a:pPr marL="514350" indent="-514350">
              <a:buAutoNum type="arabicPeriod"/>
            </a:pPr>
            <a:r>
              <a:rPr lang="en-US" dirty="0">
                <a:latin typeface="Cambria" panose="02040503050406030204" pitchFamily="18" charset="0"/>
              </a:rPr>
              <a:t>Official website is created for communication.</a:t>
            </a:r>
            <a:endParaRPr lang="en-US" dirty="0" smtClean="0">
              <a:latin typeface="Cambria" panose="02040503050406030204" pitchFamily="18" charset="0"/>
            </a:endParaRPr>
          </a:p>
          <a:p>
            <a:pPr marL="0" indent="0">
              <a:buNone/>
            </a:pPr>
            <a:endParaRPr lang="en-US" dirty="0" smtClean="0">
              <a:latin typeface="Cambria" panose="02040503050406030204" pitchFamily="18" charset="0"/>
            </a:endParaRPr>
          </a:p>
        </p:txBody>
      </p:sp>
    </p:spTree>
    <p:extLst>
      <p:ext uri="{BB962C8B-B14F-4D97-AF65-F5344CB8AC3E}">
        <p14:creationId xmlns:p14="http://schemas.microsoft.com/office/powerpoint/2010/main" val="645975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0" indent="0" algn="ctr">
              <a:buNone/>
            </a:pPr>
            <a:r>
              <a:rPr lang="en-US" sz="4000" b="1" dirty="0" smtClean="0">
                <a:latin typeface="Cambria" panose="02040503050406030204" pitchFamily="18" charset="0"/>
              </a:rPr>
              <a:t>Importance of Skill India</a:t>
            </a:r>
          </a:p>
          <a:p>
            <a:pPr marL="514350" indent="-514350">
              <a:buAutoNum type="arabicPeriod"/>
            </a:pPr>
            <a:r>
              <a:rPr lang="en-US" dirty="0" smtClean="0">
                <a:latin typeface="Cambria" panose="02040503050406030204" pitchFamily="18" charset="0"/>
              </a:rPr>
              <a:t>Boon to illiterate and less – educated.</a:t>
            </a:r>
          </a:p>
          <a:p>
            <a:pPr marL="514350" indent="-514350">
              <a:buAutoNum type="arabicPeriod"/>
            </a:pPr>
            <a:r>
              <a:rPr lang="en-US" dirty="0" smtClean="0">
                <a:latin typeface="Cambria" panose="02040503050406030204" pitchFamily="18" charset="0"/>
              </a:rPr>
              <a:t>Opportunity of sustainable Employment.</a:t>
            </a:r>
          </a:p>
          <a:p>
            <a:pPr marL="514350" indent="-514350">
              <a:buAutoNum type="arabicPeriod"/>
            </a:pPr>
            <a:r>
              <a:rPr lang="en-US" dirty="0" smtClean="0">
                <a:latin typeface="Cambria" panose="02040503050406030204" pitchFamily="18" charset="0"/>
              </a:rPr>
              <a:t>Free training.</a:t>
            </a:r>
          </a:p>
          <a:p>
            <a:pPr marL="514350" indent="-514350">
              <a:buAutoNum type="arabicPeriod"/>
            </a:pPr>
            <a:r>
              <a:rPr lang="en-US" dirty="0" smtClean="0">
                <a:latin typeface="Cambria" panose="02040503050406030204" pitchFamily="18" charset="0"/>
              </a:rPr>
              <a:t>Choice based course selection.</a:t>
            </a:r>
          </a:p>
          <a:p>
            <a:pPr marL="514350" indent="-514350">
              <a:buAutoNum type="arabicPeriod"/>
            </a:pPr>
            <a:r>
              <a:rPr lang="en-US" dirty="0" smtClean="0">
                <a:latin typeface="Cambria" panose="02040503050406030204" pitchFamily="18" charset="0"/>
              </a:rPr>
              <a:t>Motivational scheme.</a:t>
            </a:r>
          </a:p>
          <a:p>
            <a:pPr marL="514350" indent="-514350">
              <a:buAutoNum type="arabicPeriod"/>
            </a:pPr>
            <a:r>
              <a:rPr lang="en-US" dirty="0" smtClean="0">
                <a:latin typeface="Cambria" panose="02040503050406030204" pitchFamily="18" charset="0"/>
              </a:rPr>
              <a:t>Optimum utilization of working age group.</a:t>
            </a:r>
          </a:p>
          <a:p>
            <a:pPr marL="514350" indent="-514350">
              <a:buAutoNum type="arabicPeriod"/>
            </a:pPr>
            <a:r>
              <a:rPr lang="en-US" dirty="0" smtClean="0">
                <a:latin typeface="Cambria" panose="02040503050406030204" pitchFamily="18" charset="0"/>
              </a:rPr>
              <a:t>Creation of India as a Skill Hub.</a:t>
            </a:r>
          </a:p>
          <a:p>
            <a:pPr marL="514350" indent="-514350">
              <a:buAutoNum type="arabicPeriod"/>
            </a:pPr>
            <a:r>
              <a:rPr lang="en-US" dirty="0" smtClean="0">
                <a:latin typeface="Cambria" panose="02040503050406030204" pitchFamily="18" charset="0"/>
              </a:rPr>
              <a:t>Reduction in Unemployment.</a:t>
            </a:r>
          </a:p>
          <a:p>
            <a:pPr marL="514350" indent="-514350">
              <a:buAutoNum type="arabicPeriod"/>
            </a:pPr>
            <a:r>
              <a:rPr lang="en-US" dirty="0" smtClean="0">
                <a:latin typeface="Cambria" panose="02040503050406030204" pitchFamily="18" charset="0"/>
              </a:rPr>
              <a:t>Simple process.</a:t>
            </a:r>
          </a:p>
          <a:p>
            <a:pPr marL="514350" indent="-514350">
              <a:buAutoNum type="arabicPeriod"/>
            </a:pPr>
            <a:r>
              <a:rPr lang="en-US" dirty="0" smtClean="0">
                <a:latin typeface="Cambria" panose="02040503050406030204" pitchFamily="18" charset="0"/>
              </a:rPr>
              <a:t>Post – training services.</a:t>
            </a:r>
          </a:p>
          <a:p>
            <a:pPr marL="514350" indent="-514350">
              <a:buAutoNum type="arabicPeriod"/>
            </a:pPr>
            <a:r>
              <a:rPr lang="en-US" dirty="0" smtClean="0">
                <a:latin typeface="Cambria" panose="02040503050406030204" pitchFamily="18" charset="0"/>
              </a:rPr>
              <a:t>Increase in GDP</a:t>
            </a:r>
          </a:p>
          <a:p>
            <a:pPr marL="514350" indent="-514350">
              <a:buAutoNum type="arabicPeriod"/>
            </a:pPr>
            <a:r>
              <a:rPr lang="en-US" dirty="0" smtClean="0">
                <a:latin typeface="Cambria" panose="02040503050406030204" pitchFamily="18" charset="0"/>
              </a:rPr>
              <a:t>Improvement in Standard of Living</a:t>
            </a:r>
          </a:p>
          <a:p>
            <a:pPr marL="514350" indent="-514350">
              <a:buAutoNum type="arabicPeriod"/>
            </a:pPr>
            <a:r>
              <a:rPr lang="en-US" dirty="0" smtClean="0">
                <a:latin typeface="Cambria" panose="02040503050406030204" pitchFamily="18" charset="0"/>
              </a:rPr>
              <a:t>Helpful in Poverty eradication.</a:t>
            </a:r>
          </a:p>
        </p:txBody>
      </p:sp>
    </p:spTree>
    <p:extLst>
      <p:ext uri="{BB962C8B-B14F-4D97-AF65-F5344CB8AC3E}">
        <p14:creationId xmlns:p14="http://schemas.microsoft.com/office/powerpoint/2010/main" val="400382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216</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Cambria</vt:lpstr>
      <vt:lpstr>Times New Roman</vt:lpstr>
      <vt:lpstr>Office Theme</vt:lpstr>
      <vt:lpstr>Vivekanand College, Kolhapur (Empowered Autonomous) </vt:lpstr>
      <vt:lpstr>SKILL INDIA</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Vivekanand College,Kolhapur (Empowered Autonomous) </dc:title>
  <dc:creator>Satish</dc:creator>
  <cp:lastModifiedBy>Satish</cp:lastModifiedBy>
  <cp:revision>3</cp:revision>
  <dcterms:created xsi:type="dcterms:W3CDTF">2023-10-31T02:34:19Z</dcterms:created>
  <dcterms:modified xsi:type="dcterms:W3CDTF">2023-10-31T02:45:03Z</dcterms:modified>
</cp:coreProperties>
</file>