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6025F4-6E97-4DC5-9D58-6351E97A8B26}" type="datetimeFigureOut">
              <a:rPr lang="en-US" smtClean="0"/>
              <a:t>31/10/2023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0171A6-BAEA-4F6E-9470-7A26AC727CB5}" type="slidenum">
              <a:rPr lang="en-US" smtClean="0"/>
              <a:t>‹#›</a:t>
            </a:fld>
            <a:endParaRPr lang="en-US"/>
          </a:p>
        </p:txBody>
      </p:sp>
    </p:spTree>
    <p:extLst>
      <p:ext uri="{BB962C8B-B14F-4D97-AF65-F5344CB8AC3E}">
        <p14:creationId xmlns:p14="http://schemas.microsoft.com/office/powerpoint/2010/main" val="167920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6025F4-6E97-4DC5-9D58-6351E97A8B26}" type="datetimeFigureOut">
              <a:rPr lang="en-US" smtClean="0"/>
              <a:t>31/10/2023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0171A6-BAEA-4F6E-9470-7A26AC727CB5}" type="slidenum">
              <a:rPr lang="en-US" smtClean="0"/>
              <a:t>‹#›</a:t>
            </a:fld>
            <a:endParaRPr lang="en-US"/>
          </a:p>
        </p:txBody>
      </p:sp>
    </p:spTree>
    <p:extLst>
      <p:ext uri="{BB962C8B-B14F-4D97-AF65-F5344CB8AC3E}">
        <p14:creationId xmlns:p14="http://schemas.microsoft.com/office/powerpoint/2010/main" val="1181109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6025F4-6E97-4DC5-9D58-6351E97A8B26}" type="datetimeFigureOut">
              <a:rPr lang="en-US" smtClean="0"/>
              <a:t>31/10/2023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0171A6-BAEA-4F6E-9470-7A26AC727CB5}" type="slidenum">
              <a:rPr lang="en-US" smtClean="0"/>
              <a:t>‹#›</a:t>
            </a:fld>
            <a:endParaRPr lang="en-US"/>
          </a:p>
        </p:txBody>
      </p:sp>
    </p:spTree>
    <p:extLst>
      <p:ext uri="{BB962C8B-B14F-4D97-AF65-F5344CB8AC3E}">
        <p14:creationId xmlns:p14="http://schemas.microsoft.com/office/powerpoint/2010/main" val="617097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6025F4-6E97-4DC5-9D58-6351E97A8B26}" type="datetimeFigureOut">
              <a:rPr lang="en-US" smtClean="0"/>
              <a:t>31/10/2023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0171A6-BAEA-4F6E-9470-7A26AC727CB5}" type="slidenum">
              <a:rPr lang="en-US" smtClean="0"/>
              <a:t>‹#›</a:t>
            </a:fld>
            <a:endParaRPr lang="en-US"/>
          </a:p>
        </p:txBody>
      </p:sp>
    </p:spTree>
    <p:extLst>
      <p:ext uri="{BB962C8B-B14F-4D97-AF65-F5344CB8AC3E}">
        <p14:creationId xmlns:p14="http://schemas.microsoft.com/office/powerpoint/2010/main" val="48977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6025F4-6E97-4DC5-9D58-6351E97A8B26}" type="datetimeFigureOut">
              <a:rPr lang="en-US" smtClean="0"/>
              <a:t>31/10/2023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0171A6-BAEA-4F6E-9470-7A26AC727CB5}" type="slidenum">
              <a:rPr lang="en-US" smtClean="0"/>
              <a:t>‹#›</a:t>
            </a:fld>
            <a:endParaRPr lang="en-US"/>
          </a:p>
        </p:txBody>
      </p:sp>
    </p:spTree>
    <p:extLst>
      <p:ext uri="{BB962C8B-B14F-4D97-AF65-F5344CB8AC3E}">
        <p14:creationId xmlns:p14="http://schemas.microsoft.com/office/powerpoint/2010/main" val="2750145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6025F4-6E97-4DC5-9D58-6351E97A8B26}" type="datetimeFigureOut">
              <a:rPr lang="en-US" smtClean="0"/>
              <a:t>31/10/2023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0171A6-BAEA-4F6E-9470-7A26AC727CB5}" type="slidenum">
              <a:rPr lang="en-US" smtClean="0"/>
              <a:t>‹#›</a:t>
            </a:fld>
            <a:endParaRPr lang="en-US"/>
          </a:p>
        </p:txBody>
      </p:sp>
    </p:spTree>
    <p:extLst>
      <p:ext uri="{BB962C8B-B14F-4D97-AF65-F5344CB8AC3E}">
        <p14:creationId xmlns:p14="http://schemas.microsoft.com/office/powerpoint/2010/main" val="299125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6025F4-6E97-4DC5-9D58-6351E97A8B26}" type="datetimeFigureOut">
              <a:rPr lang="en-US" smtClean="0"/>
              <a:t>31/10/2023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0171A6-BAEA-4F6E-9470-7A26AC727CB5}" type="slidenum">
              <a:rPr lang="en-US" smtClean="0"/>
              <a:t>‹#›</a:t>
            </a:fld>
            <a:endParaRPr lang="en-US"/>
          </a:p>
        </p:txBody>
      </p:sp>
    </p:spTree>
    <p:extLst>
      <p:ext uri="{BB962C8B-B14F-4D97-AF65-F5344CB8AC3E}">
        <p14:creationId xmlns:p14="http://schemas.microsoft.com/office/powerpoint/2010/main" val="1503784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6025F4-6E97-4DC5-9D58-6351E97A8B26}" type="datetimeFigureOut">
              <a:rPr lang="en-US" smtClean="0"/>
              <a:t>31/10/2023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0171A6-BAEA-4F6E-9470-7A26AC727CB5}" type="slidenum">
              <a:rPr lang="en-US" smtClean="0"/>
              <a:t>‹#›</a:t>
            </a:fld>
            <a:endParaRPr lang="en-US"/>
          </a:p>
        </p:txBody>
      </p:sp>
    </p:spTree>
    <p:extLst>
      <p:ext uri="{BB962C8B-B14F-4D97-AF65-F5344CB8AC3E}">
        <p14:creationId xmlns:p14="http://schemas.microsoft.com/office/powerpoint/2010/main" val="2868668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6025F4-6E97-4DC5-9D58-6351E97A8B26}" type="datetimeFigureOut">
              <a:rPr lang="en-US" smtClean="0"/>
              <a:t>31/10/2023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0171A6-BAEA-4F6E-9470-7A26AC727CB5}" type="slidenum">
              <a:rPr lang="en-US" smtClean="0"/>
              <a:t>‹#›</a:t>
            </a:fld>
            <a:endParaRPr lang="en-US"/>
          </a:p>
        </p:txBody>
      </p:sp>
    </p:spTree>
    <p:extLst>
      <p:ext uri="{BB962C8B-B14F-4D97-AF65-F5344CB8AC3E}">
        <p14:creationId xmlns:p14="http://schemas.microsoft.com/office/powerpoint/2010/main" val="624295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6025F4-6E97-4DC5-9D58-6351E97A8B26}" type="datetimeFigureOut">
              <a:rPr lang="en-US" smtClean="0"/>
              <a:t>31/10/2023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0171A6-BAEA-4F6E-9470-7A26AC727CB5}" type="slidenum">
              <a:rPr lang="en-US" smtClean="0"/>
              <a:t>‹#›</a:t>
            </a:fld>
            <a:endParaRPr lang="en-US"/>
          </a:p>
        </p:txBody>
      </p:sp>
    </p:spTree>
    <p:extLst>
      <p:ext uri="{BB962C8B-B14F-4D97-AF65-F5344CB8AC3E}">
        <p14:creationId xmlns:p14="http://schemas.microsoft.com/office/powerpoint/2010/main" val="618248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6025F4-6E97-4DC5-9D58-6351E97A8B26}" type="datetimeFigureOut">
              <a:rPr lang="en-US" smtClean="0"/>
              <a:t>31/10/2023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0171A6-BAEA-4F6E-9470-7A26AC727CB5}" type="slidenum">
              <a:rPr lang="en-US" smtClean="0"/>
              <a:t>‹#›</a:t>
            </a:fld>
            <a:endParaRPr lang="en-US"/>
          </a:p>
        </p:txBody>
      </p:sp>
    </p:spTree>
    <p:extLst>
      <p:ext uri="{BB962C8B-B14F-4D97-AF65-F5344CB8AC3E}">
        <p14:creationId xmlns:p14="http://schemas.microsoft.com/office/powerpoint/2010/main" val="2630983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6025F4-6E97-4DC5-9D58-6351E97A8B26}" type="datetimeFigureOut">
              <a:rPr lang="en-US" smtClean="0"/>
              <a:t>31/10/2023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0171A6-BAEA-4F6E-9470-7A26AC727CB5}" type="slidenum">
              <a:rPr lang="en-US" smtClean="0"/>
              <a:t>‹#›</a:t>
            </a:fld>
            <a:endParaRPr lang="en-US"/>
          </a:p>
        </p:txBody>
      </p:sp>
    </p:spTree>
    <p:extLst>
      <p:ext uri="{BB962C8B-B14F-4D97-AF65-F5344CB8AC3E}">
        <p14:creationId xmlns:p14="http://schemas.microsoft.com/office/powerpoint/2010/main" val="3997517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0"/>
            <a:ext cx="9144000" cy="2387600"/>
          </a:xfrm>
        </p:spPr>
        <p:txBody>
          <a:bodyPr>
            <a:normAutofit/>
          </a:bodyPr>
          <a:lstStyle/>
          <a:p>
            <a:r>
              <a:rPr lang="en-US" sz="4800" dirty="0" err="1" smtClean="0">
                <a:latin typeface="Times New Roman" panose="02020603050405020304" pitchFamily="18" charset="0"/>
                <a:cs typeface="Times New Roman" panose="02020603050405020304" pitchFamily="18" charset="0"/>
              </a:rPr>
              <a:t>Vivekanand</a:t>
            </a:r>
            <a:r>
              <a:rPr lang="en-US" sz="4800" dirty="0" smtClean="0">
                <a:latin typeface="Times New Roman" panose="02020603050405020304" pitchFamily="18" charset="0"/>
                <a:cs typeface="Times New Roman" panose="02020603050405020304" pitchFamily="18" charset="0"/>
              </a:rPr>
              <a:t> </a:t>
            </a:r>
            <a:r>
              <a:rPr lang="en-US" sz="4800" err="1" smtClean="0">
                <a:latin typeface="Times New Roman" panose="02020603050405020304" pitchFamily="18" charset="0"/>
                <a:cs typeface="Times New Roman" panose="02020603050405020304" pitchFamily="18" charset="0"/>
              </a:rPr>
              <a:t>College</a:t>
            </a:r>
            <a:r>
              <a:rPr lang="en-US" sz="4800" smtClean="0">
                <a:latin typeface="Times New Roman" panose="02020603050405020304" pitchFamily="18" charset="0"/>
                <a:cs typeface="Times New Roman" panose="02020603050405020304" pitchFamily="18" charset="0"/>
              </a:rPr>
              <a:t>, Kolhapur</a:t>
            </a:r>
            <a:r>
              <a:rPr lang="en-US" sz="4800" dirty="0" smtClean="0">
                <a:latin typeface="Times New Roman" panose="02020603050405020304" pitchFamily="18" charset="0"/>
                <a:cs typeface="Times New Roman" panose="02020603050405020304" pitchFamily="18" charset="0"/>
              </a:rPr>
              <a:t/>
            </a:r>
            <a:br>
              <a:rPr lang="en-US" sz="4800" dirty="0" smtClean="0">
                <a:latin typeface="Times New Roman" panose="02020603050405020304" pitchFamily="18" charset="0"/>
                <a:cs typeface="Times New Roman" panose="02020603050405020304" pitchFamily="18" charset="0"/>
              </a:rPr>
            </a:br>
            <a:r>
              <a:rPr lang="en-US" sz="4800" dirty="0" smtClean="0">
                <a:latin typeface="Times New Roman" panose="02020603050405020304" pitchFamily="18" charset="0"/>
                <a:cs typeface="Times New Roman" panose="02020603050405020304" pitchFamily="18" charset="0"/>
              </a:rPr>
              <a:t>(Empowered Autonomous) </a:t>
            </a:r>
            <a:endParaRPr lang="en-US" sz="48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3002507"/>
            <a:ext cx="9144000" cy="2255293"/>
          </a:xfrm>
        </p:spPr>
        <p:txBody>
          <a:bodyPr>
            <a:normAutofit/>
          </a:bodyPr>
          <a:lstStyle/>
          <a:p>
            <a:pPr algn="l"/>
            <a:r>
              <a:rPr lang="en-US" dirty="0" smtClean="0">
                <a:latin typeface="Times New Roman" panose="02020603050405020304" pitchFamily="18" charset="0"/>
                <a:cs typeface="Times New Roman" panose="02020603050405020304" pitchFamily="18" charset="0"/>
              </a:rPr>
              <a:t>Name of the Subject: Fundamentals of Entrepreneurship Semester III</a:t>
            </a:r>
          </a:p>
          <a:p>
            <a:pPr algn="l"/>
            <a:r>
              <a:rPr lang="en-US" dirty="0" smtClean="0">
                <a:latin typeface="Times New Roman" panose="02020603050405020304" pitchFamily="18" charset="0"/>
                <a:cs typeface="Times New Roman" panose="02020603050405020304" pitchFamily="18" charset="0"/>
              </a:rPr>
              <a:t>Name of the Topic:	Startup India Scheme</a:t>
            </a:r>
          </a:p>
          <a:p>
            <a:pPr algn="l"/>
            <a:r>
              <a:rPr lang="en-US" dirty="0" smtClean="0">
                <a:latin typeface="Times New Roman" panose="02020603050405020304" pitchFamily="18" charset="0"/>
                <a:cs typeface="Times New Roman" panose="02020603050405020304" pitchFamily="18" charset="0"/>
              </a:rPr>
              <a:t>Name of the Teacher:	Mr. Satish </a:t>
            </a:r>
            <a:r>
              <a:rPr lang="en-US" dirty="0" err="1" smtClean="0">
                <a:latin typeface="Times New Roman" panose="02020603050405020304" pitchFamily="18" charset="0"/>
                <a:cs typeface="Times New Roman" panose="02020603050405020304" pitchFamily="18" charset="0"/>
              </a:rPr>
              <a:t>Nishikant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Chavan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6441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4269" y="1064525"/>
            <a:ext cx="7110483" cy="5213445"/>
          </a:xfrm>
          <a:prstGeom prst="rect">
            <a:avLst/>
          </a:prstGeom>
        </p:spPr>
      </p:pic>
    </p:spTree>
    <p:extLst>
      <p:ext uri="{BB962C8B-B14F-4D97-AF65-F5344CB8AC3E}">
        <p14:creationId xmlns:p14="http://schemas.microsoft.com/office/powerpoint/2010/main" val="36951061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4450" y="103188"/>
            <a:ext cx="9144000" cy="773112"/>
          </a:xfrm>
        </p:spPr>
        <p:txBody>
          <a:bodyPr>
            <a:normAutofit fontScale="90000"/>
          </a:bodyPr>
          <a:lstStyle/>
          <a:p>
            <a:r>
              <a:rPr lang="en-US" sz="5400" dirty="0" smtClean="0">
                <a:latin typeface="Cambria" panose="02040503050406030204" pitchFamily="18" charset="0"/>
              </a:rPr>
              <a:t>Startup India</a:t>
            </a:r>
            <a:endParaRPr lang="en-US" sz="5400" dirty="0">
              <a:latin typeface="Cambria" panose="02040503050406030204" pitchFamily="18" charset="0"/>
            </a:endParaRPr>
          </a:p>
        </p:txBody>
      </p:sp>
      <p:sp>
        <p:nvSpPr>
          <p:cNvPr id="3" name="Subtitle 2"/>
          <p:cNvSpPr>
            <a:spLocks noGrp="1"/>
          </p:cNvSpPr>
          <p:nvPr>
            <p:ph type="subTitle" idx="1"/>
          </p:nvPr>
        </p:nvSpPr>
        <p:spPr>
          <a:xfrm>
            <a:off x="1514915" y="1241596"/>
            <a:ext cx="9144000" cy="4808538"/>
          </a:xfrm>
        </p:spPr>
        <p:txBody>
          <a:bodyPr>
            <a:normAutofit/>
          </a:bodyPr>
          <a:lstStyle/>
          <a:p>
            <a:pPr algn="l"/>
            <a:r>
              <a:rPr lang="en-US" dirty="0" smtClean="0">
                <a:latin typeface="Cambria" panose="02040503050406030204" pitchFamily="18" charset="0"/>
              </a:rPr>
              <a:t>Introduction:</a:t>
            </a:r>
          </a:p>
          <a:p>
            <a:pPr algn="l"/>
            <a:r>
              <a:rPr lang="en-US" dirty="0">
                <a:latin typeface="Cambria" panose="02040503050406030204" pitchFamily="18" charset="0"/>
              </a:rPr>
              <a:t>	</a:t>
            </a:r>
            <a:r>
              <a:rPr lang="en-US" dirty="0" smtClean="0">
                <a:latin typeface="Cambria" panose="02040503050406030204" pitchFamily="18" charset="0"/>
              </a:rPr>
              <a:t>Announced by Prime Minister </a:t>
            </a:r>
            <a:r>
              <a:rPr lang="en-US" dirty="0" err="1" smtClean="0">
                <a:latin typeface="Cambria" panose="02040503050406030204" pitchFamily="18" charset="0"/>
              </a:rPr>
              <a:t>Narendra</a:t>
            </a:r>
            <a:r>
              <a:rPr lang="en-US" dirty="0" smtClean="0">
                <a:latin typeface="Cambria" panose="02040503050406030204" pitchFamily="18" charset="0"/>
              </a:rPr>
              <a:t> </a:t>
            </a:r>
            <a:r>
              <a:rPr lang="en-US" dirty="0" err="1" smtClean="0">
                <a:latin typeface="Cambria" panose="02040503050406030204" pitchFamily="18" charset="0"/>
              </a:rPr>
              <a:t>Modi</a:t>
            </a:r>
            <a:r>
              <a:rPr lang="en-US" dirty="0">
                <a:latin typeface="Cambria" panose="02040503050406030204" pitchFamily="18" charset="0"/>
              </a:rPr>
              <a:t> </a:t>
            </a:r>
            <a:r>
              <a:rPr lang="en-US" dirty="0" smtClean="0">
                <a:latin typeface="Cambria" panose="02040503050406030204" pitchFamily="18" charset="0"/>
              </a:rPr>
              <a:t>on 15</a:t>
            </a:r>
            <a:r>
              <a:rPr lang="en-US" baseline="30000" dirty="0" smtClean="0">
                <a:latin typeface="Cambria" panose="02040503050406030204" pitchFamily="18" charset="0"/>
              </a:rPr>
              <a:t>th</a:t>
            </a:r>
            <a:r>
              <a:rPr lang="en-US" dirty="0" smtClean="0">
                <a:latin typeface="Cambria" panose="02040503050406030204" pitchFamily="18" charset="0"/>
              </a:rPr>
              <a:t> Aug,2015.</a:t>
            </a:r>
          </a:p>
          <a:p>
            <a:pPr algn="l"/>
            <a:r>
              <a:rPr lang="en-US" dirty="0" smtClean="0">
                <a:latin typeface="Cambria" panose="02040503050406030204" pitchFamily="18" charset="0"/>
              </a:rPr>
              <a:t>It is planned to empower startup ventures(new project) for entrepreneurship , economic growth and employment across </a:t>
            </a:r>
            <a:r>
              <a:rPr lang="en-US" dirty="0">
                <a:latin typeface="Cambria" panose="02040503050406030204" pitchFamily="18" charset="0"/>
              </a:rPr>
              <a:t>I</a:t>
            </a:r>
            <a:r>
              <a:rPr lang="en-US" dirty="0" smtClean="0">
                <a:latin typeface="Cambria" panose="02040503050406030204" pitchFamily="18" charset="0"/>
              </a:rPr>
              <a:t>ndia. This scheme is designed to accelerate the growth of startups. It promotes entrepreneurship among people belonging to scheduled castes and scheduled tribes and also women communities. Its main pillars are </a:t>
            </a:r>
          </a:p>
          <a:p>
            <a:pPr marL="457200" indent="-457200" algn="l">
              <a:buAutoNum type="arabicPeriod"/>
            </a:pPr>
            <a:r>
              <a:rPr lang="en-US" dirty="0" smtClean="0">
                <a:latin typeface="Cambria" panose="02040503050406030204" pitchFamily="18" charset="0"/>
              </a:rPr>
              <a:t>Simplification and handholding (help and advice given to new)</a:t>
            </a:r>
          </a:p>
          <a:p>
            <a:pPr marL="457200" indent="-457200" algn="l">
              <a:buAutoNum type="arabicPeriod"/>
            </a:pPr>
            <a:r>
              <a:rPr lang="en-US" dirty="0" smtClean="0">
                <a:latin typeface="Cambria" panose="02040503050406030204" pitchFamily="18" charset="0"/>
              </a:rPr>
              <a:t>Funding support and incentives</a:t>
            </a:r>
          </a:p>
          <a:p>
            <a:pPr marL="457200" indent="-457200" algn="l">
              <a:buAutoNum type="arabicPeriod"/>
            </a:pPr>
            <a:r>
              <a:rPr lang="en-US" dirty="0" smtClean="0">
                <a:latin typeface="Cambria" panose="02040503050406030204" pitchFamily="18" charset="0"/>
              </a:rPr>
              <a:t>Industry – Academia partnership and incubation </a:t>
            </a:r>
            <a:endParaRPr lang="en-US" dirty="0">
              <a:latin typeface="Cambria" panose="02040503050406030204" pitchFamily="18" charset="0"/>
            </a:endParaRPr>
          </a:p>
        </p:txBody>
      </p:sp>
    </p:spTree>
    <p:extLst>
      <p:ext uri="{BB962C8B-B14F-4D97-AF65-F5344CB8AC3E}">
        <p14:creationId xmlns:p14="http://schemas.microsoft.com/office/powerpoint/2010/main" val="41274744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Cambria" panose="02040503050406030204" pitchFamily="18" charset="0"/>
              </a:rPr>
              <a:t>Definition</a:t>
            </a:r>
            <a:endParaRPr lang="en-US" sz="3600" dirty="0">
              <a:latin typeface="Cambria" panose="02040503050406030204" pitchFamily="18" charset="0"/>
            </a:endParaRPr>
          </a:p>
        </p:txBody>
      </p:sp>
      <p:sp>
        <p:nvSpPr>
          <p:cNvPr id="3" name="Content Placeholder 2"/>
          <p:cNvSpPr>
            <a:spLocks noGrp="1"/>
          </p:cNvSpPr>
          <p:nvPr>
            <p:ph idx="1"/>
          </p:nvPr>
        </p:nvSpPr>
        <p:spPr/>
        <p:txBody>
          <a:bodyPr/>
          <a:lstStyle/>
          <a:p>
            <a:pPr marL="0" indent="0">
              <a:buNone/>
            </a:pPr>
            <a:r>
              <a:rPr lang="en-US" dirty="0">
                <a:latin typeface="Cambria" panose="02040503050406030204" pitchFamily="18" charset="0"/>
              </a:rPr>
              <a:t> </a:t>
            </a:r>
            <a:r>
              <a:rPr lang="en-US" dirty="0" smtClean="0">
                <a:latin typeface="Cambria" panose="02040503050406030204" pitchFamily="18" charset="0"/>
              </a:rPr>
              <a:t>According Central government a startup is an ‘entity that is incorporated in India not prior to 5 years, with an annual turnover not exceeding </a:t>
            </a:r>
            <a:r>
              <a:rPr lang="en-US" dirty="0" err="1" smtClean="0">
                <a:latin typeface="Cambria" panose="02040503050406030204" pitchFamily="18" charset="0"/>
              </a:rPr>
              <a:t>Rs</a:t>
            </a:r>
            <a:r>
              <a:rPr lang="en-US" dirty="0" smtClean="0">
                <a:latin typeface="Cambria" panose="02040503050406030204" pitchFamily="18" charset="0"/>
              </a:rPr>
              <a:t> 100 Cr in any preceding financial year and which is working towards innovation, development, or commercialization of new products, process or services driven by technology or intellectual property.’</a:t>
            </a:r>
            <a:endParaRPr lang="en-US" dirty="0">
              <a:latin typeface="Cambria" panose="02040503050406030204" pitchFamily="18" charset="0"/>
            </a:endParaRPr>
          </a:p>
        </p:txBody>
      </p:sp>
    </p:spTree>
    <p:extLst>
      <p:ext uri="{BB962C8B-B14F-4D97-AF65-F5344CB8AC3E}">
        <p14:creationId xmlns:p14="http://schemas.microsoft.com/office/powerpoint/2010/main" val="32870374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21140"/>
          </a:xfrm>
        </p:spPr>
        <p:txBody>
          <a:bodyPr>
            <a:normAutofit fontScale="90000"/>
          </a:bodyPr>
          <a:lstStyle/>
          <a:p>
            <a:r>
              <a:rPr lang="en-US" sz="3600" dirty="0" smtClean="0">
                <a:latin typeface="Cambria" panose="02040503050406030204" pitchFamily="18" charset="0"/>
              </a:rPr>
              <a:t>Following not included in Startup:</a:t>
            </a:r>
            <a:endParaRPr lang="en-US" sz="3600" dirty="0">
              <a:latin typeface="Cambria" panose="02040503050406030204" pitchFamily="18" charset="0"/>
            </a:endParaRPr>
          </a:p>
        </p:txBody>
      </p:sp>
      <p:sp>
        <p:nvSpPr>
          <p:cNvPr id="3" name="Content Placeholder 2"/>
          <p:cNvSpPr>
            <a:spLocks noGrp="1"/>
          </p:cNvSpPr>
          <p:nvPr>
            <p:ph idx="1"/>
          </p:nvPr>
        </p:nvSpPr>
        <p:spPr>
          <a:xfrm>
            <a:off x="838200" y="1051902"/>
            <a:ext cx="10515600" cy="5806098"/>
          </a:xfrm>
        </p:spPr>
        <p:txBody>
          <a:bodyPr/>
          <a:lstStyle/>
          <a:p>
            <a:pPr marL="514350" indent="-514350">
              <a:buAutoNum type="arabicPeriod"/>
            </a:pPr>
            <a:r>
              <a:rPr lang="en-US" dirty="0" smtClean="0">
                <a:latin typeface="Cambria" panose="02040503050406030204" pitchFamily="18" charset="0"/>
              </a:rPr>
              <a:t>Business not aiming with development and commercialization of new product, service, process.</a:t>
            </a:r>
          </a:p>
          <a:p>
            <a:pPr marL="514350" indent="-514350">
              <a:buAutoNum type="arabicPeriod"/>
            </a:pPr>
            <a:r>
              <a:rPr lang="en-US" dirty="0" smtClean="0">
                <a:latin typeface="Cambria" panose="02040503050406030204" pitchFamily="18" charset="0"/>
              </a:rPr>
              <a:t>A business not doing any value addition, improvements in existing products.</a:t>
            </a:r>
          </a:p>
          <a:p>
            <a:pPr marL="514350" indent="-514350">
              <a:buAutoNum type="arabicPeriod"/>
            </a:pPr>
            <a:r>
              <a:rPr lang="en-US" dirty="0" smtClean="0">
                <a:latin typeface="Cambria" panose="02040503050406030204" pitchFamily="18" charset="0"/>
              </a:rPr>
              <a:t>Mere act of developing products or services or process which do not have any potential for commercialization.</a:t>
            </a:r>
          </a:p>
          <a:p>
            <a:pPr marL="0" indent="0">
              <a:buNone/>
            </a:pPr>
            <a:r>
              <a:rPr lang="en-US" dirty="0" smtClean="0">
                <a:latin typeface="Cambria" panose="02040503050406030204" pitchFamily="18" charset="0"/>
              </a:rPr>
              <a:t>Company ceases(STOPED/END) to be a startup in following circumstances:</a:t>
            </a:r>
          </a:p>
          <a:p>
            <a:pPr marL="514350" indent="-514350">
              <a:buAutoNum type="arabicPeriod"/>
            </a:pPr>
            <a:r>
              <a:rPr lang="en-US" dirty="0" smtClean="0">
                <a:latin typeface="Cambria" panose="02040503050406030204" pitchFamily="18" charset="0"/>
              </a:rPr>
              <a:t>If it is formed by splitting already existing company.</a:t>
            </a:r>
          </a:p>
          <a:p>
            <a:pPr marL="514350" indent="-514350">
              <a:buAutoNum type="arabicPeriod"/>
            </a:pPr>
            <a:r>
              <a:rPr lang="en-US" dirty="0" smtClean="0">
                <a:latin typeface="Cambria" panose="02040503050406030204" pitchFamily="18" charset="0"/>
              </a:rPr>
              <a:t>If its turnover exceeds Rs.100 Cr</a:t>
            </a:r>
          </a:p>
          <a:p>
            <a:pPr marL="514350" indent="-514350">
              <a:buAutoNum type="arabicPeriod"/>
            </a:pPr>
            <a:r>
              <a:rPr lang="en-US" dirty="0" smtClean="0">
                <a:latin typeface="Cambria" panose="02040503050406030204" pitchFamily="18" charset="0"/>
              </a:rPr>
              <a:t>If it has completed 10 years from date of incorporation.</a:t>
            </a:r>
          </a:p>
          <a:p>
            <a:pPr marL="514350" indent="-514350">
              <a:buAutoNum type="arabicPeriod"/>
            </a:pPr>
            <a:endParaRPr lang="en-US" dirty="0">
              <a:latin typeface="Cambria" panose="02040503050406030204" pitchFamily="18" charset="0"/>
            </a:endParaRPr>
          </a:p>
        </p:txBody>
      </p:sp>
    </p:spTree>
    <p:extLst>
      <p:ext uri="{BB962C8B-B14F-4D97-AF65-F5344CB8AC3E}">
        <p14:creationId xmlns:p14="http://schemas.microsoft.com/office/powerpoint/2010/main" val="29681912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1353800" cy="6858000"/>
          </a:xfrm>
        </p:spPr>
        <p:txBody>
          <a:bodyPr>
            <a:normAutofit fontScale="92500"/>
          </a:bodyPr>
          <a:lstStyle/>
          <a:p>
            <a:r>
              <a:rPr lang="en-US" dirty="0" smtClean="0">
                <a:latin typeface="Cambria" panose="02040503050406030204" pitchFamily="18" charset="0"/>
              </a:rPr>
              <a:t>Eligibility for Startups in getting benefits under scheme.</a:t>
            </a:r>
          </a:p>
          <a:p>
            <a:pPr marL="0" indent="0">
              <a:buNone/>
            </a:pPr>
            <a:r>
              <a:rPr lang="en-US" dirty="0">
                <a:latin typeface="Cambria" panose="02040503050406030204" pitchFamily="18" charset="0"/>
              </a:rPr>
              <a:t>	A</a:t>
            </a:r>
            <a:r>
              <a:rPr lang="en-US" dirty="0" smtClean="0">
                <a:latin typeface="Cambria" panose="02040503050406030204" pitchFamily="18" charset="0"/>
              </a:rPr>
              <a:t>ny startup becomes eligible for benefits under scheme if it is supported by a recommendation that is regarded to be of innovative nature issued by :</a:t>
            </a:r>
          </a:p>
          <a:p>
            <a:pPr marL="0" indent="0">
              <a:buNone/>
            </a:pPr>
            <a:r>
              <a:rPr lang="en-US" dirty="0" smtClean="0">
                <a:latin typeface="Cambria" panose="02040503050406030204" pitchFamily="18" charset="0"/>
              </a:rPr>
              <a:t>1. An incubator established in a post – graduated college in India.</a:t>
            </a:r>
          </a:p>
          <a:p>
            <a:pPr marL="0" indent="0">
              <a:buNone/>
            </a:pPr>
            <a:r>
              <a:rPr lang="en-US" dirty="0" smtClean="0">
                <a:latin typeface="Cambria" panose="02040503050406030204" pitchFamily="18" charset="0"/>
              </a:rPr>
              <a:t>2. An incubator which is funded(in relation to a project) from GoI as a part of any specified scheme to promote innovation.</a:t>
            </a:r>
          </a:p>
          <a:p>
            <a:pPr marL="0" indent="0">
              <a:buNone/>
            </a:pPr>
            <a:r>
              <a:rPr lang="en-US" dirty="0" smtClean="0">
                <a:latin typeface="Cambria" panose="02040503050406030204" pitchFamily="18" charset="0"/>
              </a:rPr>
              <a:t>3. An incubator recognized by GoI</a:t>
            </a:r>
          </a:p>
          <a:p>
            <a:pPr marL="0" indent="0">
              <a:buNone/>
            </a:pPr>
            <a:r>
              <a:rPr lang="en-US" dirty="0" smtClean="0">
                <a:latin typeface="Cambria" panose="02040503050406030204" pitchFamily="18" charset="0"/>
              </a:rPr>
              <a:t>4. An incubator funded by an Incubation Fund(funds made privately offered to investors during its incubation period), Angle funds(funds where money is pooled in by investors termed as Angels. Angle investors are experienced, well established investors who have an insight of industry)</a:t>
            </a:r>
          </a:p>
          <a:p>
            <a:pPr marL="0" indent="0">
              <a:buNone/>
            </a:pPr>
            <a:r>
              <a:rPr lang="en-US" dirty="0" smtClean="0">
                <a:latin typeface="Cambria" panose="02040503050406030204" pitchFamily="18" charset="0"/>
              </a:rPr>
              <a:t>	This recommendation is to be issued in specified format given by Department of Industrial Policy &amp; promotion (DIPP).Also the Startup has to obtain certification from Inter- Ministerial Board to become eligible for tax benefits under scheme.</a:t>
            </a:r>
          </a:p>
          <a:p>
            <a:pPr marL="0" indent="0">
              <a:buNone/>
            </a:pPr>
            <a:r>
              <a:rPr lang="en-US" dirty="0" smtClean="0">
                <a:latin typeface="Cambria" panose="02040503050406030204" pitchFamily="18" charset="0"/>
              </a:rPr>
              <a:t> </a:t>
            </a:r>
            <a:endParaRPr lang="en-US" dirty="0">
              <a:latin typeface="Cambria" panose="02040503050406030204" pitchFamily="18" charset="0"/>
            </a:endParaRPr>
          </a:p>
        </p:txBody>
      </p:sp>
    </p:spTree>
    <p:extLst>
      <p:ext uri="{BB962C8B-B14F-4D97-AF65-F5344CB8AC3E}">
        <p14:creationId xmlns:p14="http://schemas.microsoft.com/office/powerpoint/2010/main" val="35821916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91999" cy="6858001"/>
          </a:xfrm>
        </p:spPr>
        <p:txBody>
          <a:bodyPr>
            <a:normAutofit lnSpcReduction="10000"/>
          </a:bodyPr>
          <a:lstStyle/>
          <a:p>
            <a:pPr marL="0" indent="0">
              <a:buNone/>
            </a:pPr>
            <a:r>
              <a:rPr lang="en-US" dirty="0" smtClean="0">
                <a:latin typeface="Cambria" panose="02040503050406030204" pitchFamily="18" charset="0"/>
              </a:rPr>
              <a:t>Importance of Startup India .</a:t>
            </a:r>
          </a:p>
          <a:p>
            <a:pPr marL="514350" indent="-514350">
              <a:buAutoNum type="arabicPeriod"/>
            </a:pPr>
            <a:r>
              <a:rPr lang="en-US" dirty="0" smtClean="0">
                <a:latin typeface="Cambria" panose="02040503050406030204" pitchFamily="18" charset="0"/>
              </a:rPr>
              <a:t>Simplified Process. (regarding registration)</a:t>
            </a:r>
          </a:p>
          <a:p>
            <a:pPr marL="514350" indent="-514350">
              <a:buAutoNum type="arabicPeriod"/>
            </a:pPr>
            <a:r>
              <a:rPr lang="en-US" dirty="0" smtClean="0">
                <a:latin typeface="Cambria" panose="02040503050406030204" pitchFamily="18" charset="0"/>
              </a:rPr>
              <a:t>Low cost for Patent Registration.</a:t>
            </a:r>
          </a:p>
          <a:p>
            <a:pPr marL="0" indent="0">
              <a:buNone/>
            </a:pPr>
            <a:r>
              <a:rPr lang="en-US" dirty="0">
                <a:latin typeface="Cambria" panose="02040503050406030204" pitchFamily="18" charset="0"/>
              </a:rPr>
              <a:t>	</a:t>
            </a:r>
            <a:r>
              <a:rPr lang="en-US" dirty="0" smtClean="0">
                <a:latin typeface="Cambria" panose="02040503050406030204" pitchFamily="18" charset="0"/>
              </a:rPr>
              <a:t>Patent registration requires fees and also has lengthy process. GoI has appointed facilitators who will provide services regarding Patent registration ,for which the government pays the fees. Only statutory charges are to be paid by the Startup. It saves </a:t>
            </a:r>
            <a:r>
              <a:rPr lang="en-US" dirty="0" err="1" smtClean="0">
                <a:latin typeface="Cambria" panose="02040503050406030204" pitchFamily="18" charset="0"/>
              </a:rPr>
              <a:t>upto</a:t>
            </a:r>
            <a:r>
              <a:rPr lang="en-US" dirty="0" smtClean="0">
                <a:latin typeface="Cambria" panose="02040503050406030204" pitchFamily="18" charset="0"/>
              </a:rPr>
              <a:t> 80% of patenting cost.</a:t>
            </a:r>
          </a:p>
          <a:p>
            <a:pPr marL="0" indent="0">
              <a:buNone/>
            </a:pPr>
            <a:r>
              <a:rPr lang="en-US" dirty="0" smtClean="0">
                <a:latin typeface="Cambria" panose="02040503050406030204" pitchFamily="18" charset="0"/>
              </a:rPr>
              <a:t>3. Increased Employment opportunities.</a:t>
            </a:r>
          </a:p>
          <a:p>
            <a:pPr marL="0" indent="0">
              <a:buNone/>
            </a:pPr>
            <a:r>
              <a:rPr lang="en-US" dirty="0" smtClean="0">
                <a:latin typeface="Cambria" panose="02040503050406030204" pitchFamily="18" charset="0"/>
              </a:rPr>
              <a:t>4. Development of latest technology.</a:t>
            </a:r>
          </a:p>
          <a:p>
            <a:pPr marL="0" indent="0">
              <a:buNone/>
            </a:pPr>
            <a:r>
              <a:rPr lang="en-US" dirty="0" smtClean="0">
                <a:latin typeface="Cambria" panose="02040503050406030204" pitchFamily="18" charset="0"/>
              </a:rPr>
              <a:t>5. Wealth creation.</a:t>
            </a:r>
          </a:p>
          <a:p>
            <a:pPr marL="0" indent="0">
              <a:buNone/>
            </a:pPr>
            <a:r>
              <a:rPr lang="en-US" dirty="0" smtClean="0">
                <a:latin typeface="Cambria" panose="02040503050406030204" pitchFamily="18" charset="0"/>
              </a:rPr>
              <a:t>6. Improvement in standard of living</a:t>
            </a:r>
          </a:p>
          <a:p>
            <a:pPr marL="0" indent="0">
              <a:buNone/>
            </a:pPr>
            <a:r>
              <a:rPr lang="en-US" dirty="0" smtClean="0">
                <a:latin typeface="Cambria" panose="02040503050406030204" pitchFamily="18" charset="0"/>
              </a:rPr>
              <a:t>7. Increase in GDP</a:t>
            </a:r>
          </a:p>
          <a:p>
            <a:pPr marL="0" indent="0">
              <a:buNone/>
            </a:pPr>
            <a:r>
              <a:rPr lang="en-US" dirty="0" smtClean="0">
                <a:latin typeface="Cambria" panose="02040503050406030204" pitchFamily="18" charset="0"/>
              </a:rPr>
              <a:t>8. Single point contact/Window</a:t>
            </a:r>
          </a:p>
          <a:p>
            <a:pPr marL="0" indent="0">
              <a:buNone/>
            </a:pPr>
            <a:r>
              <a:rPr lang="en-US" dirty="0">
                <a:latin typeface="Cambria" panose="02040503050406030204" pitchFamily="18" charset="0"/>
              </a:rPr>
              <a:t>	</a:t>
            </a:r>
            <a:r>
              <a:rPr lang="en-US" dirty="0" smtClean="0">
                <a:latin typeface="Cambria" panose="02040503050406030204" pitchFamily="18" charset="0"/>
              </a:rPr>
              <a:t>Online Networking platform is created called as “Startup India Hub” facilitating knowledge sharing and bringing all together .</a:t>
            </a:r>
          </a:p>
          <a:p>
            <a:pPr marL="0" indent="0">
              <a:buNone/>
            </a:pPr>
            <a:endParaRPr lang="en-US" dirty="0" smtClean="0">
              <a:latin typeface="Cambria" panose="02040503050406030204" pitchFamily="18" charset="0"/>
            </a:endParaRPr>
          </a:p>
        </p:txBody>
      </p:sp>
    </p:spTree>
    <p:extLst>
      <p:ext uri="{BB962C8B-B14F-4D97-AF65-F5344CB8AC3E}">
        <p14:creationId xmlns:p14="http://schemas.microsoft.com/office/powerpoint/2010/main" val="10401889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pPr marL="0" indent="0">
              <a:buNone/>
            </a:pPr>
            <a:r>
              <a:rPr lang="en-US" dirty="0" smtClean="0">
                <a:latin typeface="Cambria" panose="02040503050406030204" pitchFamily="18" charset="0"/>
              </a:rPr>
              <a:t>9. Financial Support.</a:t>
            </a:r>
          </a:p>
          <a:p>
            <a:pPr marL="0" indent="0">
              <a:buNone/>
            </a:pPr>
            <a:r>
              <a:rPr lang="en-US" dirty="0">
                <a:latin typeface="Cambria" panose="02040503050406030204" pitchFamily="18" charset="0"/>
              </a:rPr>
              <a:t>	</a:t>
            </a:r>
            <a:r>
              <a:rPr lang="en-US" dirty="0" smtClean="0">
                <a:latin typeface="Cambria" panose="02040503050406030204" pitchFamily="18" charset="0"/>
              </a:rPr>
              <a:t>Fund of 10,000 cr. Is made by GoI.</a:t>
            </a:r>
          </a:p>
          <a:p>
            <a:pPr marL="0" indent="0">
              <a:buNone/>
            </a:pPr>
            <a:r>
              <a:rPr lang="en-US" dirty="0" smtClean="0">
                <a:latin typeface="Cambria" panose="02040503050406030204" pitchFamily="18" charset="0"/>
              </a:rPr>
              <a:t>10. Tax Exemption.</a:t>
            </a:r>
          </a:p>
          <a:p>
            <a:pPr marL="0" indent="0">
              <a:buNone/>
            </a:pPr>
            <a:r>
              <a:rPr lang="en-US" dirty="0">
                <a:latin typeface="Cambria" panose="02040503050406030204" pitchFamily="18" charset="0"/>
              </a:rPr>
              <a:t>	</a:t>
            </a:r>
            <a:r>
              <a:rPr lang="en-US" dirty="0" smtClean="0">
                <a:latin typeface="Cambria" panose="02040503050406030204" pitchFamily="18" charset="0"/>
              </a:rPr>
              <a:t>Exemption for 3 years</a:t>
            </a:r>
          </a:p>
          <a:p>
            <a:pPr marL="0" indent="0">
              <a:buNone/>
            </a:pPr>
            <a:r>
              <a:rPr lang="en-US" dirty="0" smtClean="0">
                <a:latin typeface="Cambria" panose="02040503050406030204" pitchFamily="18" charset="0"/>
              </a:rPr>
              <a:t>11. Easy and Faster Exit.</a:t>
            </a:r>
          </a:p>
          <a:p>
            <a:pPr marL="0" indent="0">
              <a:buNone/>
            </a:pPr>
            <a:r>
              <a:rPr lang="en-US" dirty="0">
                <a:latin typeface="Cambria" panose="02040503050406030204" pitchFamily="18" charset="0"/>
              </a:rPr>
              <a:t>	</a:t>
            </a:r>
            <a:r>
              <a:rPr lang="en-US" dirty="0" smtClean="0">
                <a:latin typeface="Cambria" panose="02040503050406030204" pitchFamily="18" charset="0"/>
              </a:rPr>
              <a:t>Principle of Limited Liability is well established.</a:t>
            </a:r>
          </a:p>
          <a:p>
            <a:pPr marL="0" indent="0">
              <a:buNone/>
            </a:pPr>
            <a:r>
              <a:rPr lang="en-US" dirty="0" smtClean="0">
                <a:latin typeface="Cambria" panose="02040503050406030204" pitchFamily="18" charset="0"/>
              </a:rPr>
              <a:t>12. Self – certified compliances.</a:t>
            </a:r>
          </a:p>
          <a:p>
            <a:pPr marL="0" indent="0">
              <a:buNone/>
            </a:pPr>
            <a:r>
              <a:rPr lang="en-US" dirty="0">
                <a:latin typeface="Cambria" panose="02040503050406030204" pitchFamily="18" charset="0"/>
              </a:rPr>
              <a:t>	</a:t>
            </a:r>
            <a:r>
              <a:rPr lang="en-US" dirty="0" smtClean="0">
                <a:latin typeface="Cambria" panose="02040503050406030204" pitchFamily="18" charset="0"/>
              </a:rPr>
              <a:t>Startups are under obligation to comply with provisions of nine </a:t>
            </a:r>
            <a:r>
              <a:rPr lang="en-US" dirty="0" err="1" smtClean="0">
                <a:latin typeface="Cambria" panose="02040503050406030204" pitchFamily="18" charset="0"/>
              </a:rPr>
              <a:t>Labour</a:t>
            </a:r>
            <a:r>
              <a:rPr lang="en-US" dirty="0" smtClean="0">
                <a:latin typeface="Cambria" panose="02040503050406030204" pitchFamily="18" charset="0"/>
              </a:rPr>
              <a:t> Acts, three Acts related to Environmental protection. How ever the have  a facility of self certification(official declaration that something complies with regulations without independent substantiating evidence).</a:t>
            </a:r>
          </a:p>
          <a:p>
            <a:pPr marL="0" indent="0">
              <a:buNone/>
            </a:pPr>
            <a:r>
              <a:rPr lang="en-US" dirty="0" smtClean="0">
                <a:latin typeface="Cambria" panose="02040503050406030204" pitchFamily="18" charset="0"/>
              </a:rPr>
              <a:t>13. Research &amp; Development facility.</a:t>
            </a:r>
          </a:p>
          <a:p>
            <a:pPr marL="0" indent="0">
              <a:buNone/>
            </a:pPr>
            <a:r>
              <a:rPr lang="en-US" dirty="0">
                <a:latin typeface="Cambria" panose="02040503050406030204" pitchFamily="18" charset="0"/>
              </a:rPr>
              <a:t>	</a:t>
            </a:r>
            <a:r>
              <a:rPr lang="en-US" dirty="0" smtClean="0">
                <a:latin typeface="Cambria" panose="02040503050406030204" pitchFamily="18" charset="0"/>
              </a:rPr>
              <a:t>7 Research parks will be set up for startups in R&amp;D</a:t>
            </a:r>
          </a:p>
          <a:p>
            <a:pPr marL="0" indent="0">
              <a:buNone/>
            </a:pPr>
            <a:r>
              <a:rPr lang="en-US" dirty="0">
                <a:latin typeface="Cambria" panose="02040503050406030204" pitchFamily="18" charset="0"/>
              </a:rPr>
              <a:t>	</a:t>
            </a:r>
            <a:r>
              <a:rPr lang="en-US" dirty="0" smtClean="0">
                <a:latin typeface="Cambria" panose="02040503050406030204" pitchFamily="18" charset="0"/>
              </a:rPr>
              <a:t>Establishment of new 5 Bio Clusters(Multi – institutional R&amp;D ecosystem).</a:t>
            </a:r>
            <a:endParaRPr lang="en-US" dirty="0">
              <a:latin typeface="Cambria" panose="02040503050406030204" pitchFamily="18" charset="0"/>
            </a:endParaRPr>
          </a:p>
        </p:txBody>
      </p:sp>
    </p:spTree>
    <p:extLst>
      <p:ext uri="{BB962C8B-B14F-4D97-AF65-F5344CB8AC3E}">
        <p14:creationId xmlns:p14="http://schemas.microsoft.com/office/powerpoint/2010/main" val="82830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206</Words>
  <Application>Microsoft Office PowerPoint</Application>
  <PresentationFormat>Widescreen</PresentationFormat>
  <Paragraphs>51</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Cambria</vt:lpstr>
      <vt:lpstr>Times New Roman</vt:lpstr>
      <vt:lpstr>Office Theme</vt:lpstr>
      <vt:lpstr>Vivekanand College, Kolhapur (Empowered Autonomous) </vt:lpstr>
      <vt:lpstr>PowerPoint Presentation</vt:lpstr>
      <vt:lpstr>Startup India</vt:lpstr>
      <vt:lpstr>Definition</vt:lpstr>
      <vt:lpstr>Following not included in Startup:</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Vivekanand College,Kolhapur (Empowered Autonomous) </dc:title>
  <dc:creator>Satish</dc:creator>
  <cp:lastModifiedBy>Satish</cp:lastModifiedBy>
  <cp:revision>2</cp:revision>
  <dcterms:created xsi:type="dcterms:W3CDTF">2023-10-31T02:19:04Z</dcterms:created>
  <dcterms:modified xsi:type="dcterms:W3CDTF">2023-10-31T02:44:45Z</dcterms:modified>
</cp:coreProperties>
</file>