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AB509AF-04E9-41C8-A851-602F362CF47C}" type="datetimeFigureOut">
              <a:rPr lang="en-US" smtClean="0"/>
              <a:pPr/>
              <a:t>6/28/2021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66C219-3611-4476-A018-CCF1BC58F17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B509AF-04E9-41C8-A851-602F362CF47C}" type="datetimeFigureOut">
              <a:rPr lang="en-US" smtClean="0"/>
              <a:pPr/>
              <a:t>6/28/2021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66C219-3611-4476-A018-CCF1BC58F17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B509AF-04E9-41C8-A851-602F362CF47C}" type="datetimeFigureOut">
              <a:rPr lang="en-US" smtClean="0"/>
              <a:pPr/>
              <a:t>6/28/2021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66C219-3611-4476-A018-CCF1BC58F17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B509AF-04E9-41C8-A851-602F362CF47C}" type="datetimeFigureOut">
              <a:rPr lang="en-US" smtClean="0"/>
              <a:pPr/>
              <a:t>6/28/2021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66C219-3611-4476-A018-CCF1BC58F17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AB509AF-04E9-41C8-A851-602F362CF47C}" type="datetimeFigureOut">
              <a:rPr lang="en-US" smtClean="0"/>
              <a:pPr/>
              <a:t>6/28/2021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66C219-3611-4476-A018-CCF1BC58F17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AB509AF-04E9-41C8-A851-602F362CF47C}" type="datetimeFigureOut">
              <a:rPr lang="en-US" smtClean="0"/>
              <a:pPr/>
              <a:t>6/28/2021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66C219-3611-4476-A018-CCF1BC58F17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AB509AF-04E9-41C8-A851-602F362CF47C}" type="datetimeFigureOut">
              <a:rPr lang="en-US" smtClean="0"/>
              <a:pPr/>
              <a:t>6/28/2021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366C219-3611-4476-A018-CCF1BC58F17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AB509AF-04E9-41C8-A851-602F362CF47C}" type="datetimeFigureOut">
              <a:rPr lang="en-US" smtClean="0"/>
              <a:pPr/>
              <a:t>6/28/2021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366C219-3611-4476-A018-CCF1BC58F17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B509AF-04E9-41C8-A851-602F362CF47C}" type="datetimeFigureOut">
              <a:rPr lang="en-US" smtClean="0"/>
              <a:pPr/>
              <a:t>6/28/2021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366C219-3611-4476-A018-CCF1BC58F17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B509AF-04E9-41C8-A851-602F362CF47C}" type="datetimeFigureOut">
              <a:rPr lang="en-US" smtClean="0"/>
              <a:pPr/>
              <a:t>6/28/2021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66C219-3611-4476-A018-CCF1BC58F17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B509AF-04E9-41C8-A851-602F362CF47C}" type="datetimeFigureOut">
              <a:rPr lang="en-US" smtClean="0"/>
              <a:pPr/>
              <a:t>6/28/2021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66C219-3611-4476-A018-CCF1BC58F17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B509AF-04E9-41C8-A851-602F362CF47C}" type="datetimeFigureOut">
              <a:rPr lang="en-US" smtClean="0"/>
              <a:pPr/>
              <a:t>6/28/2021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66C219-3611-4476-A018-CCF1BC58F17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Unit -I</a:t>
            </a:r>
            <a:br>
              <a:rPr lang="en-US" dirty="0" smtClean="0"/>
            </a:br>
            <a:r>
              <a:rPr lang="en-US" b="1" u="sng" dirty="0" smtClean="0"/>
              <a:t>Introduction to Data Science</a:t>
            </a:r>
            <a:endParaRPr lang="en-US" b="1" u="sng"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6705600" cy="563562"/>
          </a:xfrm>
        </p:spPr>
        <p:txBody>
          <a:bodyPr>
            <a:normAutofit fontScale="90000"/>
          </a:bodyPr>
          <a:lstStyle/>
          <a:p>
            <a:r>
              <a:rPr lang="en-IN" sz="3600" b="1" u="sng" dirty="0" smtClean="0"/>
              <a:t>The data science </a:t>
            </a:r>
            <a:r>
              <a:rPr lang="en-IN" sz="3600" b="1" u="sng" dirty="0" smtClean="0"/>
              <a:t>process</a:t>
            </a:r>
            <a:endParaRPr lang="en-US" sz="3600" dirty="0"/>
          </a:p>
        </p:txBody>
      </p:sp>
      <p:sp>
        <p:nvSpPr>
          <p:cNvPr id="3" name="Content Placeholder 2"/>
          <p:cNvSpPr>
            <a:spLocks noGrp="1"/>
          </p:cNvSpPr>
          <p:nvPr>
            <p:ph idx="1"/>
          </p:nvPr>
        </p:nvSpPr>
        <p:spPr>
          <a:xfrm>
            <a:off x="457200" y="1066800"/>
            <a:ext cx="8229600" cy="5059363"/>
          </a:xfrm>
        </p:spPr>
        <p:txBody>
          <a:bodyPr>
            <a:normAutofit fontScale="92500" lnSpcReduction="10000"/>
          </a:bodyPr>
          <a:lstStyle/>
          <a:p>
            <a:pPr>
              <a:buNone/>
            </a:pPr>
            <a:r>
              <a:rPr lang="en-IN" dirty="0" smtClean="0"/>
              <a:t>	The </a:t>
            </a:r>
            <a:r>
              <a:rPr lang="en-IN" dirty="0" smtClean="0"/>
              <a:t>data science process typically consists of six steps. </a:t>
            </a:r>
            <a:endParaRPr lang="en-US" dirty="0" smtClean="0"/>
          </a:p>
          <a:p>
            <a:pPr>
              <a:buNone/>
            </a:pPr>
            <a:r>
              <a:rPr lang="en-IN" dirty="0" smtClean="0"/>
              <a:t>	Data </a:t>
            </a:r>
            <a:r>
              <a:rPr lang="en-IN" dirty="0" smtClean="0"/>
              <a:t>science process:</a:t>
            </a:r>
            <a:endParaRPr lang="en-US" dirty="0" smtClean="0"/>
          </a:p>
          <a:p>
            <a:pPr>
              <a:buNone/>
            </a:pPr>
            <a:r>
              <a:rPr lang="en-IN" dirty="0" smtClean="0"/>
              <a:t>	1</a:t>
            </a:r>
            <a:r>
              <a:rPr lang="en-IN" dirty="0" smtClean="0"/>
              <a:t>: Setting the research goal </a:t>
            </a:r>
            <a:endParaRPr lang="en-US" dirty="0" smtClean="0"/>
          </a:p>
          <a:p>
            <a:pPr>
              <a:buNone/>
            </a:pPr>
            <a:r>
              <a:rPr lang="en-IN" dirty="0" smtClean="0"/>
              <a:t>	2</a:t>
            </a:r>
            <a:r>
              <a:rPr lang="en-IN" dirty="0" smtClean="0"/>
              <a:t>: Retrieving data </a:t>
            </a:r>
            <a:endParaRPr lang="en-US" dirty="0" smtClean="0"/>
          </a:p>
          <a:p>
            <a:pPr>
              <a:buNone/>
            </a:pPr>
            <a:r>
              <a:rPr lang="en-IN" dirty="0" smtClean="0"/>
              <a:t>	3</a:t>
            </a:r>
            <a:r>
              <a:rPr lang="en-IN" dirty="0" smtClean="0"/>
              <a:t>: Data preparation </a:t>
            </a:r>
            <a:endParaRPr lang="en-US" dirty="0" smtClean="0"/>
          </a:p>
          <a:p>
            <a:pPr>
              <a:buNone/>
            </a:pPr>
            <a:r>
              <a:rPr lang="en-IN" dirty="0" smtClean="0"/>
              <a:t>	4</a:t>
            </a:r>
            <a:r>
              <a:rPr lang="en-IN" dirty="0" smtClean="0"/>
              <a:t>: Data exploration </a:t>
            </a:r>
            <a:endParaRPr lang="en-US" dirty="0" smtClean="0"/>
          </a:p>
          <a:p>
            <a:pPr>
              <a:buNone/>
            </a:pPr>
            <a:r>
              <a:rPr lang="en-IN" dirty="0" smtClean="0"/>
              <a:t>	5</a:t>
            </a:r>
            <a:r>
              <a:rPr lang="en-IN" dirty="0" smtClean="0"/>
              <a:t>: Data modelling </a:t>
            </a:r>
            <a:endParaRPr lang="en-US" dirty="0" smtClean="0"/>
          </a:p>
          <a:p>
            <a:pPr>
              <a:buNone/>
            </a:pPr>
            <a:r>
              <a:rPr lang="en-IN" dirty="0" smtClean="0"/>
              <a:t>	6</a:t>
            </a:r>
            <a:r>
              <a:rPr lang="en-IN" dirty="0" smtClean="0"/>
              <a:t>: Presentation and automation </a:t>
            </a:r>
            <a:endParaRPr lang="en-US" dirty="0" smtClean="0"/>
          </a:p>
          <a:p>
            <a:pPr>
              <a:buNone/>
            </a:pPr>
            <a:r>
              <a:rPr lang="en-IN" dirty="0" smtClean="0"/>
              <a:t> </a:t>
            </a:r>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fontScale="77500" lnSpcReduction="20000"/>
          </a:bodyPr>
          <a:lstStyle/>
          <a:p>
            <a:pPr lvl="0"/>
            <a:r>
              <a:rPr lang="en-IN" b="1" u="sng" dirty="0" smtClean="0"/>
              <a:t>Planning/ Setting the research goal</a:t>
            </a:r>
            <a:endParaRPr lang="en-US" dirty="0" smtClean="0"/>
          </a:p>
          <a:p>
            <a:pPr>
              <a:buNone/>
            </a:pPr>
            <a:r>
              <a:rPr lang="en-IN" dirty="0" smtClean="0"/>
              <a:t>	</a:t>
            </a:r>
            <a:r>
              <a:rPr lang="en-IN" dirty="0" smtClean="0"/>
              <a:t>	Data science is mostly applied in the context of an organization. When the business asks you to perform a data science project, you’ll first prepare a project charter. This charter contains information such as what you’re going to research, how the company benefits from that, what data and resources you need, a timetable, and deliverables.</a:t>
            </a:r>
            <a:endParaRPr lang="en-US" dirty="0" smtClean="0"/>
          </a:p>
          <a:p>
            <a:pPr>
              <a:buNone/>
            </a:pPr>
            <a:r>
              <a:rPr lang="en-IN" dirty="0" smtClean="0"/>
              <a:t> </a:t>
            </a:r>
            <a:endParaRPr lang="en-US" dirty="0" smtClean="0"/>
          </a:p>
          <a:p>
            <a:pPr lvl="0"/>
            <a:r>
              <a:rPr lang="en-IN" b="1" u="sng" dirty="0" smtClean="0"/>
              <a:t>Data Acquisition/ Retrieving data</a:t>
            </a:r>
            <a:endParaRPr lang="en-US" dirty="0" smtClean="0"/>
          </a:p>
          <a:p>
            <a:pPr>
              <a:buNone/>
            </a:pPr>
            <a:r>
              <a:rPr lang="en-IN" dirty="0" smtClean="0"/>
              <a:t>	</a:t>
            </a:r>
            <a:r>
              <a:rPr lang="en-IN" dirty="0" smtClean="0"/>
              <a:t>	The second step is to collect data. You’ve stated in the project charter which data you need and where you can find it. In this step you ensure that you can use the data in your program, which means checking the existence of, quality, and access to the data. Data can also be delivered by third-party companies and takes many forms ranging from Excel spreadsheets to different types of databases.</a:t>
            </a:r>
            <a:endParaRPr lang="en-US"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91200"/>
          </a:xfrm>
        </p:spPr>
        <p:txBody>
          <a:bodyPr>
            <a:noAutofit/>
          </a:bodyPr>
          <a:lstStyle/>
          <a:p>
            <a:pPr lvl="0"/>
            <a:r>
              <a:rPr lang="en-IN" sz="2200" b="1" u="sng" dirty="0" smtClean="0"/>
              <a:t>Data </a:t>
            </a:r>
            <a:r>
              <a:rPr lang="en-IN" sz="2200" b="1" u="sng" dirty="0" smtClean="0"/>
              <a:t>preparation</a:t>
            </a:r>
            <a:endParaRPr lang="en-US" sz="2200" b="1" u="sng" dirty="0" smtClean="0"/>
          </a:p>
          <a:p>
            <a:pPr lvl="0">
              <a:buNone/>
            </a:pPr>
            <a:r>
              <a:rPr lang="en-US" sz="2200" b="1" dirty="0" smtClean="0"/>
              <a:t>		</a:t>
            </a:r>
            <a:r>
              <a:rPr lang="en-IN" sz="2200" dirty="0" smtClean="0"/>
              <a:t>Data </a:t>
            </a:r>
            <a:r>
              <a:rPr lang="en-IN" sz="2200" dirty="0" smtClean="0"/>
              <a:t>collection is an error-prone process; in this phase you enhance the quality of the data and prepare it for use in subsequent steps. </a:t>
            </a:r>
            <a:endParaRPr lang="en-IN" sz="2200" dirty="0" smtClean="0"/>
          </a:p>
          <a:p>
            <a:pPr lvl="0">
              <a:buNone/>
            </a:pPr>
            <a:r>
              <a:rPr lang="en-IN" sz="2200" dirty="0" smtClean="0"/>
              <a:t>	</a:t>
            </a:r>
            <a:r>
              <a:rPr lang="en-IN" sz="2200" dirty="0" smtClean="0"/>
              <a:t>	This </a:t>
            </a:r>
            <a:r>
              <a:rPr lang="en-IN" sz="2200" dirty="0" smtClean="0"/>
              <a:t>phase consists of three sub-phases: </a:t>
            </a:r>
            <a:r>
              <a:rPr lang="en-IN" sz="2200" b="1" dirty="0" smtClean="0"/>
              <a:t>data cleansing</a:t>
            </a:r>
            <a:r>
              <a:rPr lang="en-IN" sz="2200" dirty="0" smtClean="0"/>
              <a:t> removes false values from a data source and inconsistencies across data sources, </a:t>
            </a:r>
            <a:r>
              <a:rPr lang="en-IN" sz="2200" b="1" dirty="0" smtClean="0"/>
              <a:t>data integration</a:t>
            </a:r>
            <a:r>
              <a:rPr lang="en-IN" sz="2200" dirty="0" smtClean="0"/>
              <a:t> enriches data sources by combining information from multiple data sources, and </a:t>
            </a:r>
            <a:r>
              <a:rPr lang="en-IN" sz="2200" b="1" dirty="0" smtClean="0"/>
              <a:t>data transformation</a:t>
            </a:r>
            <a:r>
              <a:rPr lang="en-IN" sz="2200" dirty="0" smtClean="0"/>
              <a:t> ensures that the data is in a suitable format for use in your models.</a:t>
            </a:r>
            <a:endParaRPr lang="en-US" sz="2200" dirty="0" smtClean="0"/>
          </a:p>
          <a:p>
            <a:endParaRPr lang="en-US" sz="2200" dirty="0" smtClean="0"/>
          </a:p>
          <a:p>
            <a:pPr lvl="0"/>
            <a:r>
              <a:rPr lang="en-IN" sz="2200" b="1" u="sng" dirty="0" smtClean="0"/>
              <a:t>Data exploration</a:t>
            </a:r>
            <a:endParaRPr lang="en-US" sz="2200" dirty="0" smtClean="0"/>
          </a:p>
          <a:p>
            <a:pPr>
              <a:buNone/>
            </a:pPr>
            <a:r>
              <a:rPr lang="en-IN" sz="2200" dirty="0" smtClean="0"/>
              <a:t>	</a:t>
            </a:r>
            <a:r>
              <a:rPr lang="en-IN" sz="2200" dirty="0" smtClean="0"/>
              <a:t>	Data exploration is concerned with building a deeper understanding of your data. You try to understand how variables interact with each other, the distribution of the data, and whether there are outliers. To achieve this you mainly use descriptive statistics, visual techniques, and simple </a:t>
            </a:r>
            <a:r>
              <a:rPr lang="en-IN" sz="2200" dirty="0" smtClean="0"/>
              <a:t>modelling</a:t>
            </a:r>
            <a:r>
              <a:rPr lang="en-IN" sz="2200" dirty="0" smtClean="0"/>
              <a:t>. This step often goes by the abbreviation EDA, for Exploratory Data Analysis.</a:t>
            </a:r>
            <a:endParaRPr lang="en-US" sz="2200" dirty="0" smtClean="0"/>
          </a:p>
          <a:p>
            <a:endParaRPr lang="en-US" sz="2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172200"/>
          </a:xfrm>
        </p:spPr>
        <p:txBody>
          <a:bodyPr>
            <a:normAutofit fontScale="77500" lnSpcReduction="20000"/>
          </a:bodyPr>
          <a:lstStyle/>
          <a:p>
            <a:pPr lvl="0"/>
            <a:r>
              <a:rPr lang="en-IN" b="1" u="sng" dirty="0" smtClean="0"/>
              <a:t>Data </a:t>
            </a:r>
            <a:r>
              <a:rPr lang="en-IN" b="1" u="sng" dirty="0" smtClean="0"/>
              <a:t>modelling </a:t>
            </a:r>
            <a:r>
              <a:rPr lang="en-IN" b="1" u="sng" dirty="0" smtClean="0"/>
              <a:t>or model building</a:t>
            </a:r>
            <a:endParaRPr lang="en-US" dirty="0" smtClean="0"/>
          </a:p>
          <a:p>
            <a:pPr>
              <a:buNone/>
            </a:pPr>
            <a:r>
              <a:rPr lang="en-IN" dirty="0" smtClean="0"/>
              <a:t>		In </a:t>
            </a:r>
            <a:r>
              <a:rPr lang="en-IN" dirty="0" smtClean="0"/>
              <a:t>this phase you use models, domain knowledge, and insights about the data you found in the previous steps to answer the research question. </a:t>
            </a:r>
            <a:endParaRPr lang="en-IN" dirty="0" smtClean="0"/>
          </a:p>
          <a:p>
            <a:pPr>
              <a:buNone/>
            </a:pPr>
            <a:r>
              <a:rPr lang="en-IN" dirty="0" smtClean="0"/>
              <a:t>	</a:t>
            </a:r>
            <a:r>
              <a:rPr lang="en-IN" dirty="0" smtClean="0"/>
              <a:t>	You </a:t>
            </a:r>
            <a:r>
              <a:rPr lang="en-IN" dirty="0" smtClean="0"/>
              <a:t>select a technique from the fields of statistics, machine learning, operations research, and so on</a:t>
            </a:r>
            <a:r>
              <a:rPr lang="en-IN" dirty="0" smtClean="0"/>
              <a:t>.</a:t>
            </a:r>
          </a:p>
          <a:p>
            <a:pPr>
              <a:buNone/>
            </a:pPr>
            <a:r>
              <a:rPr lang="en-IN" dirty="0" smtClean="0"/>
              <a:t>	</a:t>
            </a:r>
            <a:r>
              <a:rPr lang="en-IN" dirty="0" smtClean="0"/>
              <a:t>	 </a:t>
            </a:r>
            <a:r>
              <a:rPr lang="en-IN" dirty="0" smtClean="0"/>
              <a:t>Building a model is an iterative process that involves selecting the variables for the model, executing the model, and model diagnostics.</a:t>
            </a:r>
            <a:endParaRPr lang="en-US" dirty="0" smtClean="0"/>
          </a:p>
          <a:p>
            <a:endParaRPr lang="en-US" dirty="0" smtClean="0"/>
          </a:p>
          <a:p>
            <a:pPr lvl="0"/>
            <a:r>
              <a:rPr lang="en-IN" b="1" u="sng" dirty="0" smtClean="0"/>
              <a:t>Presentation and automation</a:t>
            </a:r>
            <a:endParaRPr lang="en-US" dirty="0" smtClean="0"/>
          </a:p>
          <a:p>
            <a:pPr>
              <a:buNone/>
            </a:pPr>
            <a:r>
              <a:rPr lang="en-IN" dirty="0" smtClean="0"/>
              <a:t>	</a:t>
            </a:r>
            <a:r>
              <a:rPr lang="en-IN" dirty="0" smtClean="0"/>
              <a:t>	Finally, you present the results to your business. These results can take many forms, ranging from presentations to research reports. </a:t>
            </a:r>
            <a:endParaRPr lang="en-IN" dirty="0" smtClean="0"/>
          </a:p>
          <a:p>
            <a:pPr>
              <a:buNone/>
            </a:pPr>
            <a:r>
              <a:rPr lang="en-IN" dirty="0" smtClean="0"/>
              <a:t>	</a:t>
            </a:r>
            <a:r>
              <a:rPr lang="en-IN" dirty="0" smtClean="0"/>
              <a:t>	Sometimes </a:t>
            </a:r>
            <a:r>
              <a:rPr lang="en-IN" dirty="0" smtClean="0"/>
              <a:t>you’ll need to automate the execution of the process because the business will want to use the insights you gained in another project or enable an operational process to use the outcome from your model.</a:t>
            </a:r>
            <a:endParaRPr lang="en-US"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a:srcRect/>
          <a:stretch>
            <a:fillRect/>
          </a:stretch>
        </p:blipFill>
        <p:spPr bwMode="auto">
          <a:xfrm>
            <a:off x="561158" y="1189037"/>
            <a:ext cx="8021684" cy="4525963"/>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166</TotalTime>
  <Words>20</Words>
  <Application>Microsoft Office PowerPoint</Application>
  <PresentationFormat>On-screen Show (4:3)</PresentationFormat>
  <Paragraphs>30</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Unit -I Introduction to Data Science</vt:lpstr>
      <vt:lpstr>The data science process</vt:lpstr>
      <vt:lpstr>Slide 3</vt:lpstr>
      <vt:lpstr>Slide 4</vt:lpstr>
      <vt:lpstr>Slide 5</vt:lpstr>
      <vt:lpstr>Slide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-I- Introduction (Data Science)</dc:title>
  <dc:creator>Irfan</dc:creator>
  <cp:lastModifiedBy>Irfan</cp:lastModifiedBy>
  <cp:revision>35</cp:revision>
  <dcterms:created xsi:type="dcterms:W3CDTF">2021-06-06T04:23:28Z</dcterms:created>
  <dcterms:modified xsi:type="dcterms:W3CDTF">2021-06-28T06:46:49Z</dcterms:modified>
</cp:coreProperties>
</file>