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B509AF-04E9-41C8-A851-602F362CF47C}" type="datetimeFigureOut">
              <a:rPr lang="en-US" smtClean="0"/>
              <a:pPr/>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B509AF-04E9-41C8-A851-602F362CF47C}" type="datetimeFigureOut">
              <a:rPr lang="en-US" smtClean="0"/>
              <a:pPr/>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B509AF-04E9-41C8-A851-602F362CF47C}" type="datetimeFigureOut">
              <a:rPr lang="en-US" smtClean="0"/>
              <a:pPr/>
              <a:t>7/4/2021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B509AF-04E9-41C8-A851-602F362CF47C}" type="datetimeFigureOut">
              <a:rPr lang="en-US" smtClean="0"/>
              <a:pPr/>
              <a:t>7/4/2021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509AF-04E9-41C8-A851-602F362CF47C}" type="datetimeFigureOut">
              <a:rPr lang="en-US" smtClean="0"/>
              <a:pPr/>
              <a:t>7/4/2021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509AF-04E9-41C8-A851-602F362CF47C}" type="datetimeFigureOut">
              <a:rPr lang="en-US" smtClean="0"/>
              <a:pPr/>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509AF-04E9-41C8-A851-602F362CF47C}" type="datetimeFigureOut">
              <a:rPr lang="en-US" smtClean="0"/>
              <a:pPr/>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509AF-04E9-41C8-A851-602F362CF47C}" type="datetimeFigureOut">
              <a:rPr lang="en-US" smtClean="0"/>
              <a:pPr/>
              <a:t>7/4/2021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6C219-3611-4476-A018-CCF1BC58F1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Unit -I</a:t>
            </a:r>
            <a:br>
              <a:rPr lang="en-US" dirty="0" smtClean="0"/>
            </a:br>
            <a:r>
              <a:rPr lang="en-US" b="1" u="sng" dirty="0" smtClean="0"/>
              <a:t>Introduction to Data Science</a:t>
            </a:r>
            <a:endParaRPr lang="en-US" b="1" u="sn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87362"/>
          </a:xfrm>
        </p:spPr>
        <p:txBody>
          <a:bodyPr>
            <a:noAutofit/>
          </a:bodyPr>
          <a:lstStyle/>
          <a:p>
            <a:r>
              <a:rPr lang="en-IN" sz="2400" b="1" u="sng" dirty="0" smtClean="0"/>
              <a:t>Roles and Skill sets of the Data Scientist in Data Science</a:t>
            </a:r>
            <a:r>
              <a:rPr lang="en-US" sz="2400" b="1" dirty="0" smtClean="0"/>
              <a:t/>
            </a:r>
            <a:br>
              <a:rPr lang="en-US" sz="2400" b="1" dirty="0" smtClean="0"/>
            </a:br>
            <a:endParaRPr lang="en-US" sz="2400" b="1" dirty="0"/>
          </a:p>
        </p:txBody>
      </p:sp>
      <p:sp>
        <p:nvSpPr>
          <p:cNvPr id="3" name="Content Placeholder 2"/>
          <p:cNvSpPr>
            <a:spLocks noGrp="1"/>
          </p:cNvSpPr>
          <p:nvPr>
            <p:ph idx="1"/>
          </p:nvPr>
        </p:nvSpPr>
        <p:spPr>
          <a:xfrm>
            <a:off x="457200" y="609600"/>
            <a:ext cx="8229600" cy="5638800"/>
          </a:xfrm>
        </p:spPr>
        <p:txBody>
          <a:bodyPr>
            <a:noAutofit/>
          </a:bodyPr>
          <a:lstStyle/>
          <a:p>
            <a:pPr>
              <a:buNone/>
            </a:pPr>
            <a:r>
              <a:rPr lang="en-IN" sz="2400" b="1" u="sng" dirty="0" smtClean="0"/>
              <a:t>Data Scientist</a:t>
            </a:r>
            <a:endParaRPr lang="en-US" sz="2400" dirty="0" smtClean="0"/>
          </a:p>
          <a:p>
            <a:pPr lvl="0"/>
            <a:r>
              <a:rPr lang="en-IN" sz="2200" dirty="0" smtClean="0"/>
              <a:t>The term “</a:t>
            </a:r>
            <a:r>
              <a:rPr lang="en-IN" sz="2200" b="1" dirty="0" smtClean="0"/>
              <a:t>data scientist</a:t>
            </a:r>
            <a:r>
              <a:rPr lang="en-IN" sz="2200" dirty="0" smtClean="0"/>
              <a:t>” was coined by D.J. </a:t>
            </a:r>
            <a:r>
              <a:rPr lang="en-IN" sz="2200" dirty="0" err="1" smtClean="0"/>
              <a:t>Patil</a:t>
            </a:r>
            <a:r>
              <a:rPr lang="en-IN" sz="2200" dirty="0" smtClean="0"/>
              <a:t>. He was the Chief Scientist for LinkedIn. In 2011 Forbes placed him second in their Data Scientist List, just behind Larry Page of Google.</a:t>
            </a:r>
            <a:endParaRPr lang="en-US" sz="2200" dirty="0" smtClean="0"/>
          </a:p>
          <a:p>
            <a:pPr lvl="0"/>
            <a:r>
              <a:rPr lang="en-IN" sz="2200" dirty="0" smtClean="0"/>
              <a:t>The Sexiest Job of the 21st Century</a:t>
            </a:r>
            <a:endParaRPr lang="en-US" sz="2200" dirty="0" smtClean="0"/>
          </a:p>
          <a:p>
            <a:pPr lvl="0"/>
            <a:r>
              <a:rPr lang="en-IN" sz="2200" dirty="0" smtClean="0"/>
              <a:t>They find stories, extract knowledge. They are not reporters.</a:t>
            </a:r>
            <a:endParaRPr lang="en-US" sz="2200" dirty="0" smtClean="0"/>
          </a:p>
          <a:p>
            <a:pPr lvl="0"/>
            <a:r>
              <a:rPr lang="en-US" sz="2200" dirty="0" smtClean="0"/>
              <a:t>Data scientists are the key to realizing the opportunities presented by big data. They bring structure to it, find compelling patterns in it, and advise executives on the implications for products, processes, and decisions.</a:t>
            </a:r>
          </a:p>
          <a:p>
            <a:pPr lvl="0"/>
            <a:r>
              <a:rPr lang="en-IN" sz="2200" dirty="0" smtClean="0"/>
              <a:t>Being a data scientist is inherently interdisciplinary. Good questions</a:t>
            </a:r>
            <a:endParaRPr lang="en-US" sz="2200" dirty="0" smtClean="0"/>
          </a:p>
          <a:p>
            <a:pPr>
              <a:buNone/>
            </a:pPr>
            <a:r>
              <a:rPr lang="en-IN" sz="2200" dirty="0" smtClean="0"/>
              <a:t>	come from many disciplines, and the best answers are likely to </a:t>
            </a:r>
            <a:r>
              <a:rPr lang="en-IN" sz="2200" dirty="0" smtClean="0"/>
              <a:t>come from </a:t>
            </a:r>
            <a:r>
              <a:rPr lang="en-IN" sz="2200" dirty="0" smtClean="0"/>
              <a:t>people who are interested in multiple fields, or at least </a:t>
            </a:r>
            <a:r>
              <a:rPr lang="en-IN" sz="2200" smtClean="0"/>
              <a:t>from </a:t>
            </a:r>
            <a:r>
              <a:rPr lang="en-IN" sz="2200" smtClean="0"/>
              <a:t>teams that </a:t>
            </a:r>
            <a:r>
              <a:rPr lang="en-IN" sz="2200" dirty="0" smtClean="0"/>
              <a:t>co-mingle varied skill sets.</a:t>
            </a:r>
            <a:endParaRPr lang="en-US" sz="2200" dirty="0" smtClean="0"/>
          </a:p>
          <a:p>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r>
              <a:rPr lang="en-IN" dirty="0" smtClean="0"/>
              <a:t>Josh Wills of </a:t>
            </a:r>
            <a:r>
              <a:rPr lang="en-IN" dirty="0" err="1" smtClean="0"/>
              <a:t>Cloudera</a:t>
            </a:r>
            <a:r>
              <a:rPr lang="en-IN" dirty="0" smtClean="0"/>
              <a:t> stated it well -</a:t>
            </a:r>
            <a:endParaRPr lang="en-US" dirty="0" smtClean="0"/>
          </a:p>
          <a:p>
            <a:pPr>
              <a:buNone/>
            </a:pPr>
            <a:r>
              <a:rPr lang="en-IN" dirty="0" smtClean="0"/>
              <a:t>	“A data scientist is a person who is better at statistics than any software	engineer and better at software engineering than any statistician.” </a:t>
            </a:r>
          </a:p>
          <a:p>
            <a:pPr>
              <a:buNone/>
            </a:pPr>
            <a:r>
              <a:rPr lang="en-IN" dirty="0" smtClean="0"/>
              <a:t>	</a:t>
            </a:r>
            <a:endParaRPr lang="en-US" dirty="0" smtClean="0"/>
          </a:p>
          <a:p>
            <a:r>
              <a:rPr lang="en-IN" dirty="0" smtClean="0"/>
              <a:t>In contrast, complementing data scientists are business analytics people, who are more familiar with business models and paradigms and can ask good questions of the data.</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304800"/>
            <a:ext cx="4724400" cy="639762"/>
          </a:xfrm>
        </p:spPr>
        <p:txBody>
          <a:bodyPr>
            <a:noAutofit/>
          </a:bodyPr>
          <a:lstStyle/>
          <a:p>
            <a:r>
              <a:rPr lang="en-IN" sz="2800" b="1" u="sng" dirty="0" smtClean="0"/>
              <a:t>Skill for Data Science:</a:t>
            </a:r>
            <a:r>
              <a:rPr lang="en-US" sz="2800" dirty="0" smtClean="0"/>
              <a:t/>
            </a:r>
            <a:br>
              <a:rPr lang="en-US" sz="2800" dirty="0" smtClean="0"/>
            </a:br>
            <a:endParaRPr lang="en-US" sz="2800" dirty="0"/>
          </a:p>
        </p:txBody>
      </p:sp>
      <p:sp>
        <p:nvSpPr>
          <p:cNvPr id="3" name="Content Placeholder 2"/>
          <p:cNvSpPr>
            <a:spLocks noGrp="1"/>
          </p:cNvSpPr>
          <p:nvPr>
            <p:ph idx="1"/>
          </p:nvPr>
        </p:nvSpPr>
        <p:spPr>
          <a:xfrm>
            <a:off x="457200" y="838200"/>
            <a:ext cx="8229600" cy="5287963"/>
          </a:xfrm>
        </p:spPr>
        <p:txBody>
          <a:bodyPr>
            <a:normAutofit fontScale="85000" lnSpcReduction="20000"/>
          </a:bodyPr>
          <a:lstStyle/>
          <a:p>
            <a:r>
              <a:rPr lang="en-IN" dirty="0" smtClean="0"/>
              <a:t>By now, hopefully you are convinced that: </a:t>
            </a:r>
          </a:p>
          <a:p>
            <a:pPr>
              <a:buNone/>
            </a:pPr>
            <a:r>
              <a:rPr lang="en-IN" dirty="0" smtClean="0"/>
              <a:t>	(1) data science is a flourishing and a fantastic field; </a:t>
            </a:r>
          </a:p>
          <a:p>
            <a:pPr>
              <a:buNone/>
            </a:pPr>
            <a:r>
              <a:rPr lang="en-IN" dirty="0" smtClean="0"/>
              <a:t>	(2) it is virtually everywhere; </a:t>
            </a:r>
          </a:p>
          <a:p>
            <a:pPr>
              <a:buNone/>
            </a:pPr>
            <a:r>
              <a:rPr lang="en-IN" dirty="0" smtClean="0"/>
              <a:t>	(3) perhaps you want to pursue it as a career!</a:t>
            </a:r>
          </a:p>
          <a:p>
            <a:pPr>
              <a:buNone/>
            </a:pPr>
            <a:endParaRPr lang="en-US" dirty="0" smtClean="0"/>
          </a:p>
          <a:p>
            <a:r>
              <a:rPr lang="en-IN" dirty="0" smtClean="0"/>
              <a:t>	Academic and business executive Jeanne Harris listed some skills that employers expect from data scientists: willing to experiment, proficiency in mathematical reasoning, and data literacy. </a:t>
            </a:r>
          </a:p>
          <a:p>
            <a:endParaRPr lang="en-IN" dirty="0" smtClean="0"/>
          </a:p>
          <a:p>
            <a:r>
              <a:rPr lang="en-IN" dirty="0" smtClean="0"/>
              <a:t>We will explore these concepts in relation to what business professionals are seeking in a potential candidate and why.</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Autofit/>
          </a:bodyPr>
          <a:lstStyle/>
          <a:p>
            <a:pPr lvl="0"/>
            <a:r>
              <a:rPr lang="en-IN" sz="2400" b="1" u="sng" dirty="0" smtClean="0"/>
              <a:t>Willing to Experiment </a:t>
            </a:r>
            <a:endParaRPr lang="en-US" sz="2400" b="1" dirty="0" smtClean="0"/>
          </a:p>
          <a:p>
            <a:pPr>
              <a:buNone/>
            </a:pPr>
            <a:r>
              <a:rPr lang="en-IN" sz="2000" dirty="0" smtClean="0"/>
              <a:t>		A data scientist needs to have the drive, intuition, and curiosity not only to solve problems as they are presented, but also to identify and articulate problems on his own. Intellectual curiosity and the ability to experiment require an amalgamation of analytical and creative thinking.</a:t>
            </a:r>
            <a:endParaRPr lang="en-US" sz="2000" dirty="0" smtClean="0"/>
          </a:p>
          <a:p>
            <a:pPr>
              <a:buNone/>
            </a:pPr>
            <a:r>
              <a:rPr lang="en-IN" sz="2000" dirty="0" smtClean="0"/>
              <a:t> </a:t>
            </a:r>
            <a:endParaRPr lang="en-US" sz="2000" dirty="0" smtClean="0"/>
          </a:p>
          <a:p>
            <a:pPr lvl="0"/>
            <a:r>
              <a:rPr lang="en-IN" sz="2400" b="1" u="sng" dirty="0" smtClean="0"/>
              <a:t>Proficiency in Mathematical Reasoning</a:t>
            </a:r>
            <a:endParaRPr lang="en-US" sz="2400" dirty="0" smtClean="0"/>
          </a:p>
          <a:p>
            <a:pPr>
              <a:buNone/>
            </a:pPr>
            <a:r>
              <a:rPr lang="en-IN" sz="2000" dirty="0" smtClean="0"/>
              <a:t>		Mathematical and statistical knowledge is the second critical skill for a potential applicant seeking a job in data science. You do need to have a strong grasp on the basic statistical methods and how to employ them. You should have the abilities in reasoning, logic, interpreting data, and developing strategies to perform analysis.</a:t>
            </a:r>
            <a:endParaRPr lang="en-US" sz="2000" dirty="0" smtClean="0"/>
          </a:p>
          <a:p>
            <a:pPr>
              <a:buNone/>
            </a:pPr>
            <a:r>
              <a:rPr lang="en-IN" sz="2000" dirty="0" smtClean="0"/>
              <a:t>		Interpretation and use of numeric data are going to be increasingly critical in business practices. As a result, an increasing trend in hiring for most companies is to check if applicants are adept at mathematical reasoning.</a:t>
            </a:r>
            <a:endParaRPr lang="en-US" sz="2000" dirty="0" smtClean="0"/>
          </a:p>
          <a:p>
            <a:pPr>
              <a:buNone/>
            </a:pPr>
            <a:r>
              <a:rPr lang="en-IN" sz="2000" dirty="0" smtClean="0"/>
              <a:t> </a:t>
            </a:r>
            <a:endParaRPr lang="en-US" sz="2000" dirty="0" smtClean="0"/>
          </a:p>
          <a:p>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lvl="0"/>
            <a:r>
              <a:rPr lang="en-IN" b="1" u="sng" dirty="0" smtClean="0"/>
              <a:t>Data Literacy</a:t>
            </a:r>
            <a:endParaRPr lang="en-US" dirty="0" smtClean="0"/>
          </a:p>
          <a:p>
            <a:pPr>
              <a:buNone/>
            </a:pPr>
            <a:r>
              <a:rPr lang="en-IN" dirty="0" smtClean="0"/>
              <a:t>	-	Data literacy is the ability to extract meaningful information from a dataset, and any modern business has a collection of data that needs to be interpreted. A skilled data scientist plays an intrinsic role for businesses through an ability to assess a dataset for relevance and suitability for the purpose of interpretation, to perform analysis, and create meaningful visualizations to tell valuable data stories.</a:t>
            </a:r>
            <a:endParaRPr lang="en-US" dirty="0" smtClean="0"/>
          </a:p>
          <a:p>
            <a:pPr>
              <a:buNone/>
            </a:pPr>
            <a:r>
              <a:rPr lang="en-IN" dirty="0" smtClean="0"/>
              <a:t>	-	Data-driven decision-making is a driving force for innovation in business, and data scientists are integral to this process. Data literacy is an important skill, not just for data scientists, but for all.</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81000"/>
            <a:ext cx="5334000" cy="563562"/>
          </a:xfrm>
        </p:spPr>
        <p:txBody>
          <a:bodyPr>
            <a:normAutofit fontScale="90000"/>
          </a:bodyPr>
          <a:lstStyle/>
          <a:p>
            <a:r>
              <a:rPr lang="en-IN" sz="3600" b="1" u="sng" dirty="0" smtClean="0"/>
              <a:t>Tools for Data Science</a:t>
            </a:r>
            <a:endParaRPr lang="en-US" sz="3600" dirty="0"/>
          </a:p>
        </p:txBody>
      </p:sp>
      <p:sp>
        <p:nvSpPr>
          <p:cNvPr id="3" name="Content Placeholder 2"/>
          <p:cNvSpPr>
            <a:spLocks noGrp="1"/>
          </p:cNvSpPr>
          <p:nvPr>
            <p:ph idx="1"/>
          </p:nvPr>
        </p:nvSpPr>
        <p:spPr>
          <a:xfrm>
            <a:off x="457200" y="1066800"/>
            <a:ext cx="8229600" cy="4525963"/>
          </a:xfrm>
        </p:spPr>
        <p:txBody>
          <a:bodyPr>
            <a:noAutofit/>
          </a:bodyPr>
          <a:lstStyle/>
          <a:p>
            <a:r>
              <a:rPr lang="en-IN" sz="2200" dirty="0" smtClean="0"/>
              <a:t>	Some tools that are more suitable for the kind of things one does in data science. And so, if you already know some programming language (e.g., C, Java, PHP) or a scientific data processing environment (e.g., </a:t>
            </a:r>
            <a:r>
              <a:rPr lang="en-IN" sz="2200" dirty="0" err="1" smtClean="0"/>
              <a:t>Matlab</a:t>
            </a:r>
            <a:r>
              <a:rPr lang="en-IN" sz="2200" dirty="0" smtClean="0"/>
              <a:t>), you could use them to solve many or most of the problems and tasks in data science.</a:t>
            </a:r>
            <a:endParaRPr lang="en-US" sz="2200" dirty="0" smtClean="0"/>
          </a:p>
          <a:p>
            <a:pPr>
              <a:buNone/>
            </a:pPr>
            <a:endParaRPr lang="en-US" sz="2200" dirty="0" smtClean="0"/>
          </a:p>
          <a:p>
            <a:r>
              <a:rPr lang="en-IN" sz="2200" dirty="0" smtClean="0"/>
              <a:t>	You would also find that Python or R could generate a graph with one line of code </a:t>
            </a:r>
            <a:r>
              <a:rPr lang="en-US" sz="2200" dirty="0" smtClean="0"/>
              <a:t>–</a:t>
            </a:r>
            <a:r>
              <a:rPr lang="en-IN" sz="2200" dirty="0" smtClean="0"/>
              <a:t> something that could take you a lot more effort in C or Java. In other words, while Python or R were not specifically designed for people to do data science, they provide excellent environments for quick implementation, visualization, and testing for most of what one would want to do in data science.</a:t>
            </a:r>
            <a:endParaRPr lang="en-US" sz="2200" dirty="0" smtClean="0"/>
          </a:p>
          <a:p>
            <a:pPr>
              <a:buNone/>
            </a:pPr>
            <a:r>
              <a:rPr lang="en-IN" sz="2200" dirty="0" smtClean="0"/>
              <a:t> </a:t>
            </a:r>
            <a:endParaRPr lang="en-US" sz="2200" dirty="0" smtClean="0"/>
          </a:p>
          <a:p>
            <a:r>
              <a:rPr lang="en-IN" sz="2200" dirty="0" smtClean="0"/>
              <a:t>	A UNIX environment allows one to solve many data problems and day-to-day data processing needs without writing any code.</a:t>
            </a:r>
            <a:endParaRPr lang="en-US"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156</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Unit -I Introduction to Data Science</vt:lpstr>
      <vt:lpstr>Roles and Skill sets of the Data Scientist in Data Science </vt:lpstr>
      <vt:lpstr>Slide 3</vt:lpstr>
      <vt:lpstr>Skill for Data Science: </vt:lpstr>
      <vt:lpstr>Slide 5</vt:lpstr>
      <vt:lpstr>Slide 6</vt:lpstr>
      <vt:lpstr>Tools for Data Science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 Introduction (Data Science)</dc:title>
  <dc:creator>Irfan</dc:creator>
  <cp:lastModifiedBy>Irfan</cp:lastModifiedBy>
  <cp:revision>35</cp:revision>
  <dcterms:created xsi:type="dcterms:W3CDTF">2021-06-06T04:23:28Z</dcterms:created>
  <dcterms:modified xsi:type="dcterms:W3CDTF">2021-07-03T18:54:48Z</dcterms:modified>
</cp:coreProperties>
</file>