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509AF-04E9-41C8-A851-602F362CF47C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509AF-04E9-41C8-A851-602F362CF47C}" type="datetimeFigureOut">
              <a:rPr lang="en-US" smtClean="0"/>
              <a:pPr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6C219-3611-4476-A018-CCF1BC58F1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Unit -I</a:t>
            </a:r>
            <a:br>
              <a:rPr lang="en-US" dirty="0" smtClean="0"/>
            </a:br>
            <a:r>
              <a:rPr lang="en-US" b="1" u="sng" dirty="0" smtClean="0"/>
              <a:t>Introduction to Data Science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34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	People </a:t>
            </a:r>
            <a:r>
              <a:rPr lang="en-US" dirty="0" smtClean="0"/>
              <a:t>mean when they say “data science”: it is fundamentally an interdisciplinary subject. Data science comprises three distinct and overlapping areas: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skills of </a:t>
            </a:r>
            <a:r>
              <a:rPr lang="en-US" b="1" u="sng" dirty="0" smtClean="0"/>
              <a:t>a statistician</a:t>
            </a:r>
            <a:r>
              <a:rPr lang="en-US" dirty="0" smtClean="0"/>
              <a:t> who knows how to model and summarize datasets (which are growing ever larger);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skills of </a:t>
            </a:r>
            <a:r>
              <a:rPr lang="en-US" b="1" u="sng" dirty="0" smtClean="0"/>
              <a:t>a computer scientist</a:t>
            </a:r>
            <a:r>
              <a:rPr lang="en-US" dirty="0" smtClean="0"/>
              <a:t> who can design and use algorithms to efficiently store, process, and visualize this data; </a:t>
            </a:r>
          </a:p>
          <a:p>
            <a:r>
              <a:rPr lang="en-US" dirty="0" smtClean="0"/>
              <a:t> </a:t>
            </a:r>
            <a:r>
              <a:rPr lang="en-US" b="1" u="sng" dirty="0" smtClean="0"/>
              <a:t>the domain expertise</a:t>
            </a:r>
            <a:r>
              <a:rPr lang="en-US" dirty="0" smtClean="0"/>
              <a:t>—what we might think of as “classical” training in a subject—necessary both to formulate the right questions and to put their answers in context.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Driscoll </a:t>
            </a:r>
            <a:r>
              <a:rPr lang="en-US" dirty="0" smtClean="0"/>
              <a:t>also mentions the sexy skills of data geeks from Nathan </a:t>
            </a:r>
            <a:r>
              <a:rPr lang="en-US" dirty="0" err="1" smtClean="0"/>
              <a:t>Yau’s</a:t>
            </a:r>
            <a:r>
              <a:rPr lang="en-US" dirty="0" smtClean="0"/>
              <a:t> 2009 post, “Rise of the Data Scientist”, which include:</a:t>
            </a:r>
          </a:p>
          <a:p>
            <a:pPr>
              <a:buNone/>
            </a:pPr>
            <a:r>
              <a:rPr lang="en-US" dirty="0" smtClean="0"/>
              <a:t>	# </a:t>
            </a:r>
            <a:r>
              <a:rPr lang="en-US" b="1" dirty="0" smtClean="0"/>
              <a:t>Statistics</a:t>
            </a:r>
            <a:r>
              <a:rPr lang="en-US" dirty="0" smtClean="0"/>
              <a:t> </a:t>
            </a:r>
            <a:r>
              <a:rPr lang="en-US" dirty="0" smtClean="0"/>
              <a:t>(traditional analysis you’re used to thinking about)</a:t>
            </a:r>
          </a:p>
          <a:p>
            <a:pPr>
              <a:buNone/>
            </a:pPr>
            <a:r>
              <a:rPr lang="en-US" dirty="0" smtClean="0"/>
              <a:t>	# </a:t>
            </a:r>
            <a:r>
              <a:rPr lang="en-US" b="1" dirty="0" smtClean="0"/>
              <a:t>Data </a:t>
            </a:r>
            <a:r>
              <a:rPr lang="en-US" b="1" dirty="0" err="1" smtClean="0"/>
              <a:t>munging</a:t>
            </a:r>
            <a:r>
              <a:rPr lang="en-US" dirty="0" smtClean="0"/>
              <a:t> (parsing, scraping, and formatting data)</a:t>
            </a:r>
          </a:p>
          <a:p>
            <a:pPr>
              <a:buNone/>
            </a:pPr>
            <a:r>
              <a:rPr lang="en-US" dirty="0" smtClean="0"/>
              <a:t>	# </a:t>
            </a:r>
            <a:r>
              <a:rPr lang="en-US" b="1" dirty="0" smtClean="0"/>
              <a:t>Visualization</a:t>
            </a:r>
            <a:r>
              <a:rPr lang="en-US" dirty="0" smtClean="0"/>
              <a:t> (graphs, tools, etc.)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D.J. </a:t>
            </a:r>
            <a:r>
              <a:rPr lang="en-US" dirty="0" err="1" smtClean="0"/>
              <a:t>Patil</a:t>
            </a:r>
            <a:r>
              <a:rPr lang="en-US" dirty="0" smtClean="0"/>
              <a:t> described how he and Jeff </a:t>
            </a:r>
            <a:r>
              <a:rPr lang="en-US" dirty="0" err="1" smtClean="0"/>
              <a:t>Hammerbacher</a:t>
            </a:r>
            <a:r>
              <a:rPr lang="en-US" dirty="0" smtClean="0"/>
              <a:t>—then at LinkedIn and </a:t>
            </a:r>
            <a:r>
              <a:rPr lang="en-US" dirty="0" err="1" smtClean="0"/>
              <a:t>Facebook</a:t>
            </a:r>
            <a:r>
              <a:rPr lang="en-US" dirty="0" smtClean="0"/>
              <a:t>, respectively—coined the term “data scientist” in 2008. So that is when “data scientist” emerged as a job title. (Wikipedia finally gained an entry on data science in 2012.)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2001, William Cleveland wrote a position paper about data science called “Data Science: An action plan to expand the field of statistics.”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3200" b="1" u="sng" dirty="0" smtClean="0"/>
              <a:t>Why Data Science now?</a:t>
            </a:r>
            <a:endParaRPr lang="en-US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We have </a:t>
            </a:r>
            <a:r>
              <a:rPr lang="en-US" b="1" dirty="0" smtClean="0"/>
              <a:t>massive</a:t>
            </a:r>
            <a:r>
              <a:rPr lang="en-US" dirty="0" smtClean="0"/>
              <a:t> amounts of data about many aspects of our lives and, simultaneously, an abundance of inexpensive </a:t>
            </a:r>
            <a:r>
              <a:rPr lang="en-US" b="1" dirty="0" smtClean="0"/>
              <a:t>computing</a:t>
            </a:r>
            <a:r>
              <a:rPr lang="en-US" dirty="0" smtClean="0"/>
              <a:t> </a:t>
            </a:r>
            <a:r>
              <a:rPr lang="en-US" b="1" dirty="0" smtClean="0"/>
              <a:t>power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Shopping, communicating, reading news, listening to music, searching for information, expressing our opinions—all this is being tracked </a:t>
            </a:r>
            <a:r>
              <a:rPr lang="en-US" b="1" dirty="0" smtClean="0"/>
              <a:t>online</a:t>
            </a:r>
            <a:r>
              <a:rPr lang="en-US" dirty="0" smtClean="0"/>
              <a:t>, as most people know.</a:t>
            </a:r>
          </a:p>
          <a:p>
            <a:r>
              <a:rPr lang="en-US" dirty="0" smtClean="0"/>
              <a:t>It’s not just Internet data, though—it’s finance, the medical industry, pharmaceuticals, bioinformatics, social welfare, government, education, retail, and the list goes 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525963"/>
          </a:xfrm>
        </p:spPr>
        <p:txBody>
          <a:bodyPr/>
          <a:lstStyle/>
          <a:p>
            <a:r>
              <a:rPr lang="en-US" dirty="0" smtClean="0"/>
              <a:t>the amount of data collected might be enough to be considered “</a:t>
            </a:r>
            <a:r>
              <a:rPr lang="en-US" b="1" dirty="0" smtClean="0"/>
              <a:t>big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the data itself, often in real time, becomes the building blocks of </a:t>
            </a:r>
            <a:r>
              <a:rPr lang="en-US" b="1" dirty="0" smtClean="0"/>
              <a:t>data </a:t>
            </a:r>
            <a:r>
              <a:rPr lang="en-US" b="1" i="1" dirty="0" smtClean="0"/>
              <a:t>products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err="1" smtClean="0"/>
              <a:t>Datafication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May/June 2013 issue of </a:t>
            </a:r>
            <a:r>
              <a:rPr lang="en-US" i="1" dirty="0" smtClean="0"/>
              <a:t>Foreign Affairs</a:t>
            </a:r>
            <a:r>
              <a:rPr lang="en-US" dirty="0" smtClean="0"/>
              <a:t>, Kenneth Neil </a:t>
            </a:r>
            <a:r>
              <a:rPr lang="en-US" dirty="0" err="1" smtClean="0"/>
              <a:t>Cukier</a:t>
            </a:r>
            <a:r>
              <a:rPr lang="en-US" dirty="0" smtClean="0"/>
              <a:t> and Viktor Mayer-</a:t>
            </a:r>
            <a:r>
              <a:rPr lang="en-US" dirty="0" err="1" smtClean="0"/>
              <a:t>Schoenberger</a:t>
            </a:r>
            <a:r>
              <a:rPr lang="en-US" dirty="0" smtClean="0"/>
              <a:t> wrote an article called “</a:t>
            </a:r>
            <a:r>
              <a:rPr lang="en-US" b="1" u="sng" dirty="0" smtClean="0"/>
              <a:t>The Rise of Big Data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In it they discuss the concept of </a:t>
            </a:r>
            <a:r>
              <a:rPr lang="en-US" b="1" u="sng" dirty="0" err="1" smtClean="0"/>
              <a:t>datafication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They define </a:t>
            </a:r>
            <a:r>
              <a:rPr lang="en-US" b="1" u="sng" dirty="0" err="1" smtClean="0"/>
              <a:t>datafication</a:t>
            </a:r>
            <a:r>
              <a:rPr lang="en-US" dirty="0" smtClean="0"/>
              <a:t> as a process of “taking all aspects of life and turning them into data.”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/>
          <a:lstStyle/>
          <a:p>
            <a:r>
              <a:rPr lang="en-US" dirty="0" smtClean="0"/>
              <a:t>“Google’s augmented-reality glasses </a:t>
            </a:r>
            <a:r>
              <a:rPr lang="en-US" dirty="0" err="1" smtClean="0"/>
              <a:t>datafy</a:t>
            </a:r>
            <a:r>
              <a:rPr lang="en-US" dirty="0" smtClean="0"/>
              <a:t> the </a:t>
            </a:r>
            <a:r>
              <a:rPr lang="en-US" dirty="0" smtClean="0"/>
              <a:t>gaze.</a:t>
            </a:r>
          </a:p>
          <a:p>
            <a:r>
              <a:rPr lang="en-US" dirty="0" smtClean="0"/>
              <a:t>Twitter </a:t>
            </a:r>
            <a:r>
              <a:rPr lang="en-US" dirty="0" err="1" smtClean="0"/>
              <a:t>datafies</a:t>
            </a:r>
            <a:r>
              <a:rPr lang="en-US" dirty="0" smtClean="0"/>
              <a:t> stray </a:t>
            </a:r>
            <a:r>
              <a:rPr lang="en-US" dirty="0" smtClean="0"/>
              <a:t>thoughts</a:t>
            </a:r>
          </a:p>
          <a:p>
            <a:r>
              <a:rPr lang="en-US" dirty="0" smtClean="0"/>
              <a:t>LinkedIn </a:t>
            </a:r>
            <a:r>
              <a:rPr lang="en-US" dirty="0" err="1" smtClean="0"/>
              <a:t>datafies</a:t>
            </a:r>
            <a:r>
              <a:rPr lang="en-US" dirty="0" smtClean="0"/>
              <a:t> professional </a:t>
            </a:r>
            <a:r>
              <a:rPr lang="en-US" dirty="0" smtClean="0"/>
              <a:t>networks</a:t>
            </a:r>
          </a:p>
          <a:p>
            <a:r>
              <a:rPr lang="en-US" b="1" u="sng" dirty="0" smtClean="0"/>
              <a:t>We are being </a:t>
            </a:r>
            <a:r>
              <a:rPr lang="en-US" b="1" u="sng" dirty="0" err="1" smtClean="0"/>
              <a:t>datafied</a:t>
            </a:r>
            <a:r>
              <a:rPr lang="en-US" dirty="0" smtClean="0"/>
              <a:t>, or rather our actions are, and when we “like” someone or something online, we are intending to be </a:t>
            </a:r>
            <a:r>
              <a:rPr lang="en-US" dirty="0" err="1" smtClean="0"/>
              <a:t>datafied</a:t>
            </a:r>
            <a:r>
              <a:rPr lang="en-US" dirty="0" smtClean="0"/>
              <a:t>, or at least we should expect to be.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we merely browse the Web, we are unintentionally, or at least passively, being </a:t>
            </a:r>
            <a:r>
              <a:rPr lang="en-US" dirty="0" err="1" smtClean="0"/>
              <a:t>datafied</a:t>
            </a:r>
            <a:r>
              <a:rPr lang="en-US" dirty="0" smtClean="0"/>
              <a:t> through cookies that we might or might not be aware of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we walk around in a store, or even on the street, we are being </a:t>
            </a:r>
            <a:r>
              <a:rPr lang="en-US" dirty="0" err="1" smtClean="0"/>
              <a:t>datafied</a:t>
            </a:r>
            <a:r>
              <a:rPr lang="en-US" dirty="0" smtClean="0"/>
              <a:t> in a completely unintentional way, via sensors, cameras, or Google glasses.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u="sng" dirty="0" smtClean="0"/>
              <a:t>History and Current landscape of perspectives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 science is new in some ways and not new in other ways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Many would argue </a:t>
            </a:r>
            <a:r>
              <a:rPr lang="en-US" dirty="0" smtClean="0"/>
              <a:t>that statisticians </a:t>
            </a:r>
            <a:r>
              <a:rPr lang="en-US" dirty="0" smtClean="0"/>
              <a:t>have already been doing a lot of what today we consider data science. </a:t>
            </a:r>
            <a:endParaRPr lang="en-US" dirty="0" smtClean="0"/>
          </a:p>
          <a:p>
            <a:r>
              <a:rPr lang="en-US" dirty="0" smtClean="0"/>
              <a:t>On </a:t>
            </a:r>
            <a:r>
              <a:rPr lang="en-US" dirty="0" smtClean="0"/>
              <a:t>the other hand, we have an explosion of data in every sector, with data varying a great deal in </a:t>
            </a:r>
            <a:r>
              <a:rPr lang="en-US" dirty="0" smtClean="0"/>
              <a:t>its nature</a:t>
            </a:r>
            <a:r>
              <a:rPr lang="en-US" dirty="0" smtClean="0"/>
              <a:t>, format, size, and other aspects.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9437"/>
            <a:ext cx="8229600" cy="5287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100" dirty="0" smtClean="0"/>
              <a:t>	</a:t>
            </a:r>
            <a:r>
              <a:rPr lang="en-US" sz="2100" b="1" dirty="0" smtClean="0"/>
              <a:t>On </a:t>
            </a:r>
            <a:r>
              <a:rPr lang="en-US" sz="2100" b="1" dirty="0" err="1" smtClean="0"/>
              <a:t>Quora</a:t>
            </a:r>
            <a:r>
              <a:rPr lang="en-US" sz="2100" b="1" dirty="0" smtClean="0"/>
              <a:t> there’s a discussion from 2010 about “What is Data Science?” and here’s </a:t>
            </a:r>
            <a:r>
              <a:rPr lang="en-US" sz="2100" b="1" dirty="0" err="1" smtClean="0"/>
              <a:t>Metamarket</a:t>
            </a:r>
            <a:r>
              <a:rPr lang="en-US" sz="2100" b="1" dirty="0" smtClean="0"/>
              <a:t> CEO Mike Driscoll’s answer:</a:t>
            </a:r>
          </a:p>
          <a:p>
            <a:pPr lvl="0"/>
            <a:endParaRPr lang="en-US" sz="2100" dirty="0" smtClean="0"/>
          </a:p>
          <a:p>
            <a:pPr lvl="0"/>
            <a:r>
              <a:rPr lang="en-US" sz="2100" dirty="0" smtClean="0"/>
              <a:t>Data </a:t>
            </a:r>
            <a:r>
              <a:rPr lang="en-US" sz="2100" dirty="0" smtClean="0"/>
              <a:t>science, as it’s practiced, is a blend of Red-Bull-fueled hacking</a:t>
            </a:r>
          </a:p>
          <a:p>
            <a:pPr>
              <a:buNone/>
            </a:pPr>
            <a:r>
              <a:rPr lang="en-US" sz="2100" dirty="0" smtClean="0"/>
              <a:t>	and </a:t>
            </a:r>
            <a:r>
              <a:rPr lang="en-US" sz="2100" dirty="0" smtClean="0"/>
              <a:t>espresso-inspired statistics.</a:t>
            </a:r>
          </a:p>
          <a:p>
            <a:pPr lvl="0"/>
            <a:r>
              <a:rPr lang="en-US" sz="2100" dirty="0" smtClean="0"/>
              <a:t>But data science is not merely hacking—because when hackers finish</a:t>
            </a:r>
          </a:p>
          <a:p>
            <a:pPr>
              <a:buNone/>
            </a:pPr>
            <a:r>
              <a:rPr lang="en-US" sz="2100" dirty="0" smtClean="0"/>
              <a:t>	debugging </a:t>
            </a:r>
            <a:r>
              <a:rPr lang="en-US" sz="2100" dirty="0" smtClean="0"/>
              <a:t>their Bash one-liners and Pig scripts, few of them care</a:t>
            </a:r>
          </a:p>
          <a:p>
            <a:pPr>
              <a:buNone/>
            </a:pPr>
            <a:r>
              <a:rPr lang="en-US" sz="2100" dirty="0" smtClean="0"/>
              <a:t>	about </a:t>
            </a:r>
            <a:r>
              <a:rPr lang="en-US" sz="2100" dirty="0" smtClean="0"/>
              <a:t>non-Euclidean distance metrics.</a:t>
            </a:r>
          </a:p>
          <a:p>
            <a:pPr lvl="0"/>
            <a:r>
              <a:rPr lang="en-US" sz="2100" dirty="0" smtClean="0"/>
              <a:t>And data science is not merely statistics, because when statisticians</a:t>
            </a:r>
          </a:p>
          <a:p>
            <a:pPr>
              <a:buNone/>
            </a:pPr>
            <a:r>
              <a:rPr lang="en-US" sz="2100" dirty="0" smtClean="0"/>
              <a:t>	finish </a:t>
            </a:r>
            <a:r>
              <a:rPr lang="en-US" sz="2100" dirty="0" smtClean="0"/>
              <a:t>theorizing the perfect model, few could read a tab-delimited</a:t>
            </a:r>
          </a:p>
          <a:p>
            <a:pPr>
              <a:buNone/>
            </a:pPr>
            <a:r>
              <a:rPr lang="en-US" sz="2100" dirty="0" smtClean="0"/>
              <a:t>	file </a:t>
            </a:r>
            <a:r>
              <a:rPr lang="en-US" sz="2100" dirty="0" smtClean="0"/>
              <a:t>into R if their job depended on it.</a:t>
            </a:r>
          </a:p>
          <a:p>
            <a:pPr lvl="0"/>
            <a:r>
              <a:rPr lang="en-US" sz="2100" dirty="0" smtClean="0"/>
              <a:t>Data science is the civil engineering of data. Its acolytes possess a</a:t>
            </a:r>
          </a:p>
          <a:p>
            <a:pPr>
              <a:buNone/>
            </a:pPr>
            <a:r>
              <a:rPr lang="en-US" sz="2100" dirty="0" smtClean="0"/>
              <a:t>	practical </a:t>
            </a:r>
            <a:r>
              <a:rPr lang="en-US" sz="2100" dirty="0" smtClean="0"/>
              <a:t>knowledge of tools and materials, coupled with a theoretical</a:t>
            </a:r>
          </a:p>
          <a:p>
            <a:pPr>
              <a:buNone/>
            </a:pPr>
            <a:r>
              <a:rPr lang="en-US" sz="2100" dirty="0" smtClean="0"/>
              <a:t>	understanding </a:t>
            </a:r>
            <a:r>
              <a:rPr lang="en-US" sz="2100" dirty="0" smtClean="0"/>
              <a:t>of what’s possible.</a:t>
            </a:r>
          </a:p>
          <a:p>
            <a:endParaRPr lang="en-US" sz="2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b="1" u="sng" dirty="0" smtClean="0"/>
              <a:t>Drew Conway’s Venn diagram of data science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pic>
        <p:nvPicPr>
          <p:cNvPr id="4" name="Picture 3" descr="http://static.squarespace.com/static/5150aec6e4b0e340ec52710a/t/51525c33e4b0b3e0d10f77ab/1364352052403/Data_Science_VD.png"/>
          <p:cNvPicPr/>
          <p:nvPr/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986087" y="2019300"/>
            <a:ext cx="3171825" cy="2819400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450</Words>
  <Application>Microsoft Office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Unit -I Introduction to Data Science</vt:lpstr>
      <vt:lpstr>Why Data Science now?</vt:lpstr>
      <vt:lpstr>Slide 3</vt:lpstr>
      <vt:lpstr>Datafication</vt:lpstr>
      <vt:lpstr>Slide 5</vt:lpstr>
      <vt:lpstr>Slide 6</vt:lpstr>
      <vt:lpstr>History and Current landscape of perspectives </vt:lpstr>
      <vt:lpstr>Slide 8</vt:lpstr>
      <vt:lpstr>Drew Conway’s Venn diagram of data science 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-I- Introduction (Data Science)</dc:title>
  <dc:creator>Irfan</dc:creator>
  <cp:lastModifiedBy>Irfan</cp:lastModifiedBy>
  <cp:revision>31</cp:revision>
  <dcterms:created xsi:type="dcterms:W3CDTF">2021-06-06T04:23:28Z</dcterms:created>
  <dcterms:modified xsi:type="dcterms:W3CDTF">2021-06-14T15:39:23Z</dcterms:modified>
</cp:coreProperties>
</file>