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509AF-04E9-41C8-A851-602F362CF47C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-</a:t>
            </a:r>
            <a:r>
              <a:rPr lang="en-US" dirty="0" smtClean="0"/>
              <a:t>I</a:t>
            </a:r>
            <a:br>
              <a:rPr lang="en-US" dirty="0" smtClean="0"/>
            </a:br>
            <a:r>
              <a:rPr lang="en-US" b="1" u="sng" dirty="0" smtClean="0"/>
              <a:t>Introduction</a:t>
            </a:r>
            <a:r>
              <a:rPr lang="en-US" b="1" u="sng" dirty="0" smtClean="0"/>
              <a:t> to </a:t>
            </a:r>
            <a:r>
              <a:rPr lang="en-US" b="1" u="sng" dirty="0" smtClean="0"/>
              <a:t>Data Science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609600"/>
            <a:ext cx="792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We </a:t>
            </a:r>
            <a:r>
              <a:rPr lang="en-US" sz="2800" dirty="0"/>
              <a:t>are </a:t>
            </a:r>
            <a:r>
              <a:rPr lang="en-US" sz="2800" b="1" u="sng" dirty="0"/>
              <a:t>drenched</a:t>
            </a:r>
            <a:r>
              <a:rPr lang="en-US" sz="2800" dirty="0"/>
              <a:t> in data through many ways of life, and so many of our problems </a:t>
            </a:r>
            <a:r>
              <a:rPr lang="en-US" sz="2800" dirty="0" smtClean="0"/>
              <a:t>can be </a:t>
            </a:r>
            <a:r>
              <a:rPr lang="en-US" sz="2800" dirty="0"/>
              <a:t>solved using large amounts of data existing at personal and societal levels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Familiar with terms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Data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Data sharing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Data storing/warehousing (databases/warehouses)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477000" cy="990600"/>
          </a:xfrm>
        </p:spPr>
        <p:txBody>
          <a:bodyPr/>
          <a:lstStyle/>
          <a:p>
            <a:r>
              <a:rPr lang="en-US" b="1" dirty="0" smtClean="0"/>
              <a:t>Data All Around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962400"/>
          </a:xfrm>
        </p:spPr>
        <p:txBody>
          <a:bodyPr/>
          <a:lstStyle/>
          <a:p>
            <a:r>
              <a:rPr lang="en-US" dirty="0"/>
              <a:t>Lots of data is being collected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 smtClean="0"/>
              <a:t>warehoused (stored) </a:t>
            </a:r>
            <a:endParaRPr lang="en-US" dirty="0"/>
          </a:p>
          <a:p>
            <a:pPr lvl="1"/>
            <a:r>
              <a:rPr lang="en-US" dirty="0"/>
              <a:t>Web data, e-commerce</a:t>
            </a:r>
          </a:p>
          <a:p>
            <a:pPr lvl="1"/>
            <a:r>
              <a:rPr lang="en-US" dirty="0" smtClean="0"/>
              <a:t>Financial transactions, bank/credit transactions</a:t>
            </a:r>
          </a:p>
          <a:p>
            <a:pPr lvl="1"/>
            <a:r>
              <a:rPr lang="en-US" dirty="0" smtClean="0"/>
              <a:t>Online trading and purchasing</a:t>
            </a:r>
            <a:endParaRPr lang="en-US" dirty="0"/>
          </a:p>
          <a:p>
            <a:pPr lvl="1"/>
            <a:r>
              <a:rPr lang="en-US" dirty="0" smtClean="0"/>
              <a:t>Social </a:t>
            </a:r>
            <a:r>
              <a:rPr lang="en-US" dirty="0"/>
              <a:t>Network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6477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Much Data Do We have?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/>
              <a:t>Google processes 20 PB a </a:t>
            </a:r>
            <a:r>
              <a:rPr lang="en-US" dirty="0" smtClean="0"/>
              <a:t>day</a:t>
            </a:r>
            <a:endParaRPr lang="en-US" dirty="0"/>
          </a:p>
          <a:p>
            <a:r>
              <a:rPr lang="en-US" dirty="0" smtClean="0"/>
              <a:t>Facebook </a:t>
            </a:r>
            <a:r>
              <a:rPr lang="en-US" dirty="0"/>
              <a:t>has </a:t>
            </a:r>
            <a:r>
              <a:rPr lang="en-US" dirty="0" smtClean="0"/>
              <a:t>60 TB of daily logs as it has</a:t>
            </a:r>
          </a:p>
          <a:p>
            <a:pPr>
              <a:buNone/>
            </a:pPr>
            <a:r>
              <a:rPr lang="en-US" dirty="0" smtClean="0"/>
              <a:t>	Daily 1.84 Billion Users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Facebook</a:t>
            </a:r>
            <a:r>
              <a:rPr lang="en-US" dirty="0" smtClean="0"/>
              <a:t> generates 4 PB of data/day.</a:t>
            </a:r>
            <a:endParaRPr lang="en-US" dirty="0"/>
          </a:p>
          <a:p>
            <a:r>
              <a:rPr lang="en-US" dirty="0"/>
              <a:t>eBay has 6.5 PB of user data + 50 </a:t>
            </a:r>
            <a:r>
              <a:rPr lang="en-US" dirty="0" smtClean="0"/>
              <a:t>TB/day</a:t>
            </a:r>
          </a:p>
          <a:p>
            <a:r>
              <a:rPr lang="en-US" dirty="0" smtClean="0"/>
              <a:t>Twitter generates more than 12 TB data/day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391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General Stats: Per Minute Ratings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962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	Here are some of the per minute ratings for various social networks:</a:t>
            </a:r>
          </a:p>
          <a:p>
            <a:r>
              <a:rPr lang="en-US" sz="2400" dirty="0" err="1" smtClean="0"/>
              <a:t>Snapchat</a:t>
            </a:r>
            <a:r>
              <a:rPr lang="en-US" sz="2400" dirty="0" smtClean="0"/>
              <a:t>: Over 527,760 photos shared by users</a:t>
            </a:r>
          </a:p>
          <a:p>
            <a:r>
              <a:rPr lang="en-US" sz="2400" dirty="0" smtClean="0"/>
              <a:t>LinkedIn: Over 120 professionals join the network</a:t>
            </a:r>
          </a:p>
          <a:p>
            <a:r>
              <a:rPr lang="en-US" sz="2400" dirty="0" smtClean="0"/>
              <a:t>YouTube: 4,146,600 videos watched</a:t>
            </a:r>
          </a:p>
          <a:p>
            <a:r>
              <a:rPr lang="en-US" sz="2400" dirty="0" smtClean="0"/>
              <a:t>Twitter: 456,000 tweets sent or created</a:t>
            </a:r>
          </a:p>
          <a:p>
            <a:r>
              <a:rPr lang="en-US" sz="2400" dirty="0" err="1" smtClean="0"/>
              <a:t>Instagram</a:t>
            </a:r>
            <a:r>
              <a:rPr lang="en-US" sz="2400" dirty="0" smtClean="0"/>
              <a:t>: 46,740 photos uploaded</a:t>
            </a:r>
          </a:p>
          <a:p>
            <a:r>
              <a:rPr lang="en-US" sz="2400" dirty="0" smtClean="0"/>
              <a:t>Netflix: 69,444 hours of video watched</a:t>
            </a:r>
          </a:p>
          <a:p>
            <a:r>
              <a:rPr lang="en-US" sz="2400" dirty="0" err="1" smtClean="0"/>
              <a:t>Giphy</a:t>
            </a:r>
            <a:r>
              <a:rPr lang="en-US" sz="2400" dirty="0" smtClean="0"/>
              <a:t>: 694,444 GIFs served</a:t>
            </a:r>
          </a:p>
          <a:p>
            <a:r>
              <a:rPr lang="en-US" sz="2400" dirty="0" err="1" smtClean="0"/>
              <a:t>Tumblr</a:t>
            </a:r>
            <a:r>
              <a:rPr lang="en-US" sz="2400" dirty="0" smtClean="0"/>
              <a:t>: 74,220 posts published</a:t>
            </a:r>
          </a:p>
          <a:p>
            <a:r>
              <a:rPr lang="en-US" sz="2400" dirty="0" smtClean="0"/>
              <a:t>Skype: 154,200 calls made by user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477000" cy="990600"/>
          </a:xfrm>
        </p:spPr>
        <p:txBody>
          <a:bodyPr/>
          <a:lstStyle/>
          <a:p>
            <a:r>
              <a:rPr lang="en-US" dirty="0" smtClean="0"/>
              <a:t>Big Data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/>
          <a:lstStyle/>
          <a:p>
            <a:pPr marL="342900" lvl="1" indent="-342900" eaLnBrk="1" hangingPunct="1">
              <a:buSzPct val="7500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Big </a:t>
            </a:r>
            <a:r>
              <a:rPr lang="en-US" altLang="en-US" dirty="0">
                <a:solidFill>
                  <a:schemeClr val="tx1"/>
                </a:solidFill>
              </a:rPr>
              <a:t>Data </a:t>
            </a:r>
            <a:r>
              <a:rPr lang="en-US" dirty="0" smtClean="0">
                <a:solidFill>
                  <a:schemeClr val="tx1"/>
                </a:solidFill>
              </a:rPr>
              <a:t>is </a:t>
            </a:r>
            <a:r>
              <a:rPr lang="en-US" dirty="0">
                <a:solidFill>
                  <a:schemeClr val="tx1"/>
                </a:solidFill>
              </a:rPr>
              <a:t>any data that is expensive to manage and hard to extract value from </a:t>
            </a:r>
            <a:endParaRPr lang="en-US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r>
              <a:rPr lang="en-US" altLang="en-US" dirty="0" smtClean="0"/>
              <a:t>Volume</a:t>
            </a:r>
          </a:p>
          <a:p>
            <a:pPr lvl="2" eaLnBrk="1" hangingPunct="1">
              <a:defRPr/>
            </a:pPr>
            <a:r>
              <a:rPr lang="en-US" altLang="en-US" dirty="0" smtClean="0"/>
              <a:t>The size of the data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 smtClean="0"/>
              <a:t>Velocity</a:t>
            </a:r>
          </a:p>
          <a:p>
            <a:pPr lvl="2" eaLnBrk="1" hangingPunct="1">
              <a:defRPr/>
            </a:pPr>
            <a:r>
              <a:rPr lang="en-US" dirty="0" smtClean="0"/>
              <a:t>The </a:t>
            </a:r>
            <a:r>
              <a:rPr lang="en-US" dirty="0"/>
              <a:t>latency of data processing relative to the growing demand for </a:t>
            </a:r>
            <a:r>
              <a:rPr lang="en-US" dirty="0" smtClean="0"/>
              <a:t>interactivity</a:t>
            </a:r>
          </a:p>
          <a:p>
            <a:pPr lvl="1" eaLnBrk="1" hangingPunct="1">
              <a:defRPr/>
            </a:pPr>
            <a:r>
              <a:rPr lang="en-US" altLang="en-US" dirty="0" smtClean="0"/>
              <a:t>Variety and Complexity</a:t>
            </a:r>
          </a:p>
          <a:p>
            <a:pPr lvl="2" eaLnBrk="1" hangingPunct="1">
              <a:defRPr/>
            </a:pPr>
            <a:r>
              <a:rPr lang="en-US" dirty="0"/>
              <a:t>the diversity of sources, formats, quality, structures.</a:t>
            </a:r>
          </a:p>
          <a:p>
            <a:pPr marL="914400" lvl="2" indent="0" eaLnBrk="1" hangingPunct="1"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6477000" cy="990600"/>
          </a:xfrm>
        </p:spPr>
        <p:txBody>
          <a:bodyPr/>
          <a:lstStyle/>
          <a:p>
            <a:r>
              <a:rPr lang="en-US" dirty="0" smtClean="0"/>
              <a:t>Big Data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82879"/>
            <a:ext cx="7418449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6477000" cy="990600"/>
          </a:xfrm>
        </p:spPr>
        <p:txBody>
          <a:bodyPr/>
          <a:lstStyle/>
          <a:p>
            <a:r>
              <a:rPr lang="en-US" dirty="0" smtClean="0"/>
              <a:t>Types of Data We </a:t>
            </a:r>
            <a:r>
              <a:rPr lang="en-US" dirty="0"/>
              <a:t>H</a:t>
            </a:r>
            <a:r>
              <a:rPr lang="en-US" dirty="0" smtClean="0"/>
              <a:t>ave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Relational Data (Tables/Transaction/Legacy Data)</a:t>
            </a:r>
          </a:p>
          <a:p>
            <a:r>
              <a:rPr lang="en-US" dirty="0"/>
              <a:t>Text Data (Web)</a:t>
            </a:r>
          </a:p>
          <a:p>
            <a:r>
              <a:rPr lang="en-US" dirty="0"/>
              <a:t>Semi-structured Data (XML) </a:t>
            </a:r>
          </a:p>
          <a:p>
            <a:r>
              <a:rPr lang="en-US" dirty="0"/>
              <a:t>Graph Data</a:t>
            </a:r>
          </a:p>
          <a:p>
            <a:r>
              <a:rPr lang="en-US" dirty="0"/>
              <a:t>Social Network, Semantic </a:t>
            </a:r>
            <a:r>
              <a:rPr lang="en-US" dirty="0" smtClean="0"/>
              <a:t>Web, </a:t>
            </a:r>
            <a:r>
              <a:rPr lang="en-US" dirty="0"/>
              <a:t>… </a:t>
            </a:r>
          </a:p>
          <a:p>
            <a:r>
              <a:rPr lang="en-US" dirty="0" smtClean="0"/>
              <a:t>Streaming </a:t>
            </a:r>
            <a:r>
              <a:rPr lang="en-US" dirty="0"/>
              <a:t>Data </a:t>
            </a:r>
            <a:endParaRPr lang="en-US" dirty="0" smtClean="0"/>
          </a:p>
          <a:p>
            <a:r>
              <a:rPr lang="en-US" dirty="0" smtClean="0"/>
              <a:t>NL</a:t>
            </a:r>
          </a:p>
          <a:p>
            <a:r>
              <a:rPr lang="en-US" dirty="0" smtClean="0"/>
              <a:t>Videos, Images</a:t>
            </a:r>
          </a:p>
          <a:p>
            <a:r>
              <a:rPr lang="en-US" dirty="0" smtClean="0"/>
              <a:t>Electronic Data( Sensor Data, RFID ….)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183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 -I Introduction to Data Science</vt:lpstr>
      <vt:lpstr>Slide 2</vt:lpstr>
      <vt:lpstr>Data All Around</vt:lpstr>
      <vt:lpstr>How Much Data Do We have?</vt:lpstr>
      <vt:lpstr>General Stats: Per Minute Ratings</vt:lpstr>
      <vt:lpstr>Big Data</vt:lpstr>
      <vt:lpstr>Big Data</vt:lpstr>
      <vt:lpstr>Types of Data We 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-I- Introduction (Data Science)</dc:title>
  <dc:creator>Irfan</dc:creator>
  <cp:lastModifiedBy>Irfan</cp:lastModifiedBy>
  <cp:revision>4</cp:revision>
  <dcterms:created xsi:type="dcterms:W3CDTF">2021-06-06T04:23:28Z</dcterms:created>
  <dcterms:modified xsi:type="dcterms:W3CDTF">2021-06-08T04:35:56Z</dcterms:modified>
</cp:coreProperties>
</file>