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1" r:id="rId6"/>
    <p:sldId id="262" r:id="rId7"/>
    <p:sldId id="263" r:id="rId8"/>
    <p:sldId id="264" r:id="rId9"/>
    <p:sldId id="266" r:id="rId10"/>
    <p:sldId id="267" r:id="rId11"/>
    <p:sldId id="270" r:id="rId12"/>
    <p:sldId id="271"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509AF-04E9-41C8-A851-602F362CF47C}" type="datetimeFigureOut">
              <a:rPr lang="en-US" smtClean="0"/>
              <a:pPr/>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509AF-04E9-41C8-A851-602F362CF47C}" type="datetimeFigureOut">
              <a:rPr lang="en-US" smtClean="0"/>
              <a:pPr/>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509AF-04E9-41C8-A851-602F362CF47C}" type="datetimeFigureOut">
              <a:rPr lang="en-US" smtClean="0"/>
              <a:pPr/>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509AF-04E9-41C8-A851-602F362CF47C}" type="datetimeFigureOut">
              <a:rPr lang="en-US" smtClean="0"/>
              <a:pPr/>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509AF-04E9-41C8-A851-602F362CF47C}" type="datetimeFigureOut">
              <a:rPr lang="en-US" smtClean="0"/>
              <a:pPr/>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09AF-04E9-41C8-A851-602F362CF47C}" type="datetimeFigureOut">
              <a:rPr lang="en-US" smtClean="0"/>
              <a:pPr/>
              <a:t>7/29/2021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C219-3611-4476-A018-CCF1BC58F1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
            </a:r>
            <a:br>
              <a:rPr lang="en-US" b="1" u="sng" dirty="0" smtClean="0"/>
            </a:br>
            <a:r>
              <a:rPr lang="en-US" b="1" u="sng" dirty="0" smtClean="0"/>
              <a:t>Unit -II</a:t>
            </a:r>
            <a:br>
              <a:rPr lang="en-US" b="1" u="sng" dirty="0" smtClean="0"/>
            </a:br>
            <a:endParaRPr lang="en-US"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4267200" cy="792162"/>
          </a:xfrm>
        </p:spPr>
        <p:txBody>
          <a:bodyPr>
            <a:normAutofit/>
          </a:bodyPr>
          <a:lstStyle/>
          <a:p>
            <a:r>
              <a:rPr lang="en-US" sz="3200" b="1" u="sng" dirty="0" smtClean="0"/>
              <a:t>Open Data </a:t>
            </a:r>
            <a:r>
              <a:rPr lang="en-US" sz="2800" b="1" u="sng" dirty="0" smtClean="0"/>
              <a:t>Principles</a:t>
            </a:r>
            <a:endParaRPr lang="en-US" sz="3200" b="1" u="sng" dirty="0"/>
          </a:p>
        </p:txBody>
      </p:sp>
      <p:sp>
        <p:nvSpPr>
          <p:cNvPr id="3" name="Content Placeholder 2"/>
          <p:cNvSpPr>
            <a:spLocks noGrp="1"/>
          </p:cNvSpPr>
          <p:nvPr>
            <p:ph idx="1"/>
          </p:nvPr>
        </p:nvSpPr>
        <p:spPr>
          <a:xfrm>
            <a:off x="457200" y="1219200"/>
            <a:ext cx="8229600" cy="4953000"/>
          </a:xfrm>
        </p:spPr>
        <p:txBody>
          <a:bodyPr>
            <a:noAutofit/>
          </a:bodyPr>
          <a:lstStyle/>
          <a:p>
            <a:r>
              <a:rPr lang="en-US" sz="2400" b="1" u="sng" dirty="0" smtClean="0"/>
              <a:t>Public</a:t>
            </a:r>
            <a:r>
              <a:rPr lang="en-US" sz="2400" dirty="0" smtClean="0"/>
              <a:t>. </a:t>
            </a:r>
          </a:p>
          <a:p>
            <a:pPr lvl="1"/>
            <a:r>
              <a:rPr lang="en-US" sz="2000" dirty="0" smtClean="0"/>
              <a:t>Agencies must adopt a presumption in favor of openness to the extent permitted by law and subject to privacy, confidentiality, security, or other valid restrictions.</a:t>
            </a:r>
          </a:p>
          <a:p>
            <a:r>
              <a:rPr lang="en-US" sz="2400" b="1" u="sng" dirty="0" smtClean="0"/>
              <a:t>Accessible</a:t>
            </a:r>
            <a:r>
              <a:rPr lang="en-US" sz="2400" dirty="0" smtClean="0"/>
              <a:t>. </a:t>
            </a:r>
          </a:p>
          <a:p>
            <a:pPr lvl="1"/>
            <a:r>
              <a:rPr lang="en-US" sz="2000" dirty="0" smtClean="0"/>
              <a:t>Open data are made available in convenient, modifiable, and open formats that can be retrieved, downloaded, indexed, and searched. Formats should be machine readable (i.e., data are reasonably structured to allow automated processing).</a:t>
            </a:r>
          </a:p>
          <a:p>
            <a:r>
              <a:rPr lang="en-US" sz="2400" b="1" u="sng" dirty="0" smtClean="0"/>
              <a:t>Described</a:t>
            </a:r>
            <a:r>
              <a:rPr lang="en-US" sz="2400" dirty="0" smtClean="0"/>
              <a:t>. </a:t>
            </a:r>
          </a:p>
          <a:p>
            <a:pPr lvl="1"/>
            <a:r>
              <a:rPr lang="en-US" sz="2000" dirty="0" smtClean="0"/>
              <a:t>Open data are described fully so that consumers of the data have sufficient information to understand their strengths, weaknesses, analytical limitations, and security requirements, as well as how to process them.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Autofit/>
          </a:bodyPr>
          <a:lstStyle/>
          <a:p>
            <a:r>
              <a:rPr lang="en-US" sz="2400" b="1" u="sng" dirty="0" smtClean="0"/>
              <a:t>Reusable</a:t>
            </a:r>
            <a:r>
              <a:rPr lang="en-US" sz="2000" dirty="0" smtClean="0"/>
              <a:t>. </a:t>
            </a:r>
          </a:p>
          <a:p>
            <a:pPr lvl="1"/>
            <a:r>
              <a:rPr lang="en-US" sz="2000" dirty="0" smtClean="0"/>
              <a:t>Open data are made available under an open </a:t>
            </a:r>
            <a:r>
              <a:rPr lang="en-US" sz="2000" dirty="0" smtClean="0"/>
              <a:t>license </a:t>
            </a:r>
            <a:r>
              <a:rPr lang="en-US" sz="2000" dirty="0" smtClean="0"/>
              <a:t>that places no restrictions on their use.</a:t>
            </a:r>
          </a:p>
          <a:p>
            <a:r>
              <a:rPr lang="en-US" sz="2400" b="1" u="sng" dirty="0" smtClean="0"/>
              <a:t>Complete</a:t>
            </a:r>
            <a:r>
              <a:rPr lang="en-US" sz="2000" dirty="0" smtClean="0"/>
              <a:t>. </a:t>
            </a:r>
          </a:p>
          <a:p>
            <a:pPr lvl="1"/>
            <a:r>
              <a:rPr lang="en-US" sz="2000" dirty="0" smtClean="0"/>
              <a:t>Open data are published in primary forms (i.e., as collected at the source), with the finest possible level of granularity that is practicable and permitted by law and other requirements.</a:t>
            </a:r>
          </a:p>
          <a:p>
            <a:r>
              <a:rPr lang="en-US" sz="2400" b="1" u="sng" dirty="0" smtClean="0"/>
              <a:t>Timely</a:t>
            </a:r>
            <a:r>
              <a:rPr lang="en-US" sz="2000" dirty="0" smtClean="0"/>
              <a:t>. </a:t>
            </a:r>
          </a:p>
          <a:p>
            <a:pPr lvl="1"/>
            <a:r>
              <a:rPr lang="en-US" sz="2000" dirty="0" smtClean="0"/>
              <a:t>Open data are made available as quickly as necessary to preserve the value of the data. Frequency of release should account for key audiences and downstream needs.</a:t>
            </a:r>
          </a:p>
          <a:p>
            <a:r>
              <a:rPr lang="en-US" sz="2400" b="1" u="sng" dirty="0" smtClean="0"/>
              <a:t>Managed Post-Release.</a:t>
            </a:r>
          </a:p>
          <a:p>
            <a:pPr lvl="1"/>
            <a:r>
              <a:rPr lang="en-US" sz="2000" dirty="0" smtClean="0"/>
              <a:t> A point of contact must be designated to assist with data use and</a:t>
            </a:r>
          </a:p>
          <a:p>
            <a:pPr>
              <a:buNone/>
            </a:pPr>
            <a:r>
              <a:rPr lang="en-US" sz="2000" dirty="0" smtClean="0"/>
              <a:t>	       to respond to complaints about adherence to these open data           	requirements.</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200400" cy="639762"/>
          </a:xfrm>
        </p:spPr>
        <p:txBody>
          <a:bodyPr>
            <a:normAutofit fontScale="90000"/>
          </a:bodyPr>
          <a:lstStyle/>
          <a:p>
            <a:r>
              <a:rPr lang="en-US" sz="3200" b="1" u="sng" dirty="0" smtClean="0"/>
              <a:t>Social Media Data</a:t>
            </a:r>
            <a:endParaRPr lang="en-US" sz="3200" b="1" u="sng" dirty="0"/>
          </a:p>
        </p:txBody>
      </p:sp>
      <p:sp>
        <p:nvSpPr>
          <p:cNvPr id="3" name="Content Placeholder 2"/>
          <p:cNvSpPr>
            <a:spLocks noGrp="1"/>
          </p:cNvSpPr>
          <p:nvPr>
            <p:ph idx="1"/>
          </p:nvPr>
        </p:nvSpPr>
        <p:spPr>
          <a:xfrm>
            <a:off x="533400" y="1066800"/>
            <a:ext cx="8229600" cy="5257800"/>
          </a:xfrm>
        </p:spPr>
        <p:txBody>
          <a:bodyPr>
            <a:normAutofit fontScale="85000" lnSpcReduction="10000"/>
          </a:bodyPr>
          <a:lstStyle/>
          <a:p>
            <a:r>
              <a:rPr lang="en-US" dirty="0" smtClean="0"/>
              <a:t>Social media has become a gold mine for collecting data to analyze for research or marketing purposes.</a:t>
            </a:r>
          </a:p>
          <a:p>
            <a:r>
              <a:rPr lang="en-US" dirty="0" smtClean="0"/>
              <a:t> This is facilitated by the Application Programming Interface (API) that social media companies provide to researchers and developers.</a:t>
            </a:r>
          </a:p>
          <a:p>
            <a:r>
              <a:rPr lang="en-US" dirty="0" smtClean="0"/>
              <a:t>The </a:t>
            </a:r>
            <a:r>
              <a:rPr lang="en-US" dirty="0" err="1" smtClean="0"/>
              <a:t>Facebook</a:t>
            </a:r>
            <a:r>
              <a:rPr lang="en-US" dirty="0" smtClean="0"/>
              <a:t> Graph API is a commonly used example.</a:t>
            </a:r>
          </a:p>
          <a:p>
            <a:r>
              <a:rPr lang="en-US" dirty="0" smtClean="0"/>
              <a:t>These APIs can be used by any individual or organization to collect and use this data to accomplish a variety of tasks, such as developing new socially impactful applications, research on human information behavior, and monitoring the aftermath of natural calamities, etc.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429000" cy="715962"/>
          </a:xfrm>
        </p:spPr>
        <p:txBody>
          <a:bodyPr>
            <a:normAutofit/>
          </a:bodyPr>
          <a:lstStyle/>
          <a:p>
            <a:r>
              <a:rPr lang="en-US" sz="3200" b="1" u="sng" dirty="0" smtClean="0"/>
              <a:t>Multimodal Data</a:t>
            </a:r>
            <a:endParaRPr lang="en-US" sz="3200" b="1" u="sng" dirty="0"/>
          </a:p>
        </p:txBody>
      </p:sp>
      <p:sp>
        <p:nvSpPr>
          <p:cNvPr id="3" name="Content Placeholder 2"/>
          <p:cNvSpPr>
            <a:spLocks noGrp="1"/>
          </p:cNvSpPr>
          <p:nvPr>
            <p:ph idx="1"/>
          </p:nvPr>
        </p:nvSpPr>
        <p:spPr>
          <a:xfrm>
            <a:off x="457200" y="1112837"/>
            <a:ext cx="8229600" cy="4906963"/>
          </a:xfrm>
        </p:spPr>
        <p:txBody>
          <a:bodyPr>
            <a:normAutofit fontScale="85000" lnSpcReduction="10000"/>
          </a:bodyPr>
          <a:lstStyle/>
          <a:p>
            <a:r>
              <a:rPr lang="en-US" dirty="0" smtClean="0"/>
              <a:t>We are living in a world where more and more devices exist</a:t>
            </a:r>
          </a:p>
          <a:p>
            <a:r>
              <a:rPr lang="en-US" dirty="0" smtClean="0"/>
              <a:t>These devices are generating and using much data, but not all of which are “traditional” types (numbers, text). </a:t>
            </a:r>
          </a:p>
          <a:p>
            <a:r>
              <a:rPr lang="en-US" dirty="0" smtClean="0"/>
              <a:t>When dealing with such contexts, we may need to collect and explore multimodal (different forms) and multimedia (different media) data such as images, music and other sounds, gestures, body posture, and the use of space.</a:t>
            </a:r>
          </a:p>
          <a:p>
            <a:r>
              <a:rPr lang="en-US" dirty="0" smtClean="0"/>
              <a:t>The devices which are used are sensors, cameras, recording devices, smart electronic gazettes, wearable devices etc.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 are going to discuss data </a:t>
            </a:r>
            <a:r>
              <a:rPr lang="en-US" dirty="0" smtClean="0"/>
              <a:t>types and </a:t>
            </a:r>
            <a:r>
              <a:rPr lang="en-US" dirty="0" smtClean="0"/>
              <a:t>data </a:t>
            </a:r>
            <a:r>
              <a:rPr lang="en-US" dirty="0" smtClean="0"/>
              <a:t>collection</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One of the most basic ways to think about data is whether it is structured or not. </a:t>
            </a:r>
          </a:p>
          <a:p>
            <a:r>
              <a:rPr lang="en-US" dirty="0" smtClean="0"/>
              <a:t>This is especially important for data science because most of the techniques that we will learn depend on one or the other inherent characteristic.</a:t>
            </a:r>
            <a:endParaRPr lang="en-US" dirty="0"/>
          </a:p>
        </p:txBody>
      </p:sp>
      <p:sp>
        <p:nvSpPr>
          <p:cNvPr id="4" name="Title 1"/>
          <p:cNvSpPr>
            <a:spLocks noGrp="1"/>
          </p:cNvSpPr>
          <p:nvPr>
            <p:ph type="title"/>
          </p:nvPr>
        </p:nvSpPr>
        <p:spPr>
          <a:xfrm>
            <a:off x="3429000" y="274638"/>
            <a:ext cx="2514600" cy="1096962"/>
          </a:xfrm>
        </p:spPr>
        <p:txBody>
          <a:bodyPr>
            <a:normAutofit/>
          </a:bodyPr>
          <a:lstStyle/>
          <a:p>
            <a:r>
              <a:rPr lang="en-US" sz="3600" b="1" u="sng" dirty="0" smtClean="0"/>
              <a:t>Data Types</a:t>
            </a:r>
            <a:endParaRPr lang="en-US" sz="36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371600"/>
            <a:ext cx="8229600" cy="4031873"/>
          </a:xfrm>
          <a:prstGeom prst="rect">
            <a:avLst/>
          </a:prstGeom>
        </p:spPr>
        <p:txBody>
          <a:bodyPr wrap="square">
            <a:spAutoFit/>
          </a:bodyPr>
          <a:lstStyle/>
          <a:p>
            <a:r>
              <a:rPr lang="en-US" sz="3200" dirty="0" smtClean="0"/>
              <a:t>Most commonly, structured data refers to highly organized information that can be seamlessly included in a database and readily searched via simple search operations</a:t>
            </a:r>
          </a:p>
          <a:p>
            <a:endParaRPr lang="en-US" sz="3200" dirty="0" smtClean="0"/>
          </a:p>
          <a:p>
            <a:r>
              <a:rPr lang="en-US" sz="3200" dirty="0" smtClean="0"/>
              <a:t>In structured data, different values – whether they are numbers or something else – are </a:t>
            </a:r>
            <a:r>
              <a:rPr lang="en-US" sz="3200" b="1" dirty="0" smtClean="0"/>
              <a:t>labeled</a:t>
            </a:r>
          </a:p>
        </p:txBody>
      </p:sp>
      <p:sp>
        <p:nvSpPr>
          <p:cNvPr id="6" name="Title 1"/>
          <p:cNvSpPr>
            <a:spLocks noGrp="1"/>
          </p:cNvSpPr>
          <p:nvPr>
            <p:ph type="title"/>
          </p:nvPr>
        </p:nvSpPr>
        <p:spPr>
          <a:xfrm>
            <a:off x="457200" y="274638"/>
            <a:ext cx="8229600" cy="1143000"/>
          </a:xfrm>
        </p:spPr>
        <p:txBody>
          <a:bodyPr>
            <a:normAutofit/>
          </a:bodyPr>
          <a:lstStyle/>
          <a:p>
            <a:r>
              <a:rPr lang="en-US" sz="3600" b="1" u="sng" dirty="0" smtClean="0"/>
              <a:t>Structured Data</a:t>
            </a:r>
            <a:endParaRPr lang="en-US" sz="36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31837"/>
            <a:ext cx="8229600" cy="4525963"/>
          </a:xfrm>
        </p:spPr>
        <p:txBody>
          <a:bodyPr>
            <a:noAutofit/>
          </a:bodyPr>
          <a:lstStyle/>
          <a:p>
            <a:r>
              <a:rPr lang="en-US" sz="2800" dirty="0" smtClean="0"/>
              <a:t>Structured data does not need to be strictly numbers. </a:t>
            </a:r>
          </a:p>
          <a:p>
            <a:r>
              <a:rPr lang="en-US" sz="2800" dirty="0" smtClean="0"/>
              <a:t>Consider data about some customers. This data  includes numbers (</a:t>
            </a:r>
            <a:r>
              <a:rPr lang="en-US" sz="2800" u="sng" dirty="0" smtClean="0"/>
              <a:t>id, age, income, </a:t>
            </a:r>
            <a:r>
              <a:rPr lang="en-US" sz="2800" u="sng" dirty="0" err="1" smtClean="0"/>
              <a:t>num.vehicles</a:t>
            </a:r>
            <a:r>
              <a:rPr lang="en-US" sz="2800" dirty="0" smtClean="0"/>
              <a:t>), text (</a:t>
            </a:r>
            <a:r>
              <a:rPr lang="en-US" sz="2800" u="sng" dirty="0" err="1" smtClean="0"/>
              <a:t>housing.type</a:t>
            </a:r>
            <a:r>
              <a:rPr lang="en-US" sz="2800" dirty="0" smtClean="0"/>
              <a:t>), Boolean type (</a:t>
            </a:r>
            <a:r>
              <a:rPr lang="en-US" sz="2800" u="sng" dirty="0" err="1" smtClean="0"/>
              <a:t>is.employed</a:t>
            </a:r>
            <a:r>
              <a:rPr lang="en-US" sz="2800" dirty="0" smtClean="0"/>
              <a:t>), and categorical data (</a:t>
            </a:r>
            <a:r>
              <a:rPr lang="en-US" sz="2800" u="sng" dirty="0" smtClean="0"/>
              <a:t>sex, </a:t>
            </a:r>
            <a:r>
              <a:rPr lang="en-US" sz="2800" u="sng" dirty="0" err="1" smtClean="0"/>
              <a:t>marital.status</a:t>
            </a:r>
            <a:r>
              <a:rPr lang="en-US" sz="2800" dirty="0" smtClean="0"/>
              <a:t>). </a:t>
            </a:r>
          </a:p>
          <a:p>
            <a:r>
              <a:rPr lang="en-US" sz="2800" dirty="0" smtClean="0"/>
              <a:t>What matters for us is that any data we see here – whether it is a number, a category, or a text – is labeled. </a:t>
            </a:r>
          </a:p>
          <a:p>
            <a:r>
              <a:rPr lang="en-US" sz="2800" dirty="0" smtClean="0"/>
              <a:t>In other words, we know what that number, category, or text means.</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lnSpcReduction="10000"/>
          </a:bodyPr>
          <a:lstStyle/>
          <a:p>
            <a:r>
              <a:rPr lang="en-US" dirty="0" smtClean="0"/>
              <a:t>Pick a data point from the table – say, third row and eighth column. </a:t>
            </a:r>
          </a:p>
          <a:p>
            <a:r>
              <a:rPr lang="en-US" dirty="0" smtClean="0"/>
              <a:t>That is “22.” We know from the structure of the table that that data is a number; specifically, it is the age of a customer. Which customer? The one with the ID 2848 and who lives in Kolhapur. </a:t>
            </a:r>
          </a:p>
          <a:p>
            <a:r>
              <a:rPr lang="en-US" dirty="0" smtClean="0"/>
              <a:t>You see how easily we could interpret and use the data since it is in a structured format?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762000"/>
            <a:ext cx="8229600" cy="5867400"/>
          </a:xfrm>
        </p:spPr>
        <p:txBody>
          <a:bodyPr>
            <a:normAutofit fontScale="85000" lnSpcReduction="20000"/>
          </a:bodyPr>
          <a:lstStyle/>
          <a:p>
            <a:endParaRPr lang="en-US" dirty="0" smtClean="0"/>
          </a:p>
          <a:p>
            <a:r>
              <a:rPr lang="en-US" dirty="0" smtClean="0"/>
              <a:t>unstructured data is essentially the opposite, devoid of any underlying structure</a:t>
            </a:r>
          </a:p>
          <a:p>
            <a:r>
              <a:rPr lang="en-US" dirty="0" smtClean="0"/>
              <a:t>Unstructured data is data without labels. Here is an example:</a:t>
            </a:r>
          </a:p>
          <a:p>
            <a:r>
              <a:rPr lang="en-US" dirty="0" smtClean="0"/>
              <a:t>“It was found that a female with a height between 65 inches and 67 inches had an IQ of 125–130. However, it was not clear looking at a person shorter or taller than this observation if the change in IQ score could be different, and, even if it was, it could not be possibly concluded that the change was solely due to the difference in one’s height.”</a:t>
            </a:r>
          </a:p>
          <a:p>
            <a:pPr>
              <a:buNone/>
            </a:pPr>
            <a:endParaRPr lang="en-US" dirty="0" smtClean="0"/>
          </a:p>
          <a:p>
            <a:r>
              <a:rPr lang="en-US" dirty="0" smtClean="0"/>
              <a:t>In this paragraph, we have several data points: 65, 67, 125–130, female. However, they are not clearly labeled.</a:t>
            </a:r>
          </a:p>
          <a:p>
            <a:endParaRPr lang="en-US" dirty="0"/>
          </a:p>
        </p:txBody>
      </p:sp>
      <p:sp>
        <p:nvSpPr>
          <p:cNvPr id="5" name="Title 1"/>
          <p:cNvSpPr>
            <a:spLocks noGrp="1"/>
          </p:cNvSpPr>
          <p:nvPr>
            <p:ph type="title"/>
          </p:nvPr>
        </p:nvSpPr>
        <p:spPr>
          <a:xfrm>
            <a:off x="2514600" y="0"/>
            <a:ext cx="4724400" cy="838200"/>
          </a:xfrm>
        </p:spPr>
        <p:txBody>
          <a:bodyPr>
            <a:normAutofit/>
          </a:bodyPr>
          <a:lstStyle/>
          <a:p>
            <a:r>
              <a:rPr lang="en-US" sz="3600" b="1" u="sng" dirty="0" smtClean="0"/>
              <a:t>Unstructured Data</a:t>
            </a:r>
            <a:endParaRPr lang="en-US" sz="3600" b="1"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lnSpcReduction="10000"/>
          </a:bodyPr>
          <a:lstStyle/>
          <a:p>
            <a:r>
              <a:rPr lang="en-US" dirty="0" smtClean="0"/>
              <a:t>if we were to create a systematic process (an algorithm, a program) to go through such data or observations, we would be in trouble because that process would not be able to identify which of these numbers corresponds to which of the quantities.</a:t>
            </a:r>
          </a:p>
          <a:p>
            <a:r>
              <a:rPr lang="en-US" dirty="0" smtClean="0"/>
              <a:t>The lack of structure makes compilation and organizing unstructured data a time- and energy-consuming task.</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3733800" cy="639762"/>
          </a:xfrm>
        </p:spPr>
        <p:txBody>
          <a:bodyPr>
            <a:normAutofit/>
          </a:bodyPr>
          <a:lstStyle/>
          <a:p>
            <a:r>
              <a:rPr lang="en-US" sz="3200" b="1" u="sng" dirty="0" smtClean="0"/>
              <a:t>Data Collection</a:t>
            </a:r>
            <a:endParaRPr lang="en-US" sz="3200" b="1" u="sng" dirty="0"/>
          </a:p>
        </p:txBody>
      </p:sp>
      <p:sp>
        <p:nvSpPr>
          <p:cNvPr id="3" name="Content Placeholder 2"/>
          <p:cNvSpPr>
            <a:spLocks noGrp="1"/>
          </p:cNvSpPr>
          <p:nvPr>
            <p:ph idx="1"/>
          </p:nvPr>
        </p:nvSpPr>
        <p:spPr>
          <a:xfrm>
            <a:off x="457200" y="1112837"/>
            <a:ext cx="8229600" cy="4525963"/>
          </a:xfrm>
        </p:spPr>
        <p:txBody>
          <a:bodyPr/>
          <a:lstStyle/>
          <a:p>
            <a:r>
              <a:rPr lang="en-US" sz="2800" b="1" u="sng" dirty="0" smtClean="0"/>
              <a:t>Open Data</a:t>
            </a:r>
          </a:p>
          <a:p>
            <a:pPr>
              <a:buNone/>
            </a:pPr>
            <a:r>
              <a:rPr lang="en-US" dirty="0" smtClean="0"/>
              <a:t>	</a:t>
            </a:r>
            <a:r>
              <a:rPr lang="en-US" sz="2400" dirty="0" smtClean="0"/>
              <a:t>The idea behind open data is that some data should be freely available in a public domain that can be used by anyone as they wish, without restrictions from copyright, patents, or other mechanisms of control.</a:t>
            </a:r>
          </a:p>
          <a:p>
            <a:pPr lvl="1"/>
            <a:r>
              <a:rPr lang="en-US" sz="2000" dirty="0" smtClean="0"/>
              <a:t>Local and federal governments, non-government organizations (NGOs), and academic communities all lead open data initiatives.</a:t>
            </a:r>
          </a:p>
          <a:p>
            <a:pPr lvl="1"/>
            <a:endParaRPr lang="en-US" sz="2000" dirty="0" smtClean="0"/>
          </a:p>
          <a:p>
            <a:pPr>
              <a:buNone/>
            </a:pPr>
            <a:r>
              <a:rPr lang="en-US" sz="2400" dirty="0" smtClean="0"/>
              <a:t>	</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887</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Unit -II </vt:lpstr>
      <vt:lpstr>Slide 2</vt:lpstr>
      <vt:lpstr>Data Types</vt:lpstr>
      <vt:lpstr>Structured Data</vt:lpstr>
      <vt:lpstr>Slide 5</vt:lpstr>
      <vt:lpstr>Slide 6</vt:lpstr>
      <vt:lpstr>Unstructured Data</vt:lpstr>
      <vt:lpstr>Slide 8</vt:lpstr>
      <vt:lpstr>Data Collection</vt:lpstr>
      <vt:lpstr>Open Data Principles</vt:lpstr>
      <vt:lpstr>Slide 11</vt:lpstr>
      <vt:lpstr>Social Media Data</vt:lpstr>
      <vt:lpstr>Multimodal Data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 (Data Science)</dc:title>
  <dc:creator>Irfan</dc:creator>
  <cp:lastModifiedBy>Irfan</cp:lastModifiedBy>
  <cp:revision>6</cp:revision>
  <dcterms:created xsi:type="dcterms:W3CDTF">2021-06-06T04:23:28Z</dcterms:created>
  <dcterms:modified xsi:type="dcterms:W3CDTF">2021-07-28T21:11:49Z</dcterms:modified>
</cp:coreProperties>
</file>