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B509AF-04E9-41C8-A851-602F362CF47C}" type="datetimeFigureOut">
              <a:rPr lang="en-US" smtClean="0"/>
              <a:pPr/>
              <a:t>7/31/2021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B509AF-04E9-41C8-A851-602F362CF47C}" type="datetimeFigureOut">
              <a:rPr lang="en-US" smtClean="0"/>
              <a:pPr/>
              <a:t>7/31/2021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B509AF-04E9-41C8-A851-602F362CF47C}" type="datetimeFigureOut">
              <a:rPr lang="en-US" smtClean="0"/>
              <a:pPr/>
              <a:t>7/31/2021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B509AF-04E9-41C8-A851-602F362CF47C}" type="datetimeFigureOut">
              <a:rPr lang="en-US" smtClean="0"/>
              <a:pPr/>
              <a:t>7/31/2021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B509AF-04E9-41C8-A851-602F362CF47C}" type="datetimeFigureOut">
              <a:rPr lang="en-US" smtClean="0"/>
              <a:pPr/>
              <a:t>7/31/2021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509AF-04E9-41C8-A851-602F362CF47C}" type="datetimeFigureOut">
              <a:rPr lang="en-US" smtClean="0"/>
              <a:pPr/>
              <a:t>7/31/2021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B509AF-04E9-41C8-A851-602F362CF47C}" type="datetimeFigureOut">
              <a:rPr lang="en-US" smtClean="0"/>
              <a:pPr/>
              <a:t>7/31/2021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C219-3611-4476-A018-CCF1BC58F1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509AF-04E9-41C8-A851-602F362CF47C}" type="datetimeFigureOut">
              <a:rPr lang="en-US" smtClean="0"/>
              <a:pPr/>
              <a:t>7/31/2021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6C219-3611-4476-A018-CCF1BC58F1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
            </a:r>
            <a:br>
              <a:rPr lang="en-US" b="1" u="sng" dirty="0" smtClean="0"/>
            </a:br>
            <a:r>
              <a:rPr lang="en-US" b="1" u="sng" dirty="0" smtClean="0"/>
              <a:t>Unit -II</a:t>
            </a:r>
            <a:br>
              <a:rPr lang="en-US" b="1" u="sng" dirty="0" smtClean="0"/>
            </a:br>
            <a:endParaRPr lang="en-US"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70000" lnSpcReduction="20000"/>
          </a:bodyPr>
          <a:lstStyle/>
          <a:p>
            <a:pPr>
              <a:buNone/>
            </a:pPr>
            <a:r>
              <a:rPr lang="en-US" b="1" dirty="0" smtClean="0"/>
              <a:t>	</a:t>
            </a:r>
            <a:r>
              <a:rPr lang="en-US" b="1" u="sng" dirty="0" smtClean="0"/>
              <a:t>3. Adequacy</a:t>
            </a:r>
            <a:endParaRPr lang="en-US" dirty="0" smtClean="0"/>
          </a:p>
          <a:p>
            <a:pPr>
              <a:buNone/>
            </a:pPr>
            <a:r>
              <a:rPr lang="en-US" dirty="0" smtClean="0"/>
              <a:t>	The number of sampling units in a sample should be adequate for doing the research.</a:t>
            </a:r>
          </a:p>
          <a:p>
            <a:pPr>
              <a:buNone/>
            </a:pPr>
            <a:r>
              <a:rPr lang="en-US" dirty="0" smtClean="0"/>
              <a:t>	In the above example, Out of 50k employees, It will be not effective if draw a sample of sample size 5 or 6 for doing research.</a:t>
            </a:r>
          </a:p>
          <a:p>
            <a:pPr>
              <a:buNone/>
            </a:pPr>
            <a:endParaRPr lang="en-US" dirty="0" smtClean="0"/>
          </a:p>
          <a:p>
            <a:pPr>
              <a:buNone/>
            </a:pPr>
            <a:r>
              <a:rPr lang="en-US" b="1" dirty="0" smtClean="0"/>
              <a:t>	</a:t>
            </a:r>
            <a:r>
              <a:rPr lang="en-US" b="1" u="sng" dirty="0" smtClean="0"/>
              <a:t>4. Similar regulating conditions</a:t>
            </a:r>
            <a:endParaRPr lang="en-US" dirty="0" smtClean="0"/>
          </a:p>
          <a:p>
            <a:pPr>
              <a:buNone/>
            </a:pPr>
            <a:r>
              <a:rPr lang="en-US" dirty="0" smtClean="0"/>
              <a:t>	There should be a similar way of selecting samples if there is a need for multiple samples.</a:t>
            </a:r>
          </a:p>
          <a:p>
            <a:pPr>
              <a:buNone/>
            </a:pPr>
            <a:r>
              <a:rPr lang="en-US" dirty="0" smtClean="0"/>
              <a:t>	In the above example, Out of 50k employees, a sample of 5k employees was chosen at random and if we are selecting another sample it’s should be also chosen randomly. Any kind of pre-conditions for selecting the elementary unit should not be encouraged.</a:t>
            </a:r>
          </a:p>
          <a:p>
            <a:pPr>
              <a:buNone/>
            </a:pPr>
            <a:r>
              <a:rPr lang="en-US" dirty="0" smtClean="0"/>
              <a:t>	If Sample 1 of sample size 5k is chosen at random but we are creating sample 2 of the same sample size for the same data analysis but we chose only female employees in the sample 2.This will affect the homogeneity of the samples and will end up in incorrect inferences.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01000" cy="715962"/>
          </a:xfrm>
        </p:spPr>
        <p:txBody>
          <a:bodyPr>
            <a:noAutofit/>
          </a:bodyPr>
          <a:lstStyle/>
          <a:p>
            <a:r>
              <a:rPr lang="en-US" sz="3200" b="1" u="sng" dirty="0" smtClean="0"/>
              <a:t>Populations and Samples of Big Data</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smtClean="0"/>
              <a:t>The role of the population plays a major role in statistics and data science. Moreover, without drawing population and sample, the whole world of building statistics and data science might have gone with no existence.</a:t>
            </a:r>
          </a:p>
          <a:p>
            <a:pPr algn="just"/>
            <a:endParaRPr lang="en-US" dirty="0" smtClean="0"/>
          </a:p>
          <a:p>
            <a:pPr algn="just"/>
            <a:r>
              <a:rPr lang="en-US" dirty="0" smtClean="0"/>
              <a:t>Data being the most foundational building block of all analysis, It is important to know how data are getting segregated, collected, and sampled before moving statistical analysis. In this article, I will discuss the population and sample from the perspective of statistics and data science.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2590800" cy="487362"/>
          </a:xfrm>
        </p:spPr>
        <p:txBody>
          <a:bodyPr>
            <a:noAutofit/>
          </a:bodyPr>
          <a:lstStyle/>
          <a:p>
            <a:r>
              <a:rPr lang="en-US" sz="3200" b="1" u="sng" dirty="0" smtClean="0"/>
              <a:t>Population</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914400"/>
            <a:ext cx="8229600" cy="5029200"/>
          </a:xfrm>
        </p:spPr>
        <p:txBody>
          <a:bodyPr>
            <a:normAutofit fontScale="92500" lnSpcReduction="10000"/>
          </a:bodyPr>
          <a:lstStyle/>
          <a:p>
            <a:r>
              <a:rPr lang="en-US" dirty="0" smtClean="0"/>
              <a:t>It is the collection of a specified group of similar objects, individuals, or entities that have some common observable characteristics in them. Out of which, each object is termed as “Elementary units”.</a:t>
            </a:r>
          </a:p>
          <a:p>
            <a:endParaRPr lang="en-US" dirty="0" smtClean="0"/>
          </a:p>
          <a:p>
            <a:r>
              <a:rPr lang="en-US" dirty="0" smtClean="0"/>
              <a:t>Example- Let’s considers we have a list consisting of the name of all the employees in a company, It is nothing but a population. Out of which each employee will be considered as an </a:t>
            </a:r>
            <a:r>
              <a:rPr lang="en-US" b="1" u="sng" dirty="0" smtClean="0"/>
              <a:t>elementary unit.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4191000" cy="715962"/>
          </a:xfrm>
        </p:spPr>
        <p:txBody>
          <a:bodyPr>
            <a:normAutofit fontScale="90000"/>
          </a:bodyPr>
          <a:lstStyle/>
          <a:p>
            <a:r>
              <a:rPr lang="en-US" sz="3200" b="1" u="sng" dirty="0" smtClean="0"/>
              <a:t>Types of Population</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036637"/>
            <a:ext cx="8229600" cy="5059363"/>
          </a:xfrm>
        </p:spPr>
        <p:txBody>
          <a:bodyPr>
            <a:normAutofit fontScale="85000" lnSpcReduction="20000"/>
          </a:bodyPr>
          <a:lstStyle/>
          <a:p>
            <a:pPr algn="just"/>
            <a:r>
              <a:rPr lang="en-US" b="1" u="sng" dirty="0" smtClean="0"/>
              <a:t>Finite population</a:t>
            </a:r>
            <a:endParaRPr lang="en-US" dirty="0" smtClean="0"/>
          </a:p>
          <a:p>
            <a:pPr algn="just">
              <a:buNone/>
            </a:pPr>
            <a:r>
              <a:rPr lang="en-US" dirty="0" smtClean="0"/>
              <a:t>	This is a type of population in which the number of elementary units is exactly quantifiable.</a:t>
            </a:r>
          </a:p>
          <a:p>
            <a:pPr algn="just">
              <a:buNone/>
            </a:pPr>
            <a:r>
              <a:rPr lang="en-US" dirty="0" smtClean="0"/>
              <a:t>		Example- Books in a university library.</a:t>
            </a:r>
          </a:p>
          <a:p>
            <a:pPr algn="just">
              <a:buNone/>
            </a:pPr>
            <a:endParaRPr lang="en-US" dirty="0" smtClean="0"/>
          </a:p>
          <a:p>
            <a:pPr algn="just"/>
            <a:r>
              <a:rPr lang="en-US" b="1" u="sng" dirty="0" smtClean="0"/>
              <a:t>Infinite population</a:t>
            </a:r>
            <a:endParaRPr lang="en-US" dirty="0" smtClean="0"/>
          </a:p>
          <a:p>
            <a:pPr algn="just">
              <a:buNone/>
            </a:pPr>
            <a:r>
              <a:rPr lang="en-US" dirty="0" smtClean="0"/>
              <a:t>	In this type of population, the count of elementary units is not quantifiable to at most certainty.</a:t>
            </a:r>
          </a:p>
          <a:p>
            <a:pPr algn="just">
              <a:buNone/>
            </a:pPr>
            <a:r>
              <a:rPr lang="en-US" dirty="0" smtClean="0"/>
              <a:t>	Example- Population of a country. The population of a country is not certainly quantifiable in most of the time while approximation can be done. This is because in each second the number of deaths and births is changing concerning time.</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normAutofit fontScale="77500" lnSpcReduction="20000"/>
          </a:bodyPr>
          <a:lstStyle/>
          <a:p>
            <a:pPr algn="just"/>
            <a:r>
              <a:rPr lang="en-US" b="1" u="sng" dirty="0" smtClean="0"/>
              <a:t>Real population</a:t>
            </a:r>
            <a:endParaRPr lang="en-US" dirty="0" smtClean="0"/>
          </a:p>
          <a:p>
            <a:pPr algn="just">
              <a:buNone/>
            </a:pPr>
            <a:r>
              <a:rPr lang="en-US" dirty="0" smtClean="0"/>
              <a:t>	This is such a type of population that is mostly based on real-time data and the information is concrete and reliable. This population does not require approximation or hypothetical data.</a:t>
            </a:r>
          </a:p>
          <a:p>
            <a:pPr algn="just">
              <a:buNone/>
            </a:pPr>
            <a:r>
              <a:rPr lang="en-US" dirty="0" smtClean="0"/>
              <a:t>	Example- Employees working in a company.</a:t>
            </a:r>
          </a:p>
          <a:p>
            <a:pPr algn="just">
              <a:buNone/>
            </a:pPr>
            <a:endParaRPr lang="en-US" dirty="0" smtClean="0"/>
          </a:p>
          <a:p>
            <a:pPr algn="just"/>
            <a:r>
              <a:rPr lang="en-US" b="1" u="sng" dirty="0" smtClean="0"/>
              <a:t>Hypothetical population</a:t>
            </a:r>
            <a:endParaRPr lang="en-US" dirty="0" smtClean="0"/>
          </a:p>
          <a:p>
            <a:pPr algn="just">
              <a:buNone/>
            </a:pPr>
            <a:r>
              <a:rPr lang="en-US" dirty="0" smtClean="0"/>
              <a:t>	This can be a finite or infinite imaginary population designed by a researcher. Here mostly, the researcher will take a real-time scenario and apply his/her common hypothesis or assumptions to draw the structure and information of a population.</a:t>
            </a:r>
          </a:p>
          <a:p>
            <a:pPr algn="just">
              <a:buNone/>
            </a:pPr>
            <a:r>
              <a:rPr lang="en-US" dirty="0" smtClean="0"/>
              <a:t>	Example- Possible outcomes of a die if rolled ’n’ times.</a:t>
            </a:r>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4876800" cy="563562"/>
          </a:xfrm>
        </p:spPr>
        <p:txBody>
          <a:bodyPr>
            <a:normAutofit fontScale="90000"/>
          </a:bodyPr>
          <a:lstStyle/>
          <a:p>
            <a:r>
              <a:rPr lang="en-US" b="1" u="sng" dirty="0" smtClean="0"/>
              <a:t>Sample</a:t>
            </a:r>
            <a:r>
              <a:rPr lang="en-US" dirty="0" smtClean="0"/>
              <a:t/>
            </a:r>
            <a:br>
              <a:rPr lang="en-US" dirty="0" smtClean="0"/>
            </a:br>
            <a:endParaRPr lang="en-US" dirty="0"/>
          </a:p>
        </p:txBody>
      </p:sp>
      <p:sp>
        <p:nvSpPr>
          <p:cNvPr id="3" name="Content Placeholder 2"/>
          <p:cNvSpPr>
            <a:spLocks noGrp="1"/>
          </p:cNvSpPr>
          <p:nvPr>
            <p:ph idx="1"/>
          </p:nvPr>
        </p:nvSpPr>
        <p:spPr>
          <a:xfrm>
            <a:off x="228600" y="533400"/>
            <a:ext cx="8458200" cy="5867400"/>
          </a:xfrm>
        </p:spPr>
        <p:txBody>
          <a:bodyPr>
            <a:noAutofit/>
          </a:bodyPr>
          <a:lstStyle/>
          <a:p>
            <a:pPr algn="just"/>
            <a:r>
              <a:rPr lang="en-US" sz="2100" dirty="0" smtClean="0"/>
              <a:t>A part of the population drawn according to a rule or plan for concluding characteristics is called a </a:t>
            </a:r>
            <a:r>
              <a:rPr lang="en-US" sz="2100" b="1" u="sng" dirty="0" smtClean="0"/>
              <a:t>sample</a:t>
            </a:r>
            <a:r>
              <a:rPr lang="en-US" sz="2100" dirty="0" smtClean="0"/>
              <a:t>.</a:t>
            </a:r>
          </a:p>
          <a:p>
            <a:pPr algn="just"/>
            <a:r>
              <a:rPr lang="en-US" sz="2100" dirty="0" smtClean="0"/>
              <a:t>Example-Imagine an XYZ company that has around 50k employees. To do some analysis based on the information of these employees, It is practically difficult for researchers concerning time and money with all of 50k employees. The best possible way is to select a 5k people (or any random number) from this population and collect the data from these employees to do the analysis. This random count of employees selected from the entire population is called </a:t>
            </a:r>
            <a:r>
              <a:rPr lang="en-US" sz="2100" b="1" u="sng" dirty="0" smtClean="0"/>
              <a:t>Sample</a:t>
            </a:r>
            <a:r>
              <a:rPr lang="en-US" sz="2100" dirty="0" smtClean="0"/>
              <a:t>. </a:t>
            </a:r>
          </a:p>
          <a:p>
            <a:pPr algn="just"/>
            <a:r>
              <a:rPr lang="en-US" sz="2100" dirty="0" smtClean="0"/>
              <a:t>This data analysis will be done by the researches on a hypothesis that whatever inferences they get from these 5k people will apply to the entire population itself.</a:t>
            </a:r>
          </a:p>
          <a:p>
            <a:r>
              <a:rPr lang="en-US" sz="2100" b="1" u="sng" dirty="0" smtClean="0"/>
              <a:t>Sample size</a:t>
            </a:r>
            <a:endParaRPr lang="en-US" sz="2100" dirty="0" smtClean="0"/>
          </a:p>
          <a:p>
            <a:pPr>
              <a:buNone/>
            </a:pPr>
            <a:r>
              <a:rPr lang="en-US" sz="2100" dirty="0" smtClean="0"/>
              <a:t>	The number of items in a sample is called a </a:t>
            </a:r>
            <a:r>
              <a:rPr lang="en-US" sz="2100" b="1" u="sng" dirty="0" smtClean="0"/>
              <a:t>sample size</a:t>
            </a:r>
            <a:r>
              <a:rPr lang="en-US" sz="2100" dirty="0" smtClean="0"/>
              <a:t>. In the above example, Out of 50k employees, 5k was selected for analysis and that makes the sample size 5k.</a:t>
            </a:r>
          </a:p>
          <a:p>
            <a:pPr algn="just"/>
            <a:endParaRPr lang="en-US" sz="2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239000" cy="715962"/>
          </a:xfrm>
        </p:spPr>
        <p:txBody>
          <a:bodyPr>
            <a:normAutofit fontScale="90000"/>
          </a:bodyPr>
          <a:lstStyle/>
          <a:p>
            <a:r>
              <a:rPr lang="en-US" b="1" u="sng" dirty="0" smtClean="0"/>
              <a:t>Characteristics of the sample</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4525963"/>
          </a:xfrm>
        </p:spPr>
        <p:txBody>
          <a:bodyPr>
            <a:normAutofit fontScale="77500" lnSpcReduction="20000"/>
          </a:bodyPr>
          <a:lstStyle/>
          <a:p>
            <a:pPr algn="just">
              <a:buNone/>
            </a:pPr>
            <a:r>
              <a:rPr lang="en-US" dirty="0" smtClean="0"/>
              <a:t>	A sample should follow certain characteristics to make it fit for data analysis. Research done on a wrong sample will result in wrong inferences and these may contradict the behavior of the entire population resulting in dangerous consequences.</a:t>
            </a:r>
          </a:p>
          <a:p>
            <a:r>
              <a:rPr lang="en-US" b="1" u="sng" dirty="0" smtClean="0"/>
              <a:t>1. Representativeness</a:t>
            </a:r>
            <a:endParaRPr lang="en-US" dirty="0" smtClean="0"/>
          </a:p>
          <a:p>
            <a:pPr algn="just">
              <a:buNone/>
            </a:pPr>
            <a:r>
              <a:rPr lang="en-US" dirty="0" smtClean="0"/>
              <a:t>	A sample should represent the overall behavior of a population. Imagine the situation in the above example in which 5k employees are selected out of 50k employees. If in the original population, there are 30k men and 20k women but in the sample, there were only female employees present (which is the sample size). Any analysis done on this sample will do not represent the overall behavior of the population.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62600"/>
          </a:xfrm>
        </p:spPr>
        <p:txBody>
          <a:bodyPr>
            <a:normAutofit fontScale="77500" lnSpcReduction="20000"/>
          </a:bodyPr>
          <a:lstStyle/>
          <a:p>
            <a:r>
              <a:rPr lang="en-US" b="1" u="sng" dirty="0" smtClean="0"/>
              <a:t>2. Homogeneity</a:t>
            </a:r>
            <a:endParaRPr lang="en-US" dirty="0" smtClean="0"/>
          </a:p>
          <a:p>
            <a:pPr>
              <a:buNone/>
            </a:pPr>
            <a:r>
              <a:rPr lang="en-US" dirty="0" smtClean="0"/>
              <a:t>	Homogeneity is nothing but the matching of behavior in multiple samples. If we derive multiple samples from a population, It is expected that all samples infer somewhat the same conclusions about the population.</a:t>
            </a:r>
          </a:p>
          <a:p>
            <a:pPr>
              <a:buNone/>
            </a:pPr>
            <a:r>
              <a:rPr lang="en-US" dirty="0" smtClean="0"/>
              <a:t>	Imagine if we want to calculate the mean salary of the 50 k employees and we have 3 samples each of 5k sample size.</a:t>
            </a:r>
          </a:p>
          <a:p>
            <a:pPr>
              <a:buNone/>
            </a:pPr>
            <a:endParaRPr lang="en-US" dirty="0" smtClean="0"/>
          </a:p>
          <a:p>
            <a:pPr>
              <a:buNone/>
            </a:pPr>
            <a:r>
              <a:rPr lang="en-US" dirty="0" smtClean="0"/>
              <a:t>		Sample 1 has a mean salary of $40k</a:t>
            </a:r>
          </a:p>
          <a:p>
            <a:pPr>
              <a:buNone/>
            </a:pPr>
            <a:r>
              <a:rPr lang="en-US" dirty="0" smtClean="0"/>
              <a:t> 		Sample 2 has a mean salary of 38k</a:t>
            </a:r>
          </a:p>
          <a:p>
            <a:pPr>
              <a:buNone/>
            </a:pPr>
            <a:r>
              <a:rPr lang="en-US" dirty="0" smtClean="0"/>
              <a:t> 		Sample 3 has a mean salary of $41k</a:t>
            </a:r>
          </a:p>
          <a:p>
            <a:endParaRPr lang="en-US" dirty="0" smtClean="0"/>
          </a:p>
          <a:p>
            <a:pPr>
              <a:buNone/>
            </a:pPr>
            <a:r>
              <a:rPr lang="en-US" dirty="0" smtClean="0"/>
              <a:t>	We can say that these samples are homogeneous since all samples are giving approximately equal information regarding the salary of the employees.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lstStyle/>
          <a:p>
            <a:r>
              <a:rPr lang="en-US" b="1" u="sng" dirty="0" smtClean="0"/>
              <a:t>What if the result is like this,</a:t>
            </a:r>
            <a:endParaRPr lang="en-US" dirty="0" smtClean="0"/>
          </a:p>
          <a:p>
            <a:pPr>
              <a:buNone/>
            </a:pPr>
            <a:r>
              <a:rPr lang="en-US" dirty="0" smtClean="0"/>
              <a:t>	Sample 1 has a mean salary of $40k</a:t>
            </a:r>
          </a:p>
          <a:p>
            <a:pPr>
              <a:buNone/>
            </a:pPr>
            <a:r>
              <a:rPr lang="en-US" dirty="0" smtClean="0"/>
              <a:t> 	Sample 2 has a mean salary of 15k</a:t>
            </a:r>
          </a:p>
          <a:p>
            <a:pPr>
              <a:buNone/>
            </a:pPr>
            <a:r>
              <a:rPr lang="en-US" dirty="0" smtClean="0"/>
              <a:t> 	Sample 3 has a mean salary of $100k</a:t>
            </a:r>
          </a:p>
          <a:p>
            <a:pPr>
              <a:buNone/>
            </a:pPr>
            <a:r>
              <a:rPr lang="en-US" dirty="0" smtClean="0"/>
              <a:t>	Here, the researcher will not able to determine the approximate salary of a person in the company due to data volatility.</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331</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Unit -II </vt:lpstr>
      <vt:lpstr>Populations and Samples of Big Data </vt:lpstr>
      <vt:lpstr>Population </vt:lpstr>
      <vt:lpstr>Types of Population </vt:lpstr>
      <vt:lpstr>Slide 5</vt:lpstr>
      <vt:lpstr>Sample </vt:lpstr>
      <vt:lpstr>Characteristics of the sample </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 (Data Science)</dc:title>
  <dc:creator>Irfan</dc:creator>
  <cp:lastModifiedBy>Irfan</cp:lastModifiedBy>
  <cp:revision>18</cp:revision>
  <dcterms:created xsi:type="dcterms:W3CDTF">2021-06-06T04:23:28Z</dcterms:created>
  <dcterms:modified xsi:type="dcterms:W3CDTF">2021-07-30T19:23:43Z</dcterms:modified>
</cp:coreProperties>
</file>