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B509AF-04E9-41C8-A851-602F362CF47C}" type="datetimeFigureOut">
              <a:rPr lang="en-US" smtClean="0"/>
              <a:pPr/>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B509AF-04E9-41C8-A851-602F362CF47C}" type="datetimeFigureOut">
              <a:rPr lang="en-US" smtClean="0"/>
              <a:pPr/>
              <a:t>8/2/2021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B509AF-04E9-41C8-A851-602F362CF47C}" type="datetimeFigureOut">
              <a:rPr lang="en-US" smtClean="0"/>
              <a:pPr/>
              <a:t>8/2/2021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B509AF-04E9-41C8-A851-602F362CF47C}" type="datetimeFigureOut">
              <a:rPr lang="en-US" smtClean="0"/>
              <a:pPr/>
              <a:t>8/2/2021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509AF-04E9-41C8-A851-602F362CF47C}" type="datetimeFigureOut">
              <a:rPr lang="en-US" smtClean="0"/>
              <a:pPr/>
              <a:t>8/2/2021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8/2/2021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8/2/2021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509AF-04E9-41C8-A851-602F362CF47C}" type="datetimeFigureOut">
              <a:rPr lang="en-US" smtClean="0"/>
              <a:pPr/>
              <a:t>8/2/2021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6C219-3611-4476-A018-CCF1BC58F1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smtClean="0"/>
              <a:t/>
            </a:r>
            <a:br>
              <a:rPr lang="en-US" b="1" u="sng" dirty="0" smtClean="0"/>
            </a:br>
            <a:r>
              <a:rPr lang="en-US" b="1" u="sng" dirty="0" smtClean="0"/>
              <a:t>Unit -II</a:t>
            </a:r>
            <a:br>
              <a:rPr lang="en-US" b="1" u="sng" dirty="0" smtClean="0"/>
            </a:br>
            <a:endParaRPr lang="en-US" b="1"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792162"/>
          </a:xfrm>
        </p:spPr>
        <p:txBody>
          <a:bodyPr>
            <a:noAutofit/>
          </a:bodyPr>
          <a:lstStyle/>
          <a:p>
            <a:r>
              <a:rPr lang="en-US" sz="3200" b="1" u="sng" dirty="0" smtClean="0"/>
              <a:t>Sampling Error and the Need for Inferential Statistics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algn="just"/>
            <a:r>
              <a:rPr lang="en-US" b="1" u="sng" dirty="0" smtClean="0"/>
              <a:t>Inferential statistics</a:t>
            </a:r>
            <a:r>
              <a:rPr lang="en-US" dirty="0" smtClean="0"/>
              <a:t> is a set of procedures applied to a sample of data in order to make conclusions about the population. </a:t>
            </a:r>
          </a:p>
          <a:p>
            <a:pPr algn="just"/>
            <a:r>
              <a:rPr lang="en-US" dirty="0" smtClean="0"/>
              <a:t>Because your sample-based findings are likely different than what you would find using the entire population, applying some statistical rigor to your sample helps you determine if what you see in the sample is what you would see in the population; as such, the generalizations you make about the population need to be tempered using inferential statistics (e.g., regression analysis, analysis of variance).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6934200" cy="563562"/>
          </a:xfrm>
        </p:spPr>
        <p:txBody>
          <a:bodyPr>
            <a:normAutofit fontScale="90000"/>
          </a:bodyPr>
          <a:lstStyle/>
          <a:p>
            <a:r>
              <a:rPr lang="en-US" b="1" u="sng" dirty="0" smtClean="0"/>
              <a:t>Some important terminologies</a:t>
            </a:r>
            <a:endParaRPr lang="en-US" dirty="0"/>
          </a:p>
        </p:txBody>
      </p:sp>
      <p:sp>
        <p:nvSpPr>
          <p:cNvPr id="3" name="Content Placeholder 2"/>
          <p:cNvSpPr>
            <a:spLocks noGrp="1"/>
          </p:cNvSpPr>
          <p:nvPr>
            <p:ph idx="1"/>
          </p:nvPr>
        </p:nvSpPr>
        <p:spPr>
          <a:xfrm>
            <a:off x="457200" y="1066800"/>
            <a:ext cx="8229600" cy="5334000"/>
          </a:xfrm>
        </p:spPr>
        <p:txBody>
          <a:bodyPr>
            <a:normAutofit fontScale="62500" lnSpcReduction="20000"/>
          </a:bodyPr>
          <a:lstStyle/>
          <a:p>
            <a:pPr>
              <a:buNone/>
            </a:pPr>
            <a:r>
              <a:rPr lang="en-US" b="1" dirty="0" smtClean="0"/>
              <a:t>	</a:t>
            </a:r>
            <a:r>
              <a:rPr lang="en-US" b="1" u="sng" dirty="0" smtClean="0"/>
              <a:t>Sampling unit</a:t>
            </a:r>
            <a:endParaRPr lang="en-US" dirty="0" smtClean="0"/>
          </a:p>
          <a:p>
            <a:pPr>
              <a:buNone/>
            </a:pPr>
            <a:r>
              <a:rPr lang="en-US" dirty="0" smtClean="0"/>
              <a:t>	Similar to the </a:t>
            </a:r>
            <a:r>
              <a:rPr lang="en-US" b="1" dirty="0" smtClean="0"/>
              <a:t>elementary</a:t>
            </a:r>
            <a:r>
              <a:rPr lang="en-US" dirty="0" smtClean="0"/>
              <a:t> unit, each element in the sample is called a </a:t>
            </a:r>
            <a:r>
              <a:rPr lang="en-US" b="1" dirty="0" smtClean="0"/>
              <a:t>sampling</a:t>
            </a:r>
            <a:r>
              <a:rPr lang="en-US" dirty="0" smtClean="0"/>
              <a:t> unit. Here out of 5k employees, each of the employees will be a sampling unit.</a:t>
            </a:r>
          </a:p>
          <a:p>
            <a:pPr>
              <a:buNone/>
            </a:pPr>
            <a:endParaRPr lang="en-US" dirty="0" smtClean="0"/>
          </a:p>
          <a:p>
            <a:pPr>
              <a:buNone/>
            </a:pPr>
            <a:r>
              <a:rPr lang="en-US" b="1" dirty="0" smtClean="0"/>
              <a:t>	</a:t>
            </a:r>
            <a:r>
              <a:rPr lang="en-US" b="1" u="sng" dirty="0" smtClean="0"/>
              <a:t>Sampling frame</a:t>
            </a:r>
            <a:endParaRPr lang="en-US" dirty="0" smtClean="0"/>
          </a:p>
          <a:p>
            <a:r>
              <a:rPr lang="en-US" dirty="0" smtClean="0"/>
              <a:t>A complete list of sampling units, maps, or other acceptable material, which represents the population to be sampled is called the sampling frame.</a:t>
            </a:r>
          </a:p>
          <a:p>
            <a:r>
              <a:rPr lang="en-US" dirty="0" smtClean="0"/>
              <a:t>Let’s consider if we have a list of salary details of 50k people in a company.</a:t>
            </a:r>
          </a:p>
          <a:p>
            <a:r>
              <a:rPr lang="en-US" dirty="0" smtClean="0"/>
              <a:t>Here, each salary is a data point which is nothing but the sampling unit.</a:t>
            </a:r>
          </a:p>
          <a:p>
            <a:r>
              <a:rPr lang="en-US" dirty="0" smtClean="0"/>
              <a:t>The details of the salary will be collected from each of the 50k employees. That means they are the information providers. This makes each of 50k employees as an observational unit.</a:t>
            </a:r>
          </a:p>
          <a:p>
            <a:r>
              <a:rPr lang="en-US" dirty="0" smtClean="0"/>
              <a:t>List of salaries with its entire subcomponent including Provident Fund deduction, House rent, allowances, Bonuses will become the sampling frame.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4637"/>
            <a:ext cx="8229600" cy="4525963"/>
          </a:xfrm>
        </p:spPr>
        <p:txBody>
          <a:bodyPr>
            <a:noAutofit/>
          </a:bodyPr>
          <a:lstStyle/>
          <a:p>
            <a:pPr algn="just">
              <a:buNone/>
            </a:pPr>
            <a:r>
              <a:rPr lang="en-US" sz="2800" b="1" dirty="0" smtClean="0"/>
              <a:t>	</a:t>
            </a:r>
            <a:r>
              <a:rPr lang="en-US" sz="2800" b="1" u="sng" dirty="0" smtClean="0"/>
              <a:t>Sampling Error</a:t>
            </a:r>
            <a:endParaRPr lang="en-US" sz="2800" dirty="0" smtClean="0"/>
          </a:p>
          <a:p>
            <a:pPr algn="just" fontAlgn="base"/>
            <a:r>
              <a:rPr lang="en-US" sz="2000" dirty="0" smtClean="0"/>
              <a:t>Suppose we have a population of 1,000,000 people and want to make conclusions about their height. We may have only the resources to measure 50 of these people. We use the </a:t>
            </a:r>
            <a:r>
              <a:rPr lang="en-US" sz="2000" b="1" u="sng" dirty="0" smtClean="0"/>
              <a:t>mean</a:t>
            </a:r>
            <a:r>
              <a:rPr lang="en-US" sz="2000" dirty="0" smtClean="0"/>
              <a:t> from the sample to estimate the mean of the population.</a:t>
            </a:r>
          </a:p>
          <a:p>
            <a:pPr algn="just" fontAlgn="base"/>
            <a:r>
              <a:rPr lang="en-US" sz="2000" dirty="0" smtClean="0"/>
              <a:t>Based on our sample of 50 randomly selected people, we calculate the </a:t>
            </a:r>
            <a:r>
              <a:rPr lang="en-US" sz="2000" b="1" u="sng" dirty="0" smtClean="0"/>
              <a:t>mean</a:t>
            </a:r>
            <a:r>
              <a:rPr lang="en-US" sz="2000" dirty="0" smtClean="0"/>
              <a:t> of their height. Suppose we found the mean height of the sample to equal </a:t>
            </a:r>
            <a:r>
              <a:rPr lang="en-US" sz="2000" b="1" dirty="0" smtClean="0"/>
              <a:t>62″</a:t>
            </a:r>
            <a:r>
              <a:rPr lang="en-US" sz="2000" dirty="0" smtClean="0"/>
              <a:t>. Now, let’s place this sample back into the population of 1,000,000 people and take another sample of 50 randomly selected people. Suppose we found the mean of this sample to equal </a:t>
            </a:r>
            <a:r>
              <a:rPr lang="en-US" sz="2000" b="1" dirty="0" smtClean="0"/>
              <a:t>55″</a:t>
            </a:r>
            <a:r>
              <a:rPr lang="en-US" sz="2000" dirty="0" smtClean="0"/>
              <a:t>. We notice that there is some difference between the means of the first and second sample of people, both differing from the </a:t>
            </a:r>
            <a:r>
              <a:rPr lang="en-US" sz="2000" b="1" dirty="0" smtClean="0"/>
              <a:t>unknown mean</a:t>
            </a:r>
            <a:r>
              <a:rPr lang="en-US" sz="2000" dirty="0" smtClean="0"/>
              <a:t> of the </a:t>
            </a:r>
            <a:r>
              <a:rPr lang="en-US" sz="2000" b="1" dirty="0" smtClean="0"/>
              <a:t>population</a:t>
            </a:r>
            <a:r>
              <a:rPr lang="en-US" sz="2000" dirty="0" smtClean="0"/>
              <a:t>.</a:t>
            </a:r>
          </a:p>
          <a:p>
            <a:pPr algn="just"/>
            <a:r>
              <a:rPr lang="en-US" sz="2000" dirty="0" smtClean="0"/>
              <a:t>For the sake of argument, suppose we knew the mean height of the population to be </a:t>
            </a:r>
            <a:r>
              <a:rPr lang="en-US" sz="2000" b="1" dirty="0" smtClean="0"/>
              <a:t>60″</a:t>
            </a:r>
            <a:r>
              <a:rPr lang="en-US" sz="2000" dirty="0" smtClean="0"/>
              <a:t> with a variance = 50″. </a:t>
            </a:r>
            <a:r>
              <a:rPr lang="en-US" sz="2000" b="1" dirty="0" smtClean="0"/>
              <a:t>The difference of the sample means from population mean is referred to as sampling error</a:t>
            </a:r>
            <a:r>
              <a:rPr lang="en-US" sz="2000" dirty="0" smtClean="0"/>
              <a:t>. This error is expected to occur and is considered to be random. For the first sample, we happen to select, by chance, people who are slightly taller than the population mean. In the second sample, we selected, again by chance, people who are slightly shorter than the population mean.</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6324600" cy="334962"/>
          </a:xfrm>
        </p:spPr>
        <p:txBody>
          <a:bodyPr>
            <a:noAutofit/>
          </a:bodyPr>
          <a:lstStyle/>
          <a:p>
            <a:pPr algn="l"/>
            <a:r>
              <a:rPr lang="en-US" sz="2800" b="1" u="sng" dirty="0" smtClean="0"/>
              <a:t>Standard Error of the Mean</a:t>
            </a:r>
            <a:endParaRPr lang="en-US" sz="2800" u="sng" dirty="0"/>
          </a:p>
        </p:txBody>
      </p:sp>
      <p:sp>
        <p:nvSpPr>
          <p:cNvPr id="3" name="Content Placeholder 2"/>
          <p:cNvSpPr>
            <a:spLocks noGrp="1"/>
          </p:cNvSpPr>
          <p:nvPr>
            <p:ph idx="1"/>
          </p:nvPr>
        </p:nvSpPr>
        <p:spPr>
          <a:xfrm>
            <a:off x="457200" y="1066800"/>
            <a:ext cx="8229600" cy="4525963"/>
          </a:xfrm>
        </p:spPr>
        <p:txBody>
          <a:bodyPr>
            <a:normAutofit/>
          </a:bodyPr>
          <a:lstStyle/>
          <a:p>
            <a:pPr algn="just"/>
            <a:r>
              <a:rPr lang="en-US" sz="2400" dirty="0" smtClean="0"/>
              <a:t>In the preceding example, we witnessed the effect of sampling error; in one sample the mean was 62″ and in the second sample the mean was 55″. If we did not know the population mean (which is usually the situation), we could not determine the exact amount of error associated with any one given sample. We can, however, determine the </a:t>
            </a:r>
            <a:r>
              <a:rPr lang="en-US" sz="2400" b="1" dirty="0" smtClean="0"/>
              <a:t>degree of error</a:t>
            </a:r>
            <a:r>
              <a:rPr lang="en-US" sz="2400" dirty="0" smtClean="0"/>
              <a:t> we might expect using a given sample size. We could do so by repeatedly taking a sample of 50 randomly selected people from the population, with replacement, and calculating the mean for each sample. Each mean would be an estimate of the population mean.</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noAutofit/>
          </a:bodyPr>
          <a:lstStyle/>
          <a:p>
            <a:pPr algn="just" fontAlgn="base"/>
            <a:r>
              <a:rPr lang="en-US" sz="2400" dirty="0" smtClean="0"/>
              <a:t>If we did this process for 100 different samples, we would have 100 different means (estimates of the population); we could then plot these 100 means to form a </a:t>
            </a:r>
            <a:r>
              <a:rPr lang="en-US" sz="2400" b="1" dirty="0" smtClean="0"/>
              <a:t>histogram</a:t>
            </a:r>
            <a:r>
              <a:rPr lang="en-US" sz="2400" dirty="0" smtClean="0"/>
              <a:t> or </a:t>
            </a:r>
            <a:r>
              <a:rPr lang="en-US" sz="2400" b="1" dirty="0" smtClean="0"/>
              <a:t>distribution</a:t>
            </a:r>
            <a:r>
              <a:rPr lang="en-US" sz="2400" dirty="0" smtClean="0"/>
              <a:t>. This distribution of means is itself described by a mean and a standard deviation. This distribution of sample means is called a </a:t>
            </a:r>
            <a:r>
              <a:rPr lang="en-US" sz="2400" b="1" dirty="0" smtClean="0"/>
              <a:t>sampling distribution</a:t>
            </a:r>
            <a:r>
              <a:rPr lang="en-US" sz="2400" dirty="0" smtClean="0"/>
              <a:t>. </a:t>
            </a:r>
            <a:r>
              <a:rPr lang="en-US" sz="2400" u="sng" dirty="0" smtClean="0"/>
              <a:t>The mean of this sampling distribution would be our best estimate of the </a:t>
            </a:r>
            <a:r>
              <a:rPr lang="en-US" sz="2400" b="1" u="sng" dirty="0" smtClean="0"/>
              <a:t>population mean</a:t>
            </a:r>
            <a:r>
              <a:rPr lang="en-US" sz="2400" u="sng" dirty="0" smtClean="0"/>
              <a:t>.</a:t>
            </a:r>
            <a:r>
              <a:rPr lang="en-US" sz="2400" dirty="0" smtClean="0"/>
              <a:t> </a:t>
            </a:r>
            <a:r>
              <a:rPr lang="en-US" sz="2400" u="sng" dirty="0" smtClean="0"/>
              <a:t>The standard deviation of the sampling distribution is called the </a:t>
            </a:r>
            <a:r>
              <a:rPr lang="en-US" sz="2400" b="1" u="sng" dirty="0" smtClean="0"/>
              <a:t>standard error of the mean (</a:t>
            </a:r>
            <a:r>
              <a:rPr lang="en-US" sz="2400" b="1" u="sng" dirty="0" err="1" smtClean="0"/>
              <a:t>sem</a:t>
            </a:r>
            <a:r>
              <a:rPr lang="en-US" sz="2400" b="1" u="sng" dirty="0" smtClean="0"/>
              <a:t>)</a:t>
            </a:r>
            <a:r>
              <a:rPr lang="en-US" sz="2400" u="sng" dirty="0" smtClean="0"/>
              <a:t>.</a:t>
            </a:r>
            <a:r>
              <a:rPr lang="en-US" sz="2400" dirty="0" smtClean="0"/>
              <a:t> </a:t>
            </a:r>
          </a:p>
          <a:p>
            <a:pPr algn="just" fontAlgn="base"/>
            <a:r>
              <a:rPr lang="en-US" sz="2400" dirty="0" smtClean="0"/>
              <a:t>The </a:t>
            </a:r>
            <a:r>
              <a:rPr lang="en-US" sz="2400" dirty="0" err="1" smtClean="0"/>
              <a:t>sem</a:t>
            </a:r>
            <a:r>
              <a:rPr lang="en-US" sz="2400" dirty="0" smtClean="0"/>
              <a:t> describes the degree of error we would expect in our sample mean. If the population standard deviation is known, we can calculate the sem. The standard error of the mean can be calculated easily using the following formula.</a:t>
            </a:r>
          </a:p>
          <a:p>
            <a:pPr algn="just"/>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rmAutofit fontScale="85000" lnSpcReduction="10000"/>
          </a:bodyPr>
          <a:lstStyle/>
          <a:p>
            <a:pPr>
              <a:buNone/>
            </a:pPr>
            <a:r>
              <a:rPr lang="en-US" dirty="0" smtClean="0"/>
              <a:t>	</a:t>
            </a:r>
          </a:p>
          <a:p>
            <a:pPr>
              <a:buNone/>
            </a:pPr>
            <a:r>
              <a:rPr lang="en-US" dirty="0" smtClean="0"/>
              <a:t>	Standard error of the mean = σ /n</a:t>
            </a:r>
          </a:p>
          <a:p>
            <a:pPr>
              <a:buNone/>
            </a:pPr>
            <a:endParaRPr lang="en-US" dirty="0" smtClean="0"/>
          </a:p>
          <a:p>
            <a:pPr>
              <a:buNone/>
            </a:pPr>
            <a:r>
              <a:rPr lang="en-US" dirty="0" smtClean="0"/>
              <a:t>	where n is sample size and σ is the population standard deviation, (σ²) is the population variance). </a:t>
            </a:r>
          </a:p>
          <a:p>
            <a:pPr>
              <a:buNone/>
            </a:pPr>
            <a:endParaRPr lang="en-US" dirty="0" smtClean="0"/>
          </a:p>
          <a:p>
            <a:r>
              <a:rPr lang="en-US" dirty="0" smtClean="0"/>
              <a:t>If we do not know the population standard deviation, we can calculate the standard error of the mean using the sample standard deviation as an estimate of the population standard deviation.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lstStyle/>
          <a:p>
            <a:r>
              <a:rPr lang="en-US" dirty="0" smtClean="0"/>
              <a:t>The sampling distributions for two different sample sizes are presented in Figure 1. The population mean (µ) is 60″ and the population variance (σ</a:t>
            </a:r>
            <a:r>
              <a:rPr lang="en-US" baseline="30000" dirty="0" smtClean="0"/>
              <a:t>2</a:t>
            </a:r>
            <a:r>
              <a:rPr lang="en-US" dirty="0" smtClean="0"/>
              <a:t>) is 50″. The size of sample 1 is 10 and the size of sample 2 is 100. Using the equation above, the standard error of the mean is 2.24″ for sample 1 and .71″ for sample 2.</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287963"/>
          </a:xfrm>
        </p:spPr>
        <p:txBody>
          <a:bodyPr>
            <a:noAutofit/>
          </a:bodyPr>
          <a:lstStyle/>
          <a:p>
            <a:pPr algn="just"/>
            <a:r>
              <a:rPr lang="en-US" sz="2800" dirty="0" smtClean="0"/>
              <a:t>When the sample size is 100, we see that any one of our sample means will likely fall close to the population mean (95 percent of the sample means will fall within the range of 58.58″ to 61.42″). </a:t>
            </a:r>
          </a:p>
          <a:p>
            <a:pPr algn="just"/>
            <a:r>
              <a:rPr lang="en-US" sz="2800" dirty="0" smtClean="0"/>
              <a:t>When the sample size is 10, our sample means will deviate more from the population mean than do our sample means when using a sample size of 100 (95 per­cent of the sample means will fall within the range of 53.68″ to 66.32″). </a:t>
            </a:r>
          </a:p>
          <a:p>
            <a:pPr algn="just"/>
            <a:r>
              <a:rPr lang="en-US" sz="2800" dirty="0" smtClean="0"/>
              <a:t>In fact, when the sample size equals the population size, the standard error of the mean is 0. That is, when sample size equals population size, the sample mean will always equal the population mean.</a:t>
            </a:r>
          </a:p>
          <a:p>
            <a:pPr algn="just"/>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92500" lnSpcReduction="20000"/>
          </a:bodyPr>
          <a:lstStyle/>
          <a:p>
            <a:pPr algn="just"/>
            <a:r>
              <a:rPr lang="en-US" dirty="0" smtClean="0"/>
              <a:t>As sample size increases, sampling error decreases. When sample size equals one, the standard error of the mean is, by definition, the standard deviation of the population. </a:t>
            </a:r>
          </a:p>
          <a:p>
            <a:pPr algn="just"/>
            <a:r>
              <a:rPr lang="en-US" dirty="0" smtClean="0"/>
              <a:t>When sample size equals the size of the popula­tion, there is no error in the estimate of the population mean; this sample mean (the sample equals the population) will be exactly the mean of the population. Thus, the standard error of the mean is 0 when sample size equals the size of the population.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499</Words>
  <Application>Microsoft Office PowerPoint</Application>
  <PresentationFormat>On-screen Show (4:3)</PresentationFormat>
  <Paragraphs>34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Unit -II </vt:lpstr>
      <vt:lpstr>Some important terminologies</vt:lpstr>
      <vt:lpstr>Slide 3</vt:lpstr>
      <vt:lpstr>Standard Error of the Mean</vt:lpstr>
      <vt:lpstr>Slide 5</vt:lpstr>
      <vt:lpstr>Slide 6</vt:lpstr>
      <vt:lpstr>Slide 7</vt:lpstr>
      <vt:lpstr>Slide 8</vt:lpstr>
      <vt:lpstr>Slide 9</vt:lpstr>
      <vt:lpstr>Sampling Error and the Need for Inferential Statistics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 Introduction (Data Science)</dc:title>
  <dc:creator>Irfan</dc:creator>
  <cp:lastModifiedBy>Irfan</cp:lastModifiedBy>
  <cp:revision>9</cp:revision>
  <dcterms:created xsi:type="dcterms:W3CDTF">2021-06-06T04:23:28Z</dcterms:created>
  <dcterms:modified xsi:type="dcterms:W3CDTF">2021-08-01T19:47:47Z</dcterms:modified>
</cp:coreProperties>
</file>