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56" r:id="rId3"/>
    <p:sldId id="275" r:id="rId4"/>
    <p:sldId id="269" r:id="rId5"/>
    <p:sldId id="270" r:id="rId6"/>
    <p:sldId id="271" r:id="rId7"/>
    <p:sldId id="272" r:id="rId8"/>
    <p:sldId id="274" r:id="rId9"/>
    <p:sldId id="273" r:id="rId10"/>
    <p:sldId id="276" r:id="rId11"/>
    <p:sldId id="278" r:id="rId12"/>
    <p:sldId id="27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876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83A4D-47FA-47FF-87B6-CA8BEF91F8B2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AC1D4-F977-4488-A33B-5B0C72F1E7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AC1D4-F977-4488-A33B-5B0C72F1E70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32D187-95FC-4268-9A18-D42D3F370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1014B46-09A6-421E-9196-FF97FBD2D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3973C7-91F6-4646-96A3-B2D1E92C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07EF11-A7E0-48BD-A464-8CF3438E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75D054-D800-4145-9EA3-6C377DF3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3058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C988D3-8D12-44C5-8DD0-A063229F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24A0D18-89A4-449C-8914-44B89B60D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2654CE-01F8-4DF9-9ACA-3D66C64D1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42A932-369A-4D98-8D7F-3C597035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94E523-85C3-43CB-A14B-9B7A369B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92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3749BA3-CF2D-4A2D-A458-3A627F173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B39E96D-7A13-4675-B9C5-5C4743837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14F726-FCE1-4654-8BEA-5DA1361F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ABF321-8D5D-4DD3-836F-B2ED9CB44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2AF00A-AC04-4F86-8DBB-A513A9D6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7323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B64616-DBC3-4A0F-A747-AFF52876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9991A0-ACC5-4832-A10E-AC228909F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08C0BE-CE5A-4703-8B99-21B8AB802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202713-2EA3-4533-A47B-73CDFC02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2D39C1-A67A-45D1-B4B7-2F20856BD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7788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133124-1BBD-4417-B76A-19FFFD31F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73FF79-7254-4576-AD44-C5A418D39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7CEE33-80CB-486F-9BD4-8B53A100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2A2DE4-46FA-429A-9984-A5B795EF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8383C0-B57C-4A7C-A2B3-485BCF21A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5269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587E6-A978-4B68-AD2D-71E7A0F8C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FE2920-39D2-4BD1-8305-DB21C1653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7C3B43B-9281-4366-A750-883DC2E3F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F246D26-39EC-4F7B-BD41-F9AB6743E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064A6C-A893-4AA7-80B1-EC8426B50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4C6104-594B-4FC0-B686-533859C22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1949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6FC8EF-B1F4-4CD3-B22A-997B86170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2215FE-DAED-4F0E-AECB-7032F4BF0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AFEE64-526C-493C-BDBC-A60A146F4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080DCAB-3E01-4ED6-95B3-75C54935F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5318F04-9CC8-4645-B4F7-D9B080B09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C98973A-A248-46E3-8FF7-F177D6FE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CB912D1-39DD-430A-8924-D4A846A21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4AAD20F-E082-4E36-9AF6-EA19DB32B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9211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583AA8-57D8-4AEE-B5AF-1D66732E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0244EBC-BEBC-4406-8475-C7B3C8041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1BB4FBA-4384-4A1B-BEEF-19B0A4E31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ED72DDF-957C-4B24-9816-00BD343C7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1655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9014F85-5CED-47CF-89C3-E94C4CC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40EEA1A-5141-4DD9-8A62-A2451AC48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DD93C9D-2547-4E82-8BCA-703EE2B3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6606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9D2D7B-00B8-40BF-B8FE-F4D008A05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BC317C-1420-4D7D-812A-0ADE14F06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EA64257-C2BA-4345-8B07-AA64B133D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E6C994-FA7B-4AF7-899A-C06840887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BEC9DE0-D3E8-46DD-8843-FDB5E3D92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DFCAF9-ACD1-470F-A5B8-963AA18C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7057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D0190E-6C48-45E5-8D58-BDB152E33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7B573FD-87F0-425B-8B0A-B8548B869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4576A3D-D3D1-4231-AA0B-26DF8AD53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192F06-E6BF-4620-89D8-8C88802E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EC5261-08A5-4D8D-BAF1-04B2572C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D7E2DE-D53E-459F-B5BD-C8A702C24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1807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082032A-39A3-4402-9EB3-31EC30EA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91E84BE-D0B3-417B-8F01-F51486B26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8241DB-ABA1-4C20-AA3A-D548DA5A4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67FBE-6F97-4183-8A40-6B9E035999D4}" type="datetimeFigureOut">
              <a:rPr lang="en-IN" smtClean="0"/>
              <a:pPr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A64B75-D165-439D-9041-0C934C9DF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A44A61-FC0C-473C-B926-4A5D09EEE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8452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Bahnschrift Light Condensed" pitchFamily="34" charset="0"/>
              </a:rPr>
              <a:t>Lecture Contents</a:t>
            </a:r>
            <a:endParaRPr lang="en-US" u="sng" dirty="0">
              <a:latin typeface="Bahnschrift Light Condense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304800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Types in Java</a:t>
            </a:r>
          </a:p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84110" y="399535"/>
            <a:ext cx="2458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/>
              <a:t>Class Data type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1770" y="1069950"/>
            <a:ext cx="9884229" cy="353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" marR="257810" indent="-32384">
              <a:lnSpc>
                <a:spcPct val="150000"/>
              </a:lnSpc>
              <a:spcBef>
                <a:spcPts val="34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 A </a:t>
            </a:r>
            <a:r>
              <a:rPr lang="en-US" sz="2400" dirty="0" smtClean="0">
                <a:latin typeface="Arial"/>
                <a:cs typeface="Arial"/>
              </a:rPr>
              <a:t>class is a data </a:t>
            </a:r>
            <a:r>
              <a:rPr lang="en-US" sz="2400" spc="-5" dirty="0" smtClean="0">
                <a:latin typeface="Arial"/>
                <a:cs typeface="Arial"/>
              </a:rPr>
              <a:t>type </a:t>
            </a:r>
            <a:r>
              <a:rPr lang="en-US" sz="2400" dirty="0" smtClean="0">
                <a:latin typeface="Arial"/>
                <a:cs typeface="Arial"/>
              </a:rPr>
              <a:t>in Java that  defines a template or blueprint</a:t>
            </a:r>
            <a:r>
              <a:rPr lang="en-US" sz="2400" spc="-16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for   </a:t>
            </a:r>
            <a:r>
              <a:rPr lang="en-US" sz="2400" dirty="0" smtClean="0">
                <a:latin typeface="Arial"/>
                <a:cs typeface="Arial"/>
              </a:rPr>
              <a:t>    an </a:t>
            </a:r>
            <a:r>
              <a:rPr lang="en-US" sz="2400" dirty="0" smtClean="0">
                <a:latin typeface="Arial"/>
                <a:cs typeface="Arial"/>
              </a:rPr>
              <a:t>object. </a:t>
            </a:r>
          </a:p>
          <a:p>
            <a:pPr marL="44450" marR="257810" indent="-32384">
              <a:lnSpc>
                <a:spcPct val="150000"/>
              </a:lnSpc>
              <a:spcBef>
                <a:spcPts val="34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 In other words a class  refers to the category or </a:t>
            </a:r>
            <a:r>
              <a:rPr lang="en-US" sz="2400" spc="-5" dirty="0" smtClean="0">
                <a:latin typeface="Arial"/>
                <a:cs typeface="Arial"/>
              </a:rPr>
              <a:t>type </a:t>
            </a:r>
            <a:r>
              <a:rPr lang="en-US" sz="2400" dirty="0" smtClean="0">
                <a:latin typeface="Arial"/>
                <a:cs typeface="Arial"/>
              </a:rPr>
              <a:t>of  objects. </a:t>
            </a:r>
          </a:p>
          <a:p>
            <a:pPr marL="44450" marR="257810" indent="-32384">
              <a:lnSpc>
                <a:spcPct val="150000"/>
              </a:lnSpc>
              <a:spcBef>
                <a:spcPts val="34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 A </a:t>
            </a:r>
            <a:r>
              <a:rPr lang="en-US" sz="2400" dirty="0" smtClean="0">
                <a:latin typeface="Arial"/>
                <a:cs typeface="Arial"/>
              </a:rPr>
              <a:t>class allows you to  declare custom data</a:t>
            </a:r>
            <a:r>
              <a:rPr lang="en-US" sz="2400" spc="-95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types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pPr marL="44450" marR="257810" indent="-32384">
              <a:lnSpc>
                <a:spcPct val="150000"/>
              </a:lnSpc>
              <a:spcBef>
                <a:spcPts val="34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 A  </a:t>
            </a:r>
            <a:r>
              <a:rPr lang="en-US" sz="2400" dirty="0" smtClean="0">
                <a:latin typeface="Arial"/>
                <a:cs typeface="Arial"/>
              </a:rPr>
              <a:t>class has variables defining  properties and methods defining  behavior of its</a:t>
            </a:r>
            <a:r>
              <a:rPr lang="en-US" sz="2400" spc="-65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objects.</a:t>
            </a:r>
            <a:endParaRPr lang="en-US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9713" y="1001486"/>
            <a:ext cx="737325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class animal {</a:t>
            </a:r>
          </a:p>
          <a:p>
            <a:r>
              <a:rPr lang="en-US" sz="2000" dirty="0" smtClean="0"/>
              <a:t>	String bread, color;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maxAge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	</a:t>
            </a:r>
            <a:r>
              <a:rPr lang="en-US" sz="2000" dirty="0" smtClean="0"/>
              <a:t>animal(){</a:t>
            </a:r>
          </a:p>
          <a:p>
            <a:r>
              <a:rPr lang="en-US" sz="2000" dirty="0" smtClean="0"/>
              <a:t>	                }</a:t>
            </a:r>
          </a:p>
          <a:p>
            <a:r>
              <a:rPr lang="en-US" sz="2000" dirty="0" smtClean="0"/>
              <a:t>	</a:t>
            </a:r>
            <a:r>
              <a:rPr lang="en-US" sz="2000" dirty="0" smtClean="0"/>
              <a:t>void </a:t>
            </a:r>
            <a:r>
              <a:rPr lang="en-US" sz="2000" dirty="0" err="1" smtClean="0"/>
              <a:t>displayanimalinfo</a:t>
            </a:r>
            <a:r>
              <a:rPr lang="en-US" sz="2000" dirty="0" smtClean="0"/>
              <a:t>()</a:t>
            </a:r>
          </a:p>
          <a:p>
            <a:r>
              <a:rPr lang="en-US" sz="2000" dirty="0" smtClean="0"/>
              <a:t>		{</a:t>
            </a:r>
          </a:p>
          <a:p>
            <a:r>
              <a:rPr lang="en-US" sz="2000" dirty="0" smtClean="0"/>
              <a:t>	</a:t>
            </a:r>
            <a:r>
              <a:rPr lang="en-US" sz="2000" dirty="0" smtClean="0"/>
              <a:t>	}</a:t>
            </a:r>
          </a:p>
          <a:p>
            <a:r>
              <a:rPr lang="en-US" sz="2000" dirty="0" smtClean="0"/>
              <a:t>	public static void main(String </a:t>
            </a:r>
            <a:r>
              <a:rPr lang="en-US" sz="2000" dirty="0" err="1" smtClean="0"/>
              <a:t>args</a:t>
            </a:r>
            <a:r>
              <a:rPr lang="en-US" sz="2000" dirty="0" smtClean="0"/>
              <a:t>[]){</a:t>
            </a:r>
          </a:p>
          <a:p>
            <a:r>
              <a:rPr lang="en-US" sz="2000" dirty="0" smtClean="0"/>
              <a:t>	</a:t>
            </a:r>
          </a:p>
          <a:p>
            <a:r>
              <a:rPr lang="en-US" sz="20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animal cat = new animal();</a:t>
            </a:r>
          </a:p>
          <a:p>
            <a:endParaRPr lang="en-US" sz="2000" dirty="0" smtClean="0"/>
          </a:p>
          <a:p>
            <a:r>
              <a:rPr lang="en-US" sz="2000" dirty="0" smtClean="0"/>
              <a:t>	}</a:t>
            </a:r>
          </a:p>
          <a:p>
            <a:r>
              <a:rPr lang="en-US" sz="2000" dirty="0" smtClean="0"/>
              <a:t>} 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277257" y="435429"/>
            <a:ext cx="1785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Example</a:t>
            </a:r>
            <a:endParaRPr lang="en-US" sz="2000" b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1142" y="1116150"/>
            <a:ext cx="1011645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Arrays are used to store multiple homogeneous values in a single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variable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Note, in Java array indexes start from zero</a:t>
            </a:r>
            <a:r>
              <a:rPr lang="en-US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E.g.</a:t>
            </a:r>
          </a:p>
          <a:p>
            <a:r>
              <a:rPr lang="en-US" sz="2800" dirty="0" smtClean="0"/>
              <a:t>	</a:t>
            </a:r>
            <a:r>
              <a:rPr lang="en-US" sz="2800" dirty="0" err="1" smtClean="0"/>
              <a:t>int</a:t>
            </a:r>
            <a:r>
              <a:rPr lang="en-US" sz="2800" dirty="0" smtClean="0"/>
              <a:t> num[]= new num[10];</a:t>
            </a:r>
          </a:p>
          <a:p>
            <a:endParaRPr lang="en-US" sz="2800" dirty="0" smtClean="0"/>
          </a:p>
          <a:p>
            <a:r>
              <a:rPr lang="en-US" sz="2800" dirty="0" smtClean="0"/>
              <a:t>		or</a:t>
            </a:r>
          </a:p>
          <a:p>
            <a:endParaRPr lang="en-US" sz="2800" dirty="0" smtClean="0"/>
          </a:p>
          <a:p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C00000"/>
                </a:solidFill>
              </a:rPr>
              <a:t>String </a:t>
            </a:r>
            <a:r>
              <a:rPr lang="en-US" sz="2800" dirty="0" smtClean="0">
                <a:solidFill>
                  <a:srgbClr val="C00000"/>
                </a:solidFill>
              </a:rPr>
              <a:t>fruits[] = {“</a:t>
            </a:r>
            <a:r>
              <a:rPr lang="en-US" sz="2800" dirty="0" err="1" smtClean="0">
                <a:solidFill>
                  <a:srgbClr val="C00000"/>
                </a:solidFill>
              </a:rPr>
              <a:t>apple”,“banana”,”mango</a:t>
            </a:r>
            <a:r>
              <a:rPr lang="en-US" sz="2800" dirty="0" smtClean="0">
                <a:solidFill>
                  <a:srgbClr val="C00000"/>
                </a:solidFill>
              </a:rPr>
              <a:t>”};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84110" y="399535"/>
            <a:ext cx="25246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/>
              <a:t>Array Data type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74020" y="2911065"/>
            <a:ext cx="3495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You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277E6E-87D8-4D4F-8CB4-4CE220F92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471" y="137625"/>
            <a:ext cx="6513341" cy="734572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Types in Java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2DE6272-D001-4EE6-94BE-557AFEDBA1C6}"/>
              </a:ext>
            </a:extLst>
          </p:cNvPr>
          <p:cNvSpPr txBox="1"/>
          <p:nvPr/>
        </p:nvSpPr>
        <p:spPr>
          <a:xfrm>
            <a:off x="1491176" y="2829383"/>
            <a:ext cx="9115864" cy="1023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smtClean="0"/>
              <a:t>There are eight primitive data types supported by Java. Primitive data types are predefined by the language and named by a keyword.</a:t>
            </a:r>
            <a:endParaRPr lang="en-GB" altLang="en-US" sz="2200" b="1" dirty="0">
              <a:latin typeface="Helvetica" panose="020B0604020202020204" pitchFamily="34" charset="0"/>
            </a:endParaRPr>
          </a:p>
          <a:p>
            <a:pPr lvl="1">
              <a:spcBef>
                <a:spcPts val="275"/>
              </a:spcBef>
              <a:buClr>
                <a:srgbClr val="000000"/>
              </a:buClr>
              <a:buSzPct val="59000"/>
              <a:buFont typeface="Times New Roman" panose="02020603050405020304" pitchFamily="18" charset="0"/>
              <a:buNone/>
            </a:pPr>
            <a:endParaRPr lang="en-GB" altLang="en-US" dirty="0">
              <a:latin typeface="Helvetic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AE0992-7F1C-4B8C-9AE3-D45D4B4576C5}"/>
              </a:ext>
            </a:extLst>
          </p:cNvPr>
          <p:cNvSpPr txBox="1"/>
          <p:nvPr/>
        </p:nvSpPr>
        <p:spPr>
          <a:xfrm>
            <a:off x="1403252" y="1195754"/>
            <a:ext cx="100478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smtClean="0"/>
              <a:t>There are</a:t>
            </a:r>
            <a:r>
              <a:rPr lang="en-US" sz="2000" b="1" dirty="0" smtClean="0"/>
              <a:t> two groups </a:t>
            </a:r>
            <a:r>
              <a:rPr lang="en-US" sz="2000" dirty="0" smtClean="0"/>
              <a:t>of data types available in Java: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Primitive Data Types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Reference/Object Data Types/Non-Primitive Data Types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53723" y="3835923"/>
            <a:ext cx="882015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Helvetica" charset="0"/>
              </a:rPr>
              <a:t>All primitive types in Java have a defined size (in bits).  </a:t>
            </a: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Helvetica" charset="0"/>
              </a:rPr>
              <a:t>Six of the types are numeric (byte, short, </a:t>
            </a:r>
            <a:r>
              <a:rPr lang="en-GB" dirty="0" err="1">
                <a:latin typeface="Helvetica" charset="0"/>
              </a:rPr>
              <a:t>int</a:t>
            </a:r>
            <a:r>
              <a:rPr lang="en-GB" dirty="0">
                <a:latin typeface="Helvetica" charset="0"/>
              </a:rPr>
              <a:t>, long, float, double)</a:t>
            </a: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Helvetica" charset="0"/>
              </a:rPr>
              <a:t>The </a:t>
            </a:r>
            <a:r>
              <a:rPr lang="en-GB" i="1" dirty="0">
                <a:latin typeface="Helvetica" charset="0"/>
              </a:rPr>
              <a:t>char</a:t>
            </a:r>
            <a:r>
              <a:rPr lang="en-GB" dirty="0">
                <a:latin typeface="Helvetica" charset="0"/>
              </a:rPr>
              <a:t> type holds characters</a:t>
            </a: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Helvetica" charset="0"/>
              </a:rPr>
              <a:t>The </a:t>
            </a:r>
            <a:r>
              <a:rPr lang="en-GB" i="1" dirty="0" err="1">
                <a:latin typeface="Helvetica" charset="0"/>
              </a:rPr>
              <a:t>boolean</a:t>
            </a:r>
            <a:r>
              <a:rPr lang="en-GB" dirty="0">
                <a:latin typeface="Helvetica" charset="0"/>
              </a:rPr>
              <a:t> type holds truth values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2433" y="2329934"/>
            <a:ext cx="32490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/>
              <a:t>Primitive Data Types</a:t>
            </a:r>
          </a:p>
        </p:txBody>
      </p:sp>
    </p:spTree>
    <p:extLst>
      <p:ext uri="{BB962C8B-B14F-4D97-AF65-F5344CB8AC3E}">
        <p14:creationId xmlns:p14="http://schemas.microsoft.com/office/powerpoint/2010/main" xmlns="" val="18803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2"/>
          <p:cNvSpPr txBox="1"/>
          <p:nvPr/>
        </p:nvSpPr>
        <p:spPr>
          <a:xfrm>
            <a:off x="6313732" y="1105828"/>
            <a:ext cx="1449891" cy="516808"/>
          </a:xfrm>
          <a:prstGeom prst="rect">
            <a:avLst/>
          </a:prstGeom>
          <a:solidFill>
            <a:srgbClr val="00B0F0"/>
          </a:solidFill>
        </p:spPr>
        <p:txBody>
          <a:bodyPr vert="horz" wrap="square" lIns="0" tIns="54610" rIns="0" bIns="0" rtlCol="0">
            <a:spAutoFit/>
          </a:bodyPr>
          <a:lstStyle/>
          <a:p>
            <a:pPr marL="123825" marR="114300" indent="78740" algn="ctr">
              <a:lnSpc>
                <a:spcPts val="1750"/>
              </a:lnSpc>
              <a:spcBef>
                <a:spcPts val="430"/>
              </a:spcBef>
            </a:pPr>
            <a:r>
              <a:rPr sz="1600" spc="-5" dirty="0">
                <a:latin typeface="Carlito"/>
                <a:cs typeface="Carlito"/>
              </a:rPr>
              <a:t>Primitive  </a:t>
            </a:r>
            <a:r>
              <a:rPr sz="1600" spc="-15" dirty="0">
                <a:latin typeface="Carlito"/>
                <a:cs typeface="Carlito"/>
              </a:rPr>
              <a:t>Data</a:t>
            </a:r>
            <a:r>
              <a:rPr sz="1600" spc="-65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Types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5" name="object 13"/>
          <p:cNvGrpSpPr/>
          <p:nvPr/>
        </p:nvGrpSpPr>
        <p:grpSpPr>
          <a:xfrm>
            <a:off x="3119759" y="2615604"/>
            <a:ext cx="1224280" cy="650875"/>
            <a:chOff x="2452116" y="1831848"/>
            <a:chExt cx="1224280" cy="650875"/>
          </a:xfrm>
        </p:grpSpPr>
        <p:sp>
          <p:nvSpPr>
            <p:cNvPr id="6" name="object 14"/>
            <p:cNvSpPr/>
            <p:nvPr/>
          </p:nvSpPr>
          <p:spPr>
            <a:xfrm>
              <a:off x="2452116" y="1831848"/>
              <a:ext cx="1223771" cy="650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15"/>
            <p:cNvSpPr/>
            <p:nvPr/>
          </p:nvSpPr>
          <p:spPr>
            <a:xfrm>
              <a:off x="2606040" y="1918716"/>
              <a:ext cx="917448" cy="5151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6"/>
            <p:cNvSpPr/>
            <p:nvPr/>
          </p:nvSpPr>
          <p:spPr>
            <a:xfrm>
              <a:off x="2491740" y="1845564"/>
              <a:ext cx="1144524" cy="5715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17"/>
          <p:cNvSpPr txBox="1"/>
          <p:nvPr/>
        </p:nvSpPr>
        <p:spPr>
          <a:xfrm>
            <a:off x="3144867" y="2614805"/>
            <a:ext cx="1144905" cy="57150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140335" rIns="0" bIns="0" rtlCol="0">
            <a:spAutoFit/>
          </a:bodyPr>
          <a:lstStyle/>
          <a:p>
            <a:pPr marL="277495">
              <a:lnSpc>
                <a:spcPct val="100000"/>
              </a:lnSpc>
              <a:spcBef>
                <a:spcPts val="1105"/>
              </a:spcBef>
            </a:pP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Integer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10" name="object 18"/>
          <p:cNvGrpSpPr/>
          <p:nvPr/>
        </p:nvGrpSpPr>
        <p:grpSpPr>
          <a:xfrm>
            <a:off x="2137583" y="3518970"/>
            <a:ext cx="1224280" cy="824865"/>
            <a:chOff x="1760220" y="2575560"/>
            <a:chExt cx="1224280" cy="824865"/>
          </a:xfrm>
        </p:grpSpPr>
        <p:sp>
          <p:nvSpPr>
            <p:cNvPr id="11" name="object 19"/>
            <p:cNvSpPr/>
            <p:nvPr/>
          </p:nvSpPr>
          <p:spPr>
            <a:xfrm>
              <a:off x="1760220" y="2644140"/>
              <a:ext cx="1223771" cy="650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20"/>
            <p:cNvSpPr/>
            <p:nvPr/>
          </p:nvSpPr>
          <p:spPr>
            <a:xfrm>
              <a:off x="1889760" y="2575560"/>
              <a:ext cx="1010412" cy="82448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21"/>
            <p:cNvSpPr/>
            <p:nvPr/>
          </p:nvSpPr>
          <p:spPr>
            <a:xfrm>
              <a:off x="1799844" y="2657856"/>
              <a:ext cx="1144524" cy="5715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22"/>
          <p:cNvSpPr txBox="1"/>
          <p:nvPr/>
        </p:nvSpPr>
        <p:spPr>
          <a:xfrm>
            <a:off x="2206236" y="3601265"/>
            <a:ext cx="1144905" cy="57150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05"/>
              </a:lnSpc>
            </a:pP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byte</a:t>
            </a:r>
            <a:endParaRPr sz="1600">
              <a:latin typeface="Carlito"/>
              <a:cs typeface="Carlito"/>
            </a:endParaRPr>
          </a:p>
          <a:p>
            <a:pPr marL="45720" algn="ctr">
              <a:lnSpc>
                <a:spcPct val="100000"/>
              </a:lnSpc>
              <a:spcBef>
                <a:spcPts val="515"/>
              </a:spcBef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( 1</a:t>
            </a:r>
            <a:r>
              <a:rPr sz="16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byte)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15" name="object 23"/>
          <p:cNvGrpSpPr/>
          <p:nvPr/>
        </p:nvGrpSpPr>
        <p:grpSpPr>
          <a:xfrm>
            <a:off x="3405263" y="3518970"/>
            <a:ext cx="1224280" cy="824865"/>
            <a:chOff x="3144011" y="2575560"/>
            <a:chExt cx="1224280" cy="824865"/>
          </a:xfrm>
        </p:grpSpPr>
        <p:sp>
          <p:nvSpPr>
            <p:cNvPr id="16" name="object 24"/>
            <p:cNvSpPr/>
            <p:nvPr/>
          </p:nvSpPr>
          <p:spPr>
            <a:xfrm>
              <a:off x="3144011" y="2644140"/>
              <a:ext cx="1223772" cy="650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5"/>
            <p:cNvSpPr/>
            <p:nvPr/>
          </p:nvSpPr>
          <p:spPr>
            <a:xfrm>
              <a:off x="3209543" y="2575560"/>
              <a:ext cx="1089659" cy="82448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6"/>
            <p:cNvSpPr/>
            <p:nvPr/>
          </p:nvSpPr>
          <p:spPr>
            <a:xfrm>
              <a:off x="3183635" y="2657856"/>
              <a:ext cx="1144524" cy="5715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27"/>
          <p:cNvSpPr txBox="1"/>
          <p:nvPr/>
        </p:nvSpPr>
        <p:spPr>
          <a:xfrm>
            <a:off x="3415858" y="3601265"/>
            <a:ext cx="1144905" cy="57150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805"/>
              </a:lnSpc>
            </a:pP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short</a:t>
            </a:r>
            <a:endParaRPr sz="16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( 2</a:t>
            </a:r>
            <a:r>
              <a:rPr sz="16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bytes)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20" name="object 28"/>
          <p:cNvGrpSpPr/>
          <p:nvPr/>
        </p:nvGrpSpPr>
        <p:grpSpPr>
          <a:xfrm>
            <a:off x="889352" y="3585517"/>
            <a:ext cx="1223771" cy="652271"/>
            <a:chOff x="1760220" y="3454908"/>
            <a:chExt cx="1223771" cy="652271"/>
          </a:xfrm>
        </p:grpSpPr>
        <p:sp>
          <p:nvSpPr>
            <p:cNvPr id="21" name="object 29"/>
            <p:cNvSpPr/>
            <p:nvPr/>
          </p:nvSpPr>
          <p:spPr>
            <a:xfrm>
              <a:off x="1760220" y="3454908"/>
              <a:ext cx="1223771" cy="65227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31"/>
            <p:cNvSpPr/>
            <p:nvPr/>
          </p:nvSpPr>
          <p:spPr>
            <a:xfrm>
              <a:off x="1799844" y="3468624"/>
              <a:ext cx="1144524" cy="57302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32"/>
          <p:cNvSpPr txBox="1"/>
          <p:nvPr/>
        </p:nvSpPr>
        <p:spPr>
          <a:xfrm>
            <a:off x="885433" y="3613747"/>
            <a:ext cx="1144905" cy="573405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14"/>
              </a:lnSpc>
            </a:pP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int</a:t>
            </a:r>
            <a:endParaRPr sz="16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(4</a:t>
            </a:r>
            <a:r>
              <a:rPr sz="16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bytes)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25" name="object 33"/>
          <p:cNvGrpSpPr/>
          <p:nvPr/>
        </p:nvGrpSpPr>
        <p:grpSpPr>
          <a:xfrm>
            <a:off x="4667981" y="3518478"/>
            <a:ext cx="1224280" cy="822960"/>
            <a:chOff x="3144011" y="3387852"/>
            <a:chExt cx="1224280" cy="822960"/>
          </a:xfrm>
        </p:grpSpPr>
        <p:sp>
          <p:nvSpPr>
            <p:cNvPr id="26" name="object 34"/>
            <p:cNvSpPr/>
            <p:nvPr/>
          </p:nvSpPr>
          <p:spPr>
            <a:xfrm>
              <a:off x="3144011" y="3454908"/>
              <a:ext cx="1223772" cy="65227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35"/>
            <p:cNvSpPr/>
            <p:nvPr/>
          </p:nvSpPr>
          <p:spPr>
            <a:xfrm>
              <a:off x="3232403" y="3387852"/>
              <a:ext cx="1043940" cy="82296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36"/>
            <p:cNvSpPr/>
            <p:nvPr/>
          </p:nvSpPr>
          <p:spPr>
            <a:xfrm>
              <a:off x="3183635" y="3468624"/>
              <a:ext cx="1144524" cy="57302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37"/>
          <p:cNvSpPr txBox="1"/>
          <p:nvPr/>
        </p:nvSpPr>
        <p:spPr>
          <a:xfrm>
            <a:off x="4678576" y="3599249"/>
            <a:ext cx="1144905" cy="573405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14"/>
              </a:lnSpc>
            </a:pP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long</a:t>
            </a:r>
            <a:endParaRPr sz="16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(8</a:t>
            </a:r>
            <a:r>
              <a:rPr sz="16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bytes)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30" name="object 38"/>
          <p:cNvGrpSpPr/>
          <p:nvPr/>
        </p:nvGrpSpPr>
        <p:grpSpPr>
          <a:xfrm>
            <a:off x="5916372" y="2591220"/>
            <a:ext cx="1660103" cy="736600"/>
            <a:chOff x="5219700" y="1807464"/>
            <a:chExt cx="1222375" cy="736600"/>
          </a:xfrm>
        </p:grpSpPr>
        <p:sp>
          <p:nvSpPr>
            <p:cNvPr id="31" name="object 39"/>
            <p:cNvSpPr/>
            <p:nvPr/>
          </p:nvSpPr>
          <p:spPr>
            <a:xfrm>
              <a:off x="5219700" y="1831848"/>
              <a:ext cx="1222248" cy="650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40"/>
            <p:cNvSpPr/>
            <p:nvPr/>
          </p:nvSpPr>
          <p:spPr>
            <a:xfrm>
              <a:off x="5335523" y="1807464"/>
              <a:ext cx="1033272" cy="73609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41"/>
            <p:cNvSpPr/>
            <p:nvPr/>
          </p:nvSpPr>
          <p:spPr>
            <a:xfrm>
              <a:off x="5259323" y="1845564"/>
              <a:ext cx="1143000" cy="57150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42"/>
          <p:cNvSpPr txBox="1"/>
          <p:nvPr/>
        </p:nvSpPr>
        <p:spPr>
          <a:xfrm>
            <a:off x="5955995" y="2629320"/>
            <a:ext cx="1533394" cy="516167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53975" rIns="0" bIns="0" rtlCol="0">
            <a:spAutoFit/>
          </a:bodyPr>
          <a:lstStyle/>
          <a:p>
            <a:pPr marL="358775" marR="233679" indent="-117475">
              <a:lnSpc>
                <a:spcPts val="1750"/>
              </a:lnSpc>
              <a:spcBef>
                <a:spcPts val="425"/>
              </a:spcBef>
            </a:pPr>
            <a:r>
              <a:rPr sz="1600" spc="-10" smtClean="0">
                <a:solidFill>
                  <a:srgbClr val="FFFFFF"/>
                </a:solidFill>
                <a:latin typeface="Carlito"/>
                <a:cs typeface="Carlito"/>
              </a:rPr>
              <a:t>Flo</a:t>
            </a:r>
            <a:r>
              <a:rPr sz="1600" spc="-15" smtClean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1600" spc="-5" smtClean="0">
                <a:solidFill>
                  <a:srgbClr val="FFFFFF"/>
                </a:solidFill>
                <a:latin typeface="Carlito"/>
                <a:cs typeface="Carlito"/>
              </a:rPr>
              <a:t>ti</a:t>
            </a:r>
            <a:r>
              <a:rPr sz="1600" spc="-10" smtClean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lang="en-US" sz="1600" spc="-10" dirty="0" smtClean="0">
                <a:solidFill>
                  <a:srgbClr val="FFFFFF"/>
                </a:solidFill>
                <a:latin typeface="Carlito"/>
                <a:cs typeface="Carlito"/>
              </a:rPr>
              <a:t>g</a:t>
            </a:r>
            <a:r>
              <a:rPr sz="1600" spc="-10" smtClean="0">
                <a:solidFill>
                  <a:srgbClr val="FFFFFF"/>
                </a:solidFill>
                <a:latin typeface="Carlito"/>
                <a:cs typeface="Carlito"/>
              </a:rPr>
              <a:t>  </a:t>
            </a:r>
            <a:r>
              <a:rPr sz="1600" spc="-15" dirty="0">
                <a:solidFill>
                  <a:srgbClr val="FFFFFF"/>
                </a:solidFill>
                <a:latin typeface="Carlito"/>
                <a:cs typeface="Carlito"/>
              </a:rPr>
              <a:t>Point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35" name="object 43"/>
          <p:cNvGrpSpPr/>
          <p:nvPr/>
        </p:nvGrpSpPr>
        <p:grpSpPr>
          <a:xfrm>
            <a:off x="5906633" y="3504456"/>
            <a:ext cx="1222375" cy="824865"/>
            <a:chOff x="4527803" y="2575560"/>
            <a:chExt cx="1222375" cy="824865"/>
          </a:xfrm>
        </p:grpSpPr>
        <p:sp>
          <p:nvSpPr>
            <p:cNvPr id="36" name="object 44"/>
            <p:cNvSpPr/>
            <p:nvPr/>
          </p:nvSpPr>
          <p:spPr>
            <a:xfrm>
              <a:off x="4527803" y="2644140"/>
              <a:ext cx="1222248" cy="650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45"/>
            <p:cNvSpPr/>
            <p:nvPr/>
          </p:nvSpPr>
          <p:spPr>
            <a:xfrm>
              <a:off x="4616195" y="2575560"/>
              <a:ext cx="1043939" cy="82448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46"/>
            <p:cNvSpPr/>
            <p:nvPr/>
          </p:nvSpPr>
          <p:spPr>
            <a:xfrm>
              <a:off x="4567427" y="2657856"/>
              <a:ext cx="1143000" cy="57150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47"/>
          <p:cNvSpPr txBox="1"/>
          <p:nvPr/>
        </p:nvSpPr>
        <p:spPr>
          <a:xfrm>
            <a:off x="5946258" y="3586751"/>
            <a:ext cx="1143000" cy="57150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05"/>
              </a:lnSpc>
            </a:pP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float</a:t>
            </a:r>
            <a:endParaRPr sz="1600">
              <a:latin typeface="Carlito"/>
              <a:cs typeface="Carlito"/>
            </a:endParaRPr>
          </a:p>
          <a:p>
            <a:pPr marL="1905" algn="ctr">
              <a:lnSpc>
                <a:spcPct val="100000"/>
              </a:lnSpc>
              <a:spcBef>
                <a:spcPts val="515"/>
              </a:spcBef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(4</a:t>
            </a:r>
            <a:r>
              <a:rPr sz="16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bytes)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40" name="object 48"/>
          <p:cNvGrpSpPr/>
          <p:nvPr/>
        </p:nvGrpSpPr>
        <p:grpSpPr>
          <a:xfrm>
            <a:off x="7174314" y="3489942"/>
            <a:ext cx="1222375" cy="824865"/>
            <a:chOff x="5911596" y="2575560"/>
            <a:chExt cx="1222375" cy="824865"/>
          </a:xfrm>
        </p:grpSpPr>
        <p:sp>
          <p:nvSpPr>
            <p:cNvPr id="41" name="object 49"/>
            <p:cNvSpPr/>
            <p:nvPr/>
          </p:nvSpPr>
          <p:spPr>
            <a:xfrm>
              <a:off x="5911596" y="2644140"/>
              <a:ext cx="1222248" cy="650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50"/>
            <p:cNvSpPr/>
            <p:nvPr/>
          </p:nvSpPr>
          <p:spPr>
            <a:xfrm>
              <a:off x="5999988" y="2575560"/>
              <a:ext cx="1043939" cy="82448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51"/>
            <p:cNvSpPr/>
            <p:nvPr/>
          </p:nvSpPr>
          <p:spPr>
            <a:xfrm>
              <a:off x="5951220" y="2657856"/>
              <a:ext cx="1143000" cy="571500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52"/>
          <p:cNvSpPr txBox="1"/>
          <p:nvPr/>
        </p:nvSpPr>
        <p:spPr>
          <a:xfrm>
            <a:off x="7213938" y="3572237"/>
            <a:ext cx="1143000" cy="57150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>
            <a:spAutoFit/>
          </a:bodyPr>
          <a:lstStyle/>
          <a:p>
            <a:pPr marL="285115">
              <a:lnSpc>
                <a:spcPts val="1805"/>
              </a:lnSpc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double</a:t>
            </a:r>
            <a:endParaRPr sz="1600">
              <a:latin typeface="Carlito"/>
              <a:cs typeface="Carlito"/>
            </a:endParaRPr>
          </a:p>
          <a:p>
            <a:pPr marL="213360">
              <a:lnSpc>
                <a:spcPct val="100000"/>
              </a:lnSpc>
              <a:spcBef>
                <a:spcPts val="515"/>
              </a:spcBef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(8</a:t>
            </a:r>
            <a:r>
              <a:rPr sz="16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bytes)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45" name="object 53"/>
          <p:cNvGrpSpPr/>
          <p:nvPr/>
        </p:nvGrpSpPr>
        <p:grpSpPr>
          <a:xfrm>
            <a:off x="8417513" y="2612604"/>
            <a:ext cx="1224280" cy="650875"/>
            <a:chOff x="2452116" y="4267200"/>
            <a:chExt cx="1224280" cy="650875"/>
          </a:xfrm>
        </p:grpSpPr>
        <p:sp>
          <p:nvSpPr>
            <p:cNvPr id="46" name="object 54"/>
            <p:cNvSpPr/>
            <p:nvPr/>
          </p:nvSpPr>
          <p:spPr>
            <a:xfrm>
              <a:off x="2452116" y="4267200"/>
              <a:ext cx="1223771" cy="650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55"/>
            <p:cNvSpPr/>
            <p:nvPr/>
          </p:nvSpPr>
          <p:spPr>
            <a:xfrm>
              <a:off x="2500884" y="4354068"/>
              <a:ext cx="1126236" cy="51511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56"/>
            <p:cNvSpPr/>
            <p:nvPr/>
          </p:nvSpPr>
          <p:spPr>
            <a:xfrm>
              <a:off x="2491740" y="4280916"/>
              <a:ext cx="1144524" cy="571500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57"/>
          <p:cNvSpPr txBox="1"/>
          <p:nvPr/>
        </p:nvSpPr>
        <p:spPr>
          <a:xfrm>
            <a:off x="8457136" y="2626319"/>
            <a:ext cx="1144905" cy="57150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141605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115"/>
              </a:spcBef>
            </a:pP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Character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50" name="object 58"/>
          <p:cNvGrpSpPr/>
          <p:nvPr/>
        </p:nvGrpSpPr>
        <p:grpSpPr>
          <a:xfrm>
            <a:off x="8480319" y="3486894"/>
            <a:ext cx="1224280" cy="824865"/>
            <a:chOff x="1760220" y="5010911"/>
            <a:chExt cx="1224280" cy="824865"/>
          </a:xfrm>
        </p:grpSpPr>
        <p:sp>
          <p:nvSpPr>
            <p:cNvPr id="51" name="object 59"/>
            <p:cNvSpPr/>
            <p:nvPr/>
          </p:nvSpPr>
          <p:spPr>
            <a:xfrm>
              <a:off x="1760220" y="5079491"/>
              <a:ext cx="1223771" cy="6507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60"/>
            <p:cNvSpPr/>
            <p:nvPr/>
          </p:nvSpPr>
          <p:spPr>
            <a:xfrm>
              <a:off x="1850136" y="5010911"/>
              <a:ext cx="1043939" cy="824484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61"/>
            <p:cNvSpPr/>
            <p:nvPr/>
          </p:nvSpPr>
          <p:spPr>
            <a:xfrm>
              <a:off x="1799844" y="5093207"/>
              <a:ext cx="1144524" cy="571499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62"/>
          <p:cNvSpPr txBox="1"/>
          <p:nvPr/>
        </p:nvSpPr>
        <p:spPr>
          <a:xfrm>
            <a:off x="8519943" y="3569191"/>
            <a:ext cx="1144905" cy="57150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10"/>
              </a:lnSpc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char</a:t>
            </a:r>
            <a:endParaRPr sz="16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(2</a:t>
            </a:r>
            <a:r>
              <a:rPr sz="16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bytes)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55" name="object 63"/>
          <p:cNvGrpSpPr/>
          <p:nvPr/>
        </p:nvGrpSpPr>
        <p:grpSpPr>
          <a:xfrm>
            <a:off x="9878772" y="2598041"/>
            <a:ext cx="1222375" cy="650875"/>
            <a:chOff x="5219700" y="4267200"/>
            <a:chExt cx="1222375" cy="650875"/>
          </a:xfrm>
        </p:grpSpPr>
        <p:sp>
          <p:nvSpPr>
            <p:cNvPr id="56" name="object 64"/>
            <p:cNvSpPr/>
            <p:nvPr/>
          </p:nvSpPr>
          <p:spPr>
            <a:xfrm>
              <a:off x="5219700" y="4267200"/>
              <a:ext cx="1222248" cy="650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65"/>
            <p:cNvSpPr/>
            <p:nvPr/>
          </p:nvSpPr>
          <p:spPr>
            <a:xfrm>
              <a:off x="5329428" y="4354068"/>
              <a:ext cx="1002791" cy="515112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66"/>
            <p:cNvSpPr/>
            <p:nvPr/>
          </p:nvSpPr>
          <p:spPr>
            <a:xfrm>
              <a:off x="5259323" y="4280916"/>
              <a:ext cx="1143000" cy="571500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67"/>
          <p:cNvSpPr txBox="1"/>
          <p:nvPr/>
        </p:nvSpPr>
        <p:spPr>
          <a:xfrm>
            <a:off x="9918395" y="2611756"/>
            <a:ext cx="1143000" cy="57150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141605" rIns="0" bIns="0" rtlCol="0">
            <a:spAutoFit/>
          </a:bodyPr>
          <a:lstStyle/>
          <a:p>
            <a:pPr marL="234950">
              <a:lnSpc>
                <a:spcPct val="100000"/>
              </a:lnSpc>
              <a:spcBef>
                <a:spcPts val="1115"/>
              </a:spcBef>
            </a:pP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Boolean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60" name="object 68"/>
          <p:cNvGrpSpPr/>
          <p:nvPr/>
        </p:nvGrpSpPr>
        <p:grpSpPr>
          <a:xfrm>
            <a:off x="9869046" y="3457867"/>
            <a:ext cx="1222375" cy="824865"/>
            <a:chOff x="4527803" y="5010911"/>
            <a:chExt cx="1222375" cy="824865"/>
          </a:xfrm>
        </p:grpSpPr>
        <p:sp>
          <p:nvSpPr>
            <p:cNvPr id="61" name="object 69"/>
            <p:cNvSpPr/>
            <p:nvPr/>
          </p:nvSpPr>
          <p:spPr>
            <a:xfrm>
              <a:off x="4527803" y="5079491"/>
              <a:ext cx="1222248" cy="6507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70"/>
            <p:cNvSpPr/>
            <p:nvPr/>
          </p:nvSpPr>
          <p:spPr>
            <a:xfrm>
              <a:off x="4639055" y="5010911"/>
              <a:ext cx="1004315" cy="824484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71"/>
            <p:cNvSpPr/>
            <p:nvPr/>
          </p:nvSpPr>
          <p:spPr>
            <a:xfrm>
              <a:off x="4567427" y="5093207"/>
              <a:ext cx="1143000" cy="571499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72"/>
          <p:cNvSpPr txBox="1"/>
          <p:nvPr/>
        </p:nvSpPr>
        <p:spPr>
          <a:xfrm>
            <a:off x="9908671" y="3540164"/>
            <a:ext cx="1143000" cy="57150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>
            <a:spAutoFit/>
          </a:bodyPr>
          <a:lstStyle/>
          <a:p>
            <a:pPr marL="236220">
              <a:lnSpc>
                <a:spcPts val="1810"/>
              </a:lnSpc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boolean</a:t>
            </a:r>
            <a:endParaRPr sz="1600">
              <a:latin typeface="Carlito"/>
              <a:cs typeface="Carlito"/>
            </a:endParaRPr>
          </a:p>
          <a:p>
            <a:pPr marL="275590">
              <a:lnSpc>
                <a:spcPct val="100000"/>
              </a:lnSpc>
              <a:spcBef>
                <a:spcPts val="515"/>
              </a:spcBef>
            </a:pPr>
            <a:r>
              <a:rPr sz="1600" spc="-5" dirty="0">
                <a:solidFill>
                  <a:srgbClr val="FFFFFF"/>
                </a:solidFill>
                <a:latin typeface="Carlito"/>
                <a:cs typeface="Carlito"/>
              </a:rPr>
              <a:t>(1</a:t>
            </a:r>
            <a:r>
              <a:rPr sz="1600" spc="-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rlito"/>
                <a:cs typeface="Carlito"/>
              </a:rPr>
              <a:t>byte)</a:t>
            </a:r>
            <a:endParaRPr sz="1600">
              <a:latin typeface="Carlito"/>
              <a:cs typeface="Carlito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rot="10800000" flipV="1">
            <a:off x="3962387" y="1640105"/>
            <a:ext cx="2873829" cy="9869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6200000" flipH="1">
            <a:off x="6408043" y="2097304"/>
            <a:ext cx="943429" cy="290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6850729" y="1654620"/>
            <a:ext cx="1886857" cy="9434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836215" y="1640105"/>
            <a:ext cx="3653681" cy="957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0800000" flipV="1">
            <a:off x="1857815" y="3193132"/>
            <a:ext cx="1349830" cy="406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0800000" flipV="1">
            <a:off x="2960901" y="3179413"/>
            <a:ext cx="479767" cy="405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19" idx="0"/>
          </p:cNvCxnSpPr>
          <p:nvPr/>
        </p:nvCxnSpPr>
        <p:spPr>
          <a:xfrm rot="16200000" flipH="1">
            <a:off x="3771283" y="3384236"/>
            <a:ext cx="422645" cy="11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6200000" flipH="1">
            <a:off x="7097472" y="3236676"/>
            <a:ext cx="348343" cy="261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>
            <a:off x="6432262" y="3241916"/>
            <a:ext cx="355171" cy="272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29" idx="0"/>
          </p:cNvCxnSpPr>
          <p:nvPr/>
        </p:nvCxnSpPr>
        <p:spPr>
          <a:xfrm>
            <a:off x="4194615" y="3207648"/>
            <a:ext cx="1056414" cy="391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59" idx="2"/>
            <a:endCxn id="64" idx="0"/>
          </p:cNvCxnSpPr>
          <p:nvPr/>
        </p:nvCxnSpPr>
        <p:spPr>
          <a:xfrm rot="5400000">
            <a:off x="10306579" y="3356848"/>
            <a:ext cx="356908" cy="9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16200000" flipH="1">
            <a:off x="8715815" y="3374562"/>
            <a:ext cx="377371" cy="14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971989" y="225401"/>
            <a:ext cx="2149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Primitive Data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04618" y="1166001"/>
            <a:ext cx="882015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Helvetica" charset="0"/>
              </a:rPr>
              <a:t>4 types based on integral values: byte, short, </a:t>
            </a:r>
            <a:r>
              <a:rPr lang="en-GB" dirty="0" err="1">
                <a:latin typeface="Helvetica" charset="0"/>
              </a:rPr>
              <a:t>int</a:t>
            </a:r>
            <a:r>
              <a:rPr lang="en-GB" dirty="0">
                <a:latin typeface="Helvetica" charset="0"/>
              </a:rPr>
              <a:t>, long</a:t>
            </a: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 smtClean="0">
                <a:latin typeface="Helvetica" charset="0"/>
              </a:rPr>
              <a:t>All </a:t>
            </a:r>
            <a:r>
              <a:rPr lang="en-GB" dirty="0">
                <a:latin typeface="Helvetica" charset="0"/>
              </a:rPr>
              <a:t>numeric types are signed.  </a:t>
            </a:r>
            <a:r>
              <a:rPr lang="en-GB" dirty="0" smtClean="0">
                <a:latin typeface="Helvetica" charset="0"/>
              </a:rPr>
              <a:t>There are NO unsigned types in Java.  </a:t>
            </a: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>
              <a:latin typeface="Helvetica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671378" y="368466"/>
            <a:ext cx="34845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38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GB" sz="2800" b="1" u="sng" dirty="0">
                <a:latin typeface="Helvetica" charset="0"/>
              </a:rPr>
              <a:t>Integral Data Types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20731" y="2244011"/>
            <a:ext cx="6794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 dirty="0">
                <a:latin typeface="Helvetica" charset="0"/>
              </a:rPr>
              <a:t>Type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878458" y="2764515"/>
            <a:ext cx="546900" cy="248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 dirty="0" smtClean="0">
                <a:latin typeface="Helvetica" charset="0"/>
              </a:rPr>
              <a:t>0</a:t>
            </a: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endParaRPr lang="en-GB" dirty="0" smtClean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 dirty="0" smtClean="0">
                <a:latin typeface="Helvetica" charset="0"/>
              </a:rPr>
              <a:t>0</a:t>
            </a: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endParaRPr lang="en-GB" dirty="0" smtClean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 dirty="0" smtClean="0">
                <a:latin typeface="Helvetica" charset="0"/>
              </a:rPr>
              <a:t>0</a:t>
            </a: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endParaRPr lang="en-GB" dirty="0" smtClean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endParaRPr lang="en-GB" dirty="0" smtClean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 dirty="0" smtClean="0">
                <a:latin typeface="Helvetica" charset="0"/>
              </a:rPr>
              <a:t>0L</a:t>
            </a:r>
            <a:endParaRPr lang="en-GB" dirty="0">
              <a:latin typeface="Helvetica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671919" y="2244011"/>
            <a:ext cx="9017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Range</a:t>
            </a:r>
            <a:endParaRPr lang="en-GB" dirty="0">
              <a:latin typeface="Helvetica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09619" y="2826624"/>
            <a:ext cx="628377" cy="241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>
                <a:latin typeface="Helvetica" charset="0"/>
              </a:rPr>
              <a:t>byte</a:t>
            </a: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>
                <a:latin typeface="Helvetica" charset="0"/>
              </a:rPr>
              <a:t>short</a:t>
            </a: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 err="1">
                <a:latin typeface="Helvetica" charset="0"/>
              </a:rPr>
              <a:t>int</a:t>
            </a:r>
            <a:endParaRPr lang="en-GB" sz="2200" dirty="0">
              <a:latin typeface="Helvetica" charset="0"/>
            </a:endParaRP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endParaRPr lang="en-GB" sz="2200" dirty="0" smtClean="0">
              <a:latin typeface="Helvetica" charset="0"/>
            </a:endParaRP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 smtClean="0">
                <a:latin typeface="Helvetica" charset="0"/>
              </a:rPr>
              <a:t>long</a:t>
            </a:r>
            <a:endParaRPr lang="en-GB" sz="2200" dirty="0">
              <a:latin typeface="Helvetica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998694" y="2826624"/>
            <a:ext cx="831959" cy="241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>
                <a:latin typeface="Helvetica" charset="0"/>
              </a:rPr>
              <a:t>8 bits</a:t>
            </a: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>
                <a:latin typeface="Helvetica" charset="0"/>
              </a:rPr>
              <a:t>16 bits</a:t>
            </a: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>
                <a:latin typeface="Helvetica" charset="0"/>
              </a:rPr>
              <a:t>32 bits</a:t>
            </a: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endParaRPr lang="en-GB" sz="2200" dirty="0" smtClean="0">
              <a:latin typeface="Helvetica" charset="0"/>
            </a:endParaRP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 smtClean="0">
                <a:latin typeface="Helvetica" charset="0"/>
              </a:rPr>
              <a:t>64 </a:t>
            </a:r>
            <a:r>
              <a:rPr lang="en-GB" sz="2200" dirty="0">
                <a:latin typeface="Helvetica" charset="0"/>
              </a:rPr>
              <a:t>bits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29807" y="2815511"/>
            <a:ext cx="4434027" cy="2780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200" dirty="0">
                <a:latin typeface="Helvetica" charset="0"/>
              </a:rPr>
              <a:t>-128 </a:t>
            </a:r>
            <a:r>
              <a:rPr lang="en-US" sz="2000" dirty="0" smtClean="0"/>
              <a:t>(‐2^7)</a:t>
            </a:r>
            <a:r>
              <a:rPr lang="en-GB" sz="2200" dirty="0" smtClean="0">
                <a:latin typeface="Helvetica" charset="0"/>
              </a:rPr>
              <a:t> to +127 </a:t>
            </a:r>
            <a:r>
              <a:rPr lang="en-US" sz="2000" dirty="0" smtClean="0"/>
              <a:t>(2^7 -1)</a:t>
            </a:r>
            <a:endParaRPr lang="en-GB" sz="2200" dirty="0">
              <a:latin typeface="Helvetica" charset="0"/>
            </a:endParaRP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200" dirty="0">
                <a:latin typeface="Helvetica" charset="0"/>
              </a:rPr>
              <a:t>-</a:t>
            </a:r>
            <a:r>
              <a:rPr lang="en-GB" sz="2200" dirty="0" smtClean="0">
                <a:latin typeface="Helvetica" charset="0"/>
              </a:rPr>
              <a:t>32768</a:t>
            </a:r>
            <a:r>
              <a:rPr lang="en-GB" sz="2000" dirty="0" smtClean="0">
                <a:latin typeface="Helvetica" charset="0"/>
              </a:rPr>
              <a:t>(</a:t>
            </a:r>
            <a:r>
              <a:rPr lang="en-US" sz="2000" dirty="0" smtClean="0"/>
              <a:t>‐2^15)</a:t>
            </a:r>
            <a:r>
              <a:rPr lang="en-US" sz="2400" dirty="0" smtClean="0"/>
              <a:t> </a:t>
            </a:r>
            <a:r>
              <a:rPr lang="en-GB" sz="2200" dirty="0" smtClean="0">
                <a:latin typeface="Helvetica" charset="0"/>
              </a:rPr>
              <a:t>to +32767</a:t>
            </a:r>
            <a:r>
              <a:rPr lang="en-US" sz="2400" dirty="0" smtClean="0"/>
              <a:t> </a:t>
            </a:r>
            <a:r>
              <a:rPr lang="en-US" sz="2000" dirty="0" smtClean="0"/>
              <a:t>(2^15-1)</a:t>
            </a:r>
            <a:endParaRPr lang="en-GB" sz="2200" dirty="0">
              <a:latin typeface="Helvetica" charset="0"/>
            </a:endParaRP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200" dirty="0">
                <a:latin typeface="Helvetica" charset="0"/>
              </a:rPr>
              <a:t>-2147483648 </a:t>
            </a:r>
            <a:r>
              <a:rPr lang="en-US" sz="2000" dirty="0" smtClean="0"/>
              <a:t>(‐2^31) </a:t>
            </a:r>
            <a:r>
              <a:rPr lang="en-GB" sz="2200" dirty="0" smtClean="0">
                <a:latin typeface="Helvetica" charset="0"/>
              </a:rPr>
              <a:t>to +</a:t>
            </a:r>
            <a:r>
              <a:rPr lang="en-GB" sz="2200" dirty="0">
                <a:latin typeface="Helvetica" charset="0"/>
              </a:rPr>
              <a:t>2147483647 </a:t>
            </a:r>
            <a:r>
              <a:rPr lang="en-GB" dirty="0" smtClean="0">
                <a:latin typeface="Helvetica" charset="0"/>
              </a:rPr>
              <a:t>(2^31 ‐1)</a:t>
            </a:r>
            <a:endParaRPr lang="en-GB" sz="2200" dirty="0">
              <a:latin typeface="Helvetica" charset="0"/>
            </a:endParaRP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200" dirty="0" smtClean="0">
                <a:latin typeface="Helvetica" charset="0"/>
              </a:rPr>
              <a:t>-</a:t>
            </a:r>
            <a:r>
              <a:rPr lang="en-GB" sz="2200" dirty="0">
                <a:latin typeface="Helvetica" charset="0"/>
              </a:rPr>
              <a:t>9223372036854775808 </a:t>
            </a:r>
            <a:r>
              <a:rPr lang="en-US" sz="2000" dirty="0" smtClean="0"/>
              <a:t>(‐2^63) </a:t>
            </a:r>
            <a:r>
              <a:rPr lang="en-GB" sz="2200" dirty="0" smtClean="0">
                <a:latin typeface="Helvetica" charset="0"/>
              </a:rPr>
              <a:t>to </a:t>
            </a:r>
            <a:endParaRPr lang="en-GB" sz="2200" dirty="0">
              <a:latin typeface="Helvetica" charset="0"/>
            </a:endParaRP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200" dirty="0">
                <a:latin typeface="Helvetica" charset="0"/>
              </a:rPr>
              <a:t>	+</a:t>
            </a:r>
            <a:r>
              <a:rPr lang="en-GB" sz="2200" dirty="0" smtClean="0">
                <a:latin typeface="Helvetica" charset="0"/>
              </a:rPr>
              <a:t>9223372036854775807 </a:t>
            </a:r>
            <a:r>
              <a:rPr lang="en-US" sz="2000" dirty="0" smtClean="0"/>
              <a:t>(2^63 ‐1)</a:t>
            </a:r>
            <a:endParaRPr lang="en-GB" sz="2200" dirty="0">
              <a:latin typeface="Helvetica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311181" y="2715498"/>
            <a:ext cx="11083644" cy="45719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337619" y="3206354"/>
            <a:ext cx="11057206" cy="45719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311181" y="3756074"/>
            <a:ext cx="11027373" cy="32575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311181" y="4614210"/>
            <a:ext cx="11027373" cy="2051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8368180" y="2297937"/>
            <a:ext cx="13678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Default Value</a:t>
            </a:r>
            <a:endParaRPr lang="en-GB" dirty="0">
              <a:latin typeface="Helvetica" charset="0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0379863" y="2283870"/>
            <a:ext cx="8976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Example</a:t>
            </a:r>
            <a:endParaRPr lang="en-GB" dirty="0">
              <a:latin typeface="Helvetica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943561" y="2836371"/>
            <a:ext cx="1837362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byte b= 10;</a:t>
            </a:r>
          </a:p>
          <a:p>
            <a:endParaRPr lang="en-US" dirty="0" smtClean="0"/>
          </a:p>
          <a:p>
            <a:r>
              <a:rPr lang="en-US" dirty="0" smtClean="0"/>
              <a:t>short s = 1000;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a = 10000;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long a = 100000L;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1939249" y="2269802"/>
            <a:ext cx="4488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Size</a:t>
            </a:r>
            <a:endParaRPr lang="en-GB" dirty="0">
              <a:latin typeface="Helvetica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-147710" y="3988190"/>
            <a:ext cx="333404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1453662" y="3985844"/>
            <a:ext cx="333404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417215" y="3997568"/>
            <a:ext cx="333404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8257738" y="3953021"/>
            <a:ext cx="333404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10767" y="1105269"/>
            <a:ext cx="8820150" cy="236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>
                <a:latin typeface="Helvetica" charset="0"/>
              </a:rPr>
              <a:t>2 types based on floating point values: </a:t>
            </a:r>
            <a:r>
              <a:rPr lang="en-GB" b="1" dirty="0">
                <a:latin typeface="Helvetica" charset="0"/>
              </a:rPr>
              <a:t>float and </a:t>
            </a:r>
            <a:r>
              <a:rPr lang="en-GB" b="1" dirty="0" smtClean="0">
                <a:latin typeface="Helvetica" charset="0"/>
              </a:rPr>
              <a:t>double</a:t>
            </a: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b="1" dirty="0" smtClean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 smtClean="0">
                <a:latin typeface="Helvetica" charset="0"/>
              </a:rPr>
              <a:t>These two data types represent numbers in fractional parts.</a:t>
            </a:r>
            <a:endParaRPr lang="en-GB" dirty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343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000" dirty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 smtClean="0">
                <a:latin typeface="Helvetica" charset="0"/>
              </a:rPr>
              <a:t>float data type stores </a:t>
            </a:r>
            <a:r>
              <a:rPr lang="en-GB" dirty="0">
                <a:latin typeface="Helvetica" charset="0"/>
              </a:rPr>
              <a:t>7 significant digits.  </a:t>
            </a:r>
            <a:endParaRPr lang="en-GB" dirty="0" smtClean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 smtClean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 smtClean="0">
                <a:latin typeface="Helvetica" charset="0"/>
              </a:rPr>
              <a:t>double data type stores 15 significant digits.</a:t>
            </a:r>
            <a:endParaRPr lang="en-GB" dirty="0">
              <a:latin typeface="Helvetica" charset="0"/>
            </a:endParaRPr>
          </a:p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>
              <a:latin typeface="Helvetica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845992" y="256634"/>
            <a:ext cx="426561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Clr>
                <a:srgbClr val="000000"/>
              </a:buClr>
              <a:buSzPct val="38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sz="2800" u="sng" dirty="0">
                <a:latin typeface="Helvetica" charset="0"/>
              </a:rPr>
              <a:t>Floating point Data Types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98077" y="3408409"/>
            <a:ext cx="6794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>
                <a:latin typeface="Helvetica" charset="0"/>
              </a:rPr>
              <a:t>Type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18902" y="3408409"/>
            <a:ext cx="59372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>
                <a:latin typeface="Helvetica" charset="0"/>
              </a:rPr>
              <a:t>Size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49264" y="3408409"/>
            <a:ext cx="9017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>
                <a:latin typeface="Helvetica" charset="0"/>
              </a:rPr>
              <a:t>Range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42514" y="3991022"/>
            <a:ext cx="9652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>
                <a:latin typeface="Helvetica" charset="0"/>
              </a:rPr>
              <a:t>float</a:t>
            </a: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>
                <a:latin typeface="Helvetica" charset="0"/>
              </a:rPr>
              <a:t>double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131589" y="3991022"/>
            <a:ext cx="965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>
                <a:latin typeface="Helvetica" charset="0"/>
              </a:rPr>
              <a:t>32 bits</a:t>
            </a: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>
                <a:latin typeface="Helvetica" charset="0"/>
              </a:rPr>
              <a:t>64 bits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92370" y="3979909"/>
            <a:ext cx="3968749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200" dirty="0">
                <a:latin typeface="Helvetica" charset="0"/>
              </a:rPr>
              <a:t>-3.4 * 10     </a:t>
            </a:r>
            <a:r>
              <a:rPr lang="en-GB" sz="2200" dirty="0" smtClean="0">
                <a:latin typeface="Helvetica" charset="0"/>
              </a:rPr>
              <a:t>to +3.4 </a:t>
            </a:r>
            <a:r>
              <a:rPr lang="en-GB" sz="2200" dirty="0">
                <a:latin typeface="Helvetica" charset="0"/>
              </a:rPr>
              <a:t>* 10</a:t>
            </a: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200" dirty="0">
                <a:latin typeface="Helvetica" charset="0"/>
              </a:rPr>
              <a:t>-1.7 * 10      </a:t>
            </a:r>
            <a:r>
              <a:rPr lang="en-GB" sz="2200" dirty="0" smtClean="0">
                <a:latin typeface="Helvetica" charset="0"/>
              </a:rPr>
              <a:t>to +1.7 </a:t>
            </a:r>
            <a:r>
              <a:rPr lang="en-GB" sz="2200" dirty="0">
                <a:latin typeface="Helvetica" charset="0"/>
              </a:rPr>
              <a:t>* 10 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488526" y="3834178"/>
            <a:ext cx="10568679" cy="45719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488526" y="4370753"/>
            <a:ext cx="10596815" cy="45719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488527" y="4907327"/>
            <a:ext cx="10554611" cy="45719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6474358" y="3972198"/>
            <a:ext cx="152400" cy="182563"/>
          </a:xfrm>
          <a:prstGeom prst="rect">
            <a:avLst/>
          </a:prstGeom>
          <a:noFill/>
          <a:ln w="1836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SzPct val="90000"/>
              <a:buFont typeface="StarBats" charset="0"/>
              <a:buNone/>
            </a:pPr>
            <a:r>
              <a:rPr lang="en-GB" sz="1200" dirty="0">
                <a:latin typeface="Helvetica" charset="0"/>
              </a:rPr>
              <a:t>38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602198" y="3957684"/>
            <a:ext cx="152400" cy="182563"/>
          </a:xfrm>
          <a:prstGeom prst="rect">
            <a:avLst/>
          </a:prstGeom>
          <a:noFill/>
          <a:ln w="1836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SzPct val="90000"/>
              <a:buFont typeface="StarBats" charset="0"/>
              <a:buNone/>
            </a:pPr>
            <a:r>
              <a:rPr lang="en-GB" sz="1200" dirty="0">
                <a:latin typeface="Helvetica" charset="0"/>
              </a:rPr>
              <a:t>38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4602198" y="4491084"/>
            <a:ext cx="228600" cy="182563"/>
          </a:xfrm>
          <a:prstGeom prst="rect">
            <a:avLst/>
          </a:prstGeom>
          <a:noFill/>
          <a:ln w="1836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SzPct val="90000"/>
              <a:buFont typeface="StarBats" charset="0"/>
              <a:buNone/>
            </a:pPr>
            <a:r>
              <a:rPr lang="en-GB" sz="1200" dirty="0">
                <a:latin typeface="Helvetica" charset="0"/>
              </a:rPr>
              <a:t>308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6587794" y="4477016"/>
            <a:ext cx="228600" cy="182563"/>
          </a:xfrm>
          <a:prstGeom prst="rect">
            <a:avLst/>
          </a:prstGeom>
          <a:noFill/>
          <a:ln w="1836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>
                <a:srgbClr val="000000"/>
              </a:buClr>
              <a:buSzPct val="90000"/>
              <a:buFont typeface="StarBats" charset="0"/>
              <a:buNone/>
            </a:pPr>
            <a:r>
              <a:rPr lang="en-GB" sz="1200" dirty="0">
                <a:latin typeface="Helvetica" charset="0"/>
              </a:rPr>
              <a:t>308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721052" y="3381173"/>
            <a:ext cx="13678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Default Value</a:t>
            </a:r>
            <a:endParaRPr lang="en-GB" dirty="0">
              <a:latin typeface="Helvetica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9732735" y="3367106"/>
            <a:ext cx="8976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Example</a:t>
            </a:r>
            <a:endParaRPr lang="en-GB" dirty="0">
              <a:latin typeface="Helvetica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620313" y="3947718"/>
            <a:ext cx="1618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float f1 = 24.5f;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8087425" y="3933650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0.0f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8075846" y="4454155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0.0d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531531" y="4468223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double d1 = 123.4;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 rot="16200000" flipH="1">
            <a:off x="820057" y="4332514"/>
            <a:ext cx="1741715" cy="1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2409373" y="4339772"/>
            <a:ext cx="1741715" cy="1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6444343" y="4310744"/>
            <a:ext cx="1741715" cy="1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8432801" y="4267201"/>
            <a:ext cx="1741715" cy="1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51876" y="954777"/>
            <a:ext cx="972572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latin typeface="Helvetica" charset="0"/>
              </a:rPr>
              <a:t>The </a:t>
            </a:r>
            <a:r>
              <a:rPr lang="en-GB" b="1" dirty="0">
                <a:latin typeface="Helvetica" charset="0"/>
              </a:rPr>
              <a:t>char type </a:t>
            </a:r>
            <a:r>
              <a:rPr lang="en-GB" dirty="0">
                <a:latin typeface="Helvetica" charset="0"/>
              </a:rPr>
              <a:t>defines a </a:t>
            </a:r>
            <a:r>
              <a:rPr lang="en-GB" b="1" u="sng" dirty="0">
                <a:latin typeface="Helvetica" charset="0"/>
              </a:rPr>
              <a:t>single </a:t>
            </a:r>
            <a:r>
              <a:rPr lang="en-GB" b="1" u="sng" dirty="0" smtClean="0">
                <a:latin typeface="Helvetica" charset="0"/>
              </a:rPr>
              <a:t>character.</a:t>
            </a:r>
            <a:endParaRPr lang="en-GB" b="1" u="sng" dirty="0">
              <a:latin typeface="Helvetica" charset="0"/>
            </a:endParaRPr>
          </a:p>
          <a:p>
            <a:pPr marL="431800" lvl="1" indent="-215900"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latin typeface="Helvetica" charset="0"/>
            </a:endParaRP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 smtClean="0">
                <a:latin typeface="Helvetica" charset="0"/>
              </a:rPr>
              <a:t>In </a:t>
            </a:r>
            <a:r>
              <a:rPr lang="en-GB" dirty="0">
                <a:latin typeface="Helvetica" charset="0"/>
              </a:rPr>
              <a:t>Java, character types are 16-bits.  </a:t>
            </a: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latin typeface="Helvetica" charset="0"/>
            </a:endParaRP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latin typeface="Helvetica" charset="0"/>
              </a:rPr>
              <a:t>Java </a:t>
            </a:r>
            <a:r>
              <a:rPr lang="en-GB" dirty="0" smtClean="0">
                <a:latin typeface="Helvetica" charset="0"/>
              </a:rPr>
              <a:t>character data type stores </a:t>
            </a:r>
            <a:r>
              <a:rPr lang="en-GB" dirty="0">
                <a:latin typeface="Helvetica" charset="0"/>
              </a:rPr>
              <a:t>characters in </a:t>
            </a:r>
            <a:r>
              <a:rPr lang="en-GB" b="1" i="1" u="sng" dirty="0" err="1">
                <a:latin typeface="Helvetica" charset="0"/>
              </a:rPr>
              <a:t>unicode</a:t>
            </a:r>
            <a:r>
              <a:rPr lang="en-GB" b="1" u="sng" dirty="0">
                <a:latin typeface="Helvetica" charset="0"/>
              </a:rPr>
              <a:t> format</a:t>
            </a:r>
            <a:r>
              <a:rPr lang="en-GB" dirty="0">
                <a:latin typeface="Helvetica" charset="0"/>
              </a:rPr>
              <a:t>.</a:t>
            </a: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latin typeface="Helvetica" charset="0"/>
            </a:endParaRP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latin typeface="Helvetica" charset="0"/>
              </a:rPr>
              <a:t>Unicode is an international character set which defines characters and symbols from several </a:t>
            </a:r>
            <a:r>
              <a:rPr lang="en-GB" dirty="0" smtClean="0">
                <a:latin typeface="Helvetica" charset="0"/>
              </a:rPr>
              <a:t>languages different world.</a:t>
            </a:r>
            <a:endParaRPr lang="en-GB" dirty="0">
              <a:latin typeface="Helvetica" charset="0"/>
            </a:endParaRPr>
          </a:p>
          <a:p>
            <a:pPr marL="431800" lvl="1" indent="-215900">
              <a:buClr>
                <a:srgbClr val="000000"/>
              </a:buClr>
              <a:buSzPct val="8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600" dirty="0" smtClean="0">
                <a:latin typeface="Helvetica" charset="0"/>
              </a:rPr>
              <a:t>		(Unicode </a:t>
            </a:r>
            <a:r>
              <a:rPr lang="en-GB" sz="1600" dirty="0">
                <a:latin typeface="Helvetica" charset="0"/>
              </a:rPr>
              <a:t>includes ASCII at its low range (0-255</a:t>
            </a:r>
            <a:r>
              <a:rPr lang="en-GB" sz="1600" dirty="0" smtClean="0">
                <a:latin typeface="Helvetica" charset="0"/>
              </a:rPr>
              <a:t>))</a:t>
            </a:r>
          </a:p>
          <a:p>
            <a:pPr marL="211138" lvl="1" indent="-211138">
              <a:buClr>
                <a:srgbClr val="000000"/>
              </a:buClr>
              <a:buSzPct val="59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 smtClean="0">
                <a:latin typeface="Helvetica" charset="0"/>
              </a:rPr>
              <a:t>A character literal represented in a single character enclosed in the single quotes.</a:t>
            </a:r>
            <a:endParaRPr lang="en-GB" dirty="0">
              <a:latin typeface="Helvetica" charset="0"/>
            </a:endParaRP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latin typeface="Helvetica" charset="0"/>
            </a:endParaRP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latin typeface="Helvetica" charset="0"/>
              </a:rPr>
              <a:t>Characters can be converted to integers to perform mathematical functions on them.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36338" y="263303"/>
            <a:ext cx="35723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buClr>
                <a:srgbClr val="000000"/>
              </a:buClr>
              <a:buSzPct val="38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GB" sz="2800" b="1" u="sng" dirty="0">
                <a:latin typeface="Helvetica" charset="0"/>
              </a:rPr>
              <a:t>Character data type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14189" y="4874323"/>
            <a:ext cx="6794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>
                <a:latin typeface="Helvetica" charset="0"/>
              </a:rPr>
              <a:t>Type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335014" y="4874323"/>
            <a:ext cx="59372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>
                <a:latin typeface="Helvetica" charset="0"/>
              </a:rPr>
              <a:t>Size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965376" y="4874323"/>
            <a:ext cx="9017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>
                <a:latin typeface="Helvetica" charset="0"/>
              </a:rPr>
              <a:t>Range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58626" y="5456936"/>
            <a:ext cx="549831" cy="85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 smtClean="0">
                <a:latin typeface="Helvetica" charset="0"/>
              </a:rPr>
              <a:t>char</a:t>
            </a:r>
            <a:endParaRPr lang="en-GB" sz="2200" dirty="0">
              <a:latin typeface="Helvetica" charset="0"/>
            </a:endParaRP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endParaRPr lang="en-GB" sz="2200" dirty="0">
              <a:latin typeface="Helvetica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247701" y="5456936"/>
            <a:ext cx="8319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 smtClean="0">
                <a:latin typeface="Helvetica" charset="0"/>
              </a:rPr>
              <a:t>16 bits</a:t>
            </a:r>
            <a:endParaRPr lang="en-GB" sz="2200" dirty="0">
              <a:latin typeface="Helvetica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604638" y="5300092"/>
            <a:ext cx="10568679" cy="45719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604638" y="5836667"/>
            <a:ext cx="10596815" cy="45719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924248" y="4847087"/>
            <a:ext cx="13678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Default Value</a:t>
            </a:r>
            <a:endParaRPr lang="en-GB" dirty="0">
              <a:latin typeface="Helvetica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9848847" y="4833020"/>
            <a:ext cx="8976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Example</a:t>
            </a:r>
            <a:endParaRPr lang="en-GB" dirty="0">
              <a:latin typeface="Helvetica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736425" y="5413632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char </a:t>
            </a:r>
            <a:r>
              <a:rPr lang="en-US" dirty="0" err="1" smtClean="0"/>
              <a:t>ch</a:t>
            </a:r>
            <a:r>
              <a:rPr lang="en-US" dirty="0" smtClean="0"/>
              <a:t>='A‘;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8203537" y="5399564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'\u0000'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558868" y="5421468"/>
            <a:ext cx="4429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'\u0000' (or 0)  to '\</a:t>
            </a:r>
            <a:r>
              <a:rPr lang="en-US" dirty="0" err="1" smtClean="0"/>
              <a:t>uffff</a:t>
            </a:r>
            <a:r>
              <a:rPr lang="en-US" dirty="0" smtClean="0"/>
              <a:t>' (or 65,535 inclusive)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1030514" y="5573476"/>
            <a:ext cx="13933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2706914" y="5609762"/>
            <a:ext cx="13933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7191828" y="5566218"/>
            <a:ext cx="13933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8773885" y="5595247"/>
            <a:ext cx="13933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07912" y="1419225"/>
            <a:ext cx="84264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latin typeface="Helvetica" charset="0"/>
              </a:rPr>
              <a:t>The </a:t>
            </a:r>
            <a:r>
              <a:rPr lang="en-GB" b="1" dirty="0" err="1">
                <a:latin typeface="Helvetica" charset="0"/>
              </a:rPr>
              <a:t>boolean</a:t>
            </a:r>
            <a:r>
              <a:rPr lang="en-GB" b="1" dirty="0">
                <a:latin typeface="Helvetica" charset="0"/>
              </a:rPr>
              <a:t> type </a:t>
            </a:r>
            <a:r>
              <a:rPr lang="en-GB" dirty="0">
                <a:latin typeface="Helvetica" charset="0"/>
              </a:rPr>
              <a:t>defines a truth value: true or false</a:t>
            </a:r>
            <a:r>
              <a:rPr lang="en-GB" dirty="0" smtClean="0">
                <a:latin typeface="Helvetica" charset="0"/>
              </a:rPr>
              <a:t>.</a:t>
            </a: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 smtClean="0">
              <a:latin typeface="Helvetica" charset="0"/>
            </a:endParaRP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 smtClean="0">
                <a:latin typeface="Helvetica" charset="0"/>
              </a:rPr>
              <a:t>It is logical type having only values: true or false</a:t>
            </a:r>
            <a:endParaRPr lang="en-GB" dirty="0">
              <a:latin typeface="Helvetica" charset="0"/>
            </a:endParaRP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latin typeface="Helvetica" charset="0"/>
            </a:endParaRP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 err="1">
                <a:latin typeface="Helvetica" charset="0"/>
              </a:rPr>
              <a:t>booleans</a:t>
            </a:r>
            <a:r>
              <a:rPr lang="en-GB" dirty="0">
                <a:latin typeface="Helvetica" charset="0"/>
              </a:rPr>
              <a:t> are often used in control structures to represent a condition or state. </a:t>
            </a: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dirty="0">
              <a:latin typeface="Helvetica" charset="0"/>
            </a:endParaRPr>
          </a:p>
          <a:p>
            <a:pPr marL="211138" indent="-211138">
              <a:buClr>
                <a:srgbClr val="000000"/>
              </a:buClr>
              <a:buSzPct val="59000"/>
              <a:buFont typeface="Times New Roman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 err="1">
                <a:latin typeface="Helvetica" charset="0"/>
              </a:rPr>
              <a:t>booleans</a:t>
            </a:r>
            <a:r>
              <a:rPr lang="en-GB" dirty="0">
                <a:latin typeface="Helvetica" charset="0"/>
              </a:rPr>
              <a:t> CANNOT be converted to an integer type.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66987" y="492125"/>
            <a:ext cx="341587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buClr>
                <a:srgbClr val="000000"/>
              </a:buClr>
              <a:buSzPct val="38000"/>
              <a:buFont typeface="StarBats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GB" sz="2800" b="1" u="sng" dirty="0">
                <a:latin typeface="Helvetica" charset="0"/>
              </a:rPr>
              <a:t>Boolean data type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918719" y="4047025"/>
            <a:ext cx="6794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</a:pPr>
            <a:r>
              <a:rPr lang="en-GB" dirty="0">
                <a:latin typeface="Helvetica" charset="0"/>
              </a:rPr>
              <a:t>Type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633020" y="4047025"/>
            <a:ext cx="6882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Values</a:t>
            </a:r>
            <a:endParaRPr lang="en-GB" dirty="0">
              <a:latin typeface="Helvetica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63156" y="4629638"/>
            <a:ext cx="1005083" cy="85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sz="2200" dirty="0" err="1" smtClean="0">
                <a:latin typeface="Helvetica" charset="0"/>
              </a:rPr>
              <a:t>boolean</a:t>
            </a:r>
            <a:endParaRPr lang="en-GB" sz="2200" dirty="0">
              <a:latin typeface="Helvetica" charset="0"/>
            </a:endParaRPr>
          </a:p>
          <a:p>
            <a:pPr marL="211138" indent="-211138">
              <a:spcBef>
                <a:spcPts val="1413"/>
              </a:spcBef>
              <a:buClr>
                <a:srgbClr val="000000"/>
              </a:buClr>
              <a:buSzPct val="70000"/>
              <a:buFont typeface="Times New Roman" pitchFamily="18" charset="0"/>
              <a:buNone/>
              <a:tabLst>
                <a:tab pos="723900" algn="l"/>
              </a:tabLst>
            </a:pPr>
            <a:endParaRPr lang="en-GB" sz="2200" dirty="0">
              <a:latin typeface="Helvetica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2162629" y="4455884"/>
            <a:ext cx="8606972" cy="72572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V="1">
            <a:off x="2191657" y="5007428"/>
            <a:ext cx="8563430" cy="72572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821184" y="4019789"/>
            <a:ext cx="13678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Default Value</a:t>
            </a:r>
            <a:endParaRPr lang="en-GB" dirty="0">
              <a:latin typeface="Helvetica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45783" y="4005722"/>
            <a:ext cx="8976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11138" indent="-211138">
              <a:spcBef>
                <a:spcPts val="275"/>
              </a:spcBef>
              <a:buClr>
                <a:srgbClr val="000000"/>
              </a:buClr>
              <a:buSzPct val="59000"/>
              <a:buFont typeface="Times New Roman" pitchFamily="18" charset="0"/>
              <a:buNone/>
              <a:tabLst>
                <a:tab pos="723900" algn="l"/>
              </a:tabLst>
            </a:pPr>
            <a:r>
              <a:rPr lang="en-GB" dirty="0" smtClean="0">
                <a:latin typeface="Helvetica" charset="0"/>
              </a:rPr>
              <a:t>Example</a:t>
            </a:r>
            <a:endParaRPr lang="en-GB" dirty="0">
              <a:latin typeface="Helvetica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560791" y="4586334"/>
            <a:ext cx="2162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boolean</a:t>
            </a:r>
            <a:r>
              <a:rPr lang="en-US" dirty="0" smtClean="0"/>
              <a:t> result=true;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100473" y="4572266"/>
            <a:ext cx="619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226512" y="4594170"/>
            <a:ext cx="1321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true or false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3280184" y="4746178"/>
            <a:ext cx="13933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682372" y="4738920"/>
            <a:ext cx="13933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7670821" y="4767949"/>
            <a:ext cx="13933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2796" y="355992"/>
            <a:ext cx="8481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/>
              <a:t>Reference/Object </a:t>
            </a:r>
            <a:r>
              <a:rPr lang="en-US" sz="2800" b="1" u="sng" dirty="0" smtClean="0"/>
              <a:t>Data Types/Non-Primitive Data Types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5027" y="919598"/>
            <a:ext cx="10145487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Non-primitive, or reference data types, don't store the value, </a:t>
            </a:r>
            <a:r>
              <a:rPr lang="en-US" sz="2400" dirty="0" smtClean="0"/>
              <a:t>but  </a:t>
            </a:r>
            <a:r>
              <a:rPr lang="en-US" sz="2400" u="sng" dirty="0" smtClean="0"/>
              <a:t>store </a:t>
            </a:r>
            <a:r>
              <a:rPr lang="en-US" sz="2400" u="sng" dirty="0" smtClean="0"/>
              <a:t>a reference</a:t>
            </a:r>
            <a:r>
              <a:rPr lang="en-US" sz="2400" dirty="0" smtClean="0"/>
              <a:t> to that value. </a:t>
            </a:r>
            <a:endParaRPr lang="en-US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Reference </a:t>
            </a:r>
            <a:r>
              <a:rPr lang="en-US" sz="2400" dirty="0" smtClean="0"/>
              <a:t>data types can be </a:t>
            </a:r>
            <a:r>
              <a:rPr lang="en-US" sz="2400" u="sng" dirty="0" smtClean="0"/>
              <a:t>String </a:t>
            </a:r>
            <a:r>
              <a:rPr lang="en-US" sz="2400" u="sng" dirty="0" smtClean="0"/>
              <a:t>, array</a:t>
            </a:r>
            <a:r>
              <a:rPr lang="en-US" sz="2400" u="sng" dirty="0" smtClean="0"/>
              <a:t>, </a:t>
            </a:r>
            <a:r>
              <a:rPr lang="en-US" sz="2400" u="sng" dirty="0" smtClean="0"/>
              <a:t> or class.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Default value for reference variables is </a:t>
            </a:r>
            <a:r>
              <a:rPr lang="en-US" sz="2400" u="sng" dirty="0" smtClean="0"/>
              <a:t>null.</a:t>
            </a:r>
            <a:endParaRPr lang="en-US" sz="2400" u="sng" dirty="0"/>
          </a:p>
        </p:txBody>
      </p:sp>
      <p:grpSp>
        <p:nvGrpSpPr>
          <p:cNvPr id="6" name="object 3"/>
          <p:cNvGrpSpPr/>
          <p:nvPr/>
        </p:nvGrpSpPr>
        <p:grpSpPr>
          <a:xfrm>
            <a:off x="5322280" y="3751823"/>
            <a:ext cx="1316990" cy="657225"/>
            <a:chOff x="3914394" y="2634234"/>
            <a:chExt cx="1316990" cy="657225"/>
          </a:xfrm>
        </p:grpSpPr>
        <p:sp>
          <p:nvSpPr>
            <p:cNvPr id="8" name="object 5"/>
            <p:cNvSpPr/>
            <p:nvPr/>
          </p:nvSpPr>
          <p:spPr>
            <a:xfrm>
              <a:off x="3914394" y="2634234"/>
              <a:ext cx="1316990" cy="657225"/>
            </a:xfrm>
            <a:custGeom>
              <a:avLst/>
              <a:gdLst/>
              <a:ahLst/>
              <a:cxnLst/>
              <a:rect l="l" t="t" r="r" b="b"/>
              <a:pathLst>
                <a:path w="1316989" h="657225">
                  <a:moveTo>
                    <a:pt x="1316736" y="0"/>
                  </a:moveTo>
                  <a:lnTo>
                    <a:pt x="0" y="0"/>
                  </a:lnTo>
                  <a:lnTo>
                    <a:pt x="0" y="656844"/>
                  </a:lnTo>
                  <a:lnTo>
                    <a:pt x="1316736" y="656844"/>
                  </a:lnTo>
                  <a:lnTo>
                    <a:pt x="1316736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/>
            <p:cNvSpPr/>
            <p:nvPr/>
          </p:nvSpPr>
          <p:spPr>
            <a:xfrm>
              <a:off x="3914394" y="2634234"/>
              <a:ext cx="1316990" cy="657225"/>
            </a:xfrm>
            <a:custGeom>
              <a:avLst/>
              <a:gdLst/>
              <a:ahLst/>
              <a:cxnLst/>
              <a:rect l="l" t="t" r="r" b="b"/>
              <a:pathLst>
                <a:path w="1316989" h="657225">
                  <a:moveTo>
                    <a:pt x="0" y="656844"/>
                  </a:moveTo>
                  <a:lnTo>
                    <a:pt x="1316736" y="656844"/>
                  </a:lnTo>
                  <a:lnTo>
                    <a:pt x="1316736" y="0"/>
                  </a:lnTo>
                  <a:lnTo>
                    <a:pt x="0" y="0"/>
                  </a:lnTo>
                  <a:lnTo>
                    <a:pt x="0" y="656844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7"/>
          <p:cNvSpPr txBox="1"/>
          <p:nvPr/>
        </p:nvSpPr>
        <p:spPr>
          <a:xfrm>
            <a:off x="5322280" y="3751822"/>
            <a:ext cx="1316990" cy="6572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wrap="square" lIns="0" tIns="116839" rIns="0" bIns="0" rtlCol="0">
            <a:spAutoFit/>
          </a:bodyPr>
          <a:lstStyle/>
          <a:p>
            <a:pPr marL="202565" marR="41275" indent="-154305">
              <a:lnSpc>
                <a:spcPts val="1660"/>
              </a:lnSpc>
              <a:spcBef>
                <a:spcPts val="919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Prim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tive  Datatypes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1" name="object 8"/>
          <p:cNvGrpSpPr/>
          <p:nvPr/>
        </p:nvGrpSpPr>
        <p:grpSpPr>
          <a:xfrm>
            <a:off x="3779004" y="4934269"/>
            <a:ext cx="1341755" cy="683260"/>
            <a:chOff x="1514792" y="3555428"/>
            <a:chExt cx="1341755" cy="683260"/>
          </a:xfrm>
        </p:grpSpPr>
        <p:sp>
          <p:nvSpPr>
            <p:cNvPr id="12" name="object 9"/>
            <p:cNvSpPr/>
            <p:nvPr/>
          </p:nvSpPr>
          <p:spPr>
            <a:xfrm>
              <a:off x="1527810" y="3568445"/>
              <a:ext cx="1315720" cy="657225"/>
            </a:xfrm>
            <a:custGeom>
              <a:avLst/>
              <a:gdLst/>
              <a:ahLst/>
              <a:cxnLst/>
              <a:rect l="l" t="t" r="r" b="b"/>
              <a:pathLst>
                <a:path w="1315720" h="657225">
                  <a:moveTo>
                    <a:pt x="1315212" y="0"/>
                  </a:moveTo>
                  <a:lnTo>
                    <a:pt x="0" y="0"/>
                  </a:lnTo>
                  <a:lnTo>
                    <a:pt x="0" y="656843"/>
                  </a:lnTo>
                  <a:lnTo>
                    <a:pt x="1315212" y="656843"/>
                  </a:lnTo>
                  <a:lnTo>
                    <a:pt x="1315212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/>
            <p:cNvSpPr/>
            <p:nvPr/>
          </p:nvSpPr>
          <p:spPr>
            <a:xfrm>
              <a:off x="1527810" y="3568445"/>
              <a:ext cx="1315720" cy="657225"/>
            </a:xfrm>
            <a:custGeom>
              <a:avLst/>
              <a:gdLst/>
              <a:ahLst/>
              <a:cxnLst/>
              <a:rect l="l" t="t" r="r" b="b"/>
              <a:pathLst>
                <a:path w="1315720" h="657225">
                  <a:moveTo>
                    <a:pt x="0" y="656843"/>
                  </a:moveTo>
                  <a:lnTo>
                    <a:pt x="1315212" y="656843"/>
                  </a:lnTo>
                  <a:lnTo>
                    <a:pt x="1315212" y="0"/>
                  </a:lnTo>
                  <a:lnTo>
                    <a:pt x="0" y="0"/>
                  </a:lnTo>
                  <a:lnTo>
                    <a:pt x="0" y="656843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1"/>
          <p:cNvSpPr txBox="1"/>
          <p:nvPr/>
        </p:nvSpPr>
        <p:spPr>
          <a:xfrm>
            <a:off x="3792022" y="4947287"/>
            <a:ext cx="1315720" cy="65722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marL="416559">
              <a:lnSpc>
                <a:spcPct val="100000"/>
              </a:lnSpc>
              <a:spcBef>
                <a:spcPts val="147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Array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5" name="object 12"/>
          <p:cNvGrpSpPr/>
          <p:nvPr/>
        </p:nvGrpSpPr>
        <p:grpSpPr>
          <a:xfrm>
            <a:off x="5370060" y="4934269"/>
            <a:ext cx="1341755" cy="683260"/>
            <a:chOff x="3105848" y="3555428"/>
            <a:chExt cx="1341755" cy="683260"/>
          </a:xfrm>
        </p:grpSpPr>
        <p:sp>
          <p:nvSpPr>
            <p:cNvPr id="16" name="object 13"/>
            <p:cNvSpPr/>
            <p:nvPr/>
          </p:nvSpPr>
          <p:spPr>
            <a:xfrm>
              <a:off x="3118865" y="3568445"/>
              <a:ext cx="1315720" cy="657225"/>
            </a:xfrm>
            <a:custGeom>
              <a:avLst/>
              <a:gdLst/>
              <a:ahLst/>
              <a:cxnLst/>
              <a:rect l="l" t="t" r="r" b="b"/>
              <a:pathLst>
                <a:path w="1315720" h="657225">
                  <a:moveTo>
                    <a:pt x="1315211" y="0"/>
                  </a:moveTo>
                  <a:lnTo>
                    <a:pt x="0" y="0"/>
                  </a:lnTo>
                  <a:lnTo>
                    <a:pt x="0" y="656843"/>
                  </a:lnTo>
                  <a:lnTo>
                    <a:pt x="1315211" y="656843"/>
                  </a:lnTo>
                  <a:lnTo>
                    <a:pt x="1315211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4"/>
            <p:cNvSpPr/>
            <p:nvPr/>
          </p:nvSpPr>
          <p:spPr>
            <a:xfrm>
              <a:off x="3118865" y="3568445"/>
              <a:ext cx="1315720" cy="657225"/>
            </a:xfrm>
            <a:custGeom>
              <a:avLst/>
              <a:gdLst/>
              <a:ahLst/>
              <a:cxnLst/>
              <a:rect l="l" t="t" r="r" b="b"/>
              <a:pathLst>
                <a:path w="1315720" h="657225">
                  <a:moveTo>
                    <a:pt x="0" y="656843"/>
                  </a:moveTo>
                  <a:lnTo>
                    <a:pt x="1315211" y="656843"/>
                  </a:lnTo>
                  <a:lnTo>
                    <a:pt x="1315211" y="0"/>
                  </a:lnTo>
                  <a:lnTo>
                    <a:pt x="0" y="0"/>
                  </a:lnTo>
                  <a:lnTo>
                    <a:pt x="0" y="656843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5"/>
          <p:cNvSpPr txBox="1"/>
          <p:nvPr/>
        </p:nvSpPr>
        <p:spPr>
          <a:xfrm>
            <a:off x="5383078" y="4947287"/>
            <a:ext cx="1315720" cy="65722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marL="392430">
              <a:lnSpc>
                <a:spcPct val="100000"/>
              </a:lnSpc>
              <a:spcBef>
                <a:spcPts val="147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String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9" name="object 16"/>
          <p:cNvGrpSpPr/>
          <p:nvPr/>
        </p:nvGrpSpPr>
        <p:grpSpPr>
          <a:xfrm>
            <a:off x="6962640" y="4934269"/>
            <a:ext cx="1341755" cy="683260"/>
            <a:chOff x="4698428" y="3555428"/>
            <a:chExt cx="1341755" cy="683260"/>
          </a:xfrm>
        </p:grpSpPr>
        <p:sp>
          <p:nvSpPr>
            <p:cNvPr id="20" name="object 17"/>
            <p:cNvSpPr/>
            <p:nvPr/>
          </p:nvSpPr>
          <p:spPr>
            <a:xfrm>
              <a:off x="4711445" y="3568445"/>
              <a:ext cx="1315720" cy="657225"/>
            </a:xfrm>
            <a:custGeom>
              <a:avLst/>
              <a:gdLst/>
              <a:ahLst/>
              <a:cxnLst/>
              <a:rect l="l" t="t" r="r" b="b"/>
              <a:pathLst>
                <a:path w="1315720" h="657225">
                  <a:moveTo>
                    <a:pt x="1315212" y="0"/>
                  </a:moveTo>
                  <a:lnTo>
                    <a:pt x="0" y="0"/>
                  </a:lnTo>
                  <a:lnTo>
                    <a:pt x="0" y="656843"/>
                  </a:lnTo>
                  <a:lnTo>
                    <a:pt x="1315212" y="656843"/>
                  </a:lnTo>
                  <a:lnTo>
                    <a:pt x="1315212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/>
            <p:cNvSpPr/>
            <p:nvPr/>
          </p:nvSpPr>
          <p:spPr>
            <a:xfrm>
              <a:off x="4711445" y="3568445"/>
              <a:ext cx="1315720" cy="657225"/>
            </a:xfrm>
            <a:custGeom>
              <a:avLst/>
              <a:gdLst/>
              <a:ahLst/>
              <a:cxnLst/>
              <a:rect l="l" t="t" r="r" b="b"/>
              <a:pathLst>
                <a:path w="1315720" h="657225">
                  <a:moveTo>
                    <a:pt x="0" y="656843"/>
                  </a:moveTo>
                  <a:lnTo>
                    <a:pt x="1315212" y="656843"/>
                  </a:lnTo>
                  <a:lnTo>
                    <a:pt x="1315212" y="0"/>
                  </a:lnTo>
                  <a:lnTo>
                    <a:pt x="0" y="0"/>
                  </a:lnTo>
                  <a:lnTo>
                    <a:pt x="0" y="656843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19"/>
          <p:cNvSpPr txBox="1"/>
          <p:nvPr/>
        </p:nvSpPr>
        <p:spPr>
          <a:xfrm>
            <a:off x="6975658" y="4947287"/>
            <a:ext cx="1315720" cy="65722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marL="402590">
              <a:lnSpc>
                <a:spcPct val="100000"/>
              </a:lnSpc>
              <a:spcBef>
                <a:spcPts val="147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Class</a:t>
            </a:r>
            <a:endParaRPr sz="1600">
              <a:latin typeface="Arial"/>
              <a:cs typeface="Arial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rot="10800000" flipV="1">
            <a:off x="4760686" y="4426845"/>
            <a:ext cx="812800" cy="493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2"/>
          </p:cNvCxnSpPr>
          <p:nvPr/>
        </p:nvCxnSpPr>
        <p:spPr>
          <a:xfrm rot="5400000">
            <a:off x="5688403" y="4700531"/>
            <a:ext cx="583856" cy="8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386286" y="4397817"/>
            <a:ext cx="986971" cy="5515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1486" y="1024157"/>
            <a:ext cx="1052285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Strings </a:t>
            </a:r>
            <a:r>
              <a:rPr lang="en-US" sz="2400" dirty="0" smtClean="0"/>
              <a:t>are not a </a:t>
            </a:r>
            <a:r>
              <a:rPr lang="en-US" sz="2400" dirty="0" smtClean="0"/>
              <a:t>primitive data type in Java.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They are what’s </a:t>
            </a:r>
            <a:r>
              <a:rPr lang="en-US" sz="2400" dirty="0" smtClean="0"/>
              <a:t>called an </a:t>
            </a:r>
            <a:r>
              <a:rPr lang="en-US" sz="2400" dirty="0" smtClean="0"/>
              <a:t>Object of type </a:t>
            </a:r>
            <a:r>
              <a:rPr lang="en-US" sz="2400" b="1" u="sng" dirty="0" err="1" smtClean="0"/>
              <a:t>java.lang.String</a:t>
            </a:r>
            <a:r>
              <a:rPr lang="en-US" sz="2400" dirty="0" smtClean="0"/>
              <a:t> class.</a:t>
            </a:r>
            <a:endParaRPr lang="en-US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Strings </a:t>
            </a:r>
            <a:r>
              <a:rPr lang="en-US" sz="2400" dirty="0" smtClean="0"/>
              <a:t>are sequences of characters </a:t>
            </a:r>
            <a:r>
              <a:rPr lang="en-US" sz="2400" dirty="0" smtClean="0"/>
              <a:t>or a </a:t>
            </a:r>
            <a:r>
              <a:rPr lang="en-US" sz="2400" dirty="0" smtClean="0"/>
              <a:t>String in Java</a:t>
            </a:r>
            <a:r>
              <a:rPr lang="en-US" sz="2400" dirty="0" smtClean="0">
                <a:latin typeface="Arial"/>
                <a:cs typeface="Arial"/>
              </a:rPr>
              <a:t>, </a:t>
            </a:r>
            <a:r>
              <a:rPr lang="en-US" sz="2400" dirty="0" smtClean="0"/>
              <a:t>representing a collection of characters surrounded </a:t>
            </a:r>
            <a:r>
              <a:rPr lang="en-US" sz="2400" dirty="0" smtClean="0"/>
              <a:t>by “double quotations</a:t>
            </a:r>
            <a:r>
              <a:rPr lang="en-US" sz="2400" dirty="0" smtClean="0"/>
              <a:t>”.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Strings </a:t>
            </a:r>
            <a:r>
              <a:rPr lang="en-US" sz="2400" dirty="0" smtClean="0"/>
              <a:t>are constants and cannot be changed after they are created.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Strings </a:t>
            </a:r>
            <a:r>
              <a:rPr lang="en-US" sz="2400" dirty="0" smtClean="0"/>
              <a:t>have a special append </a:t>
            </a:r>
            <a:r>
              <a:rPr lang="en-US" sz="2400" b="1" u="sng" dirty="0" smtClean="0"/>
              <a:t>operator +</a:t>
            </a:r>
            <a:r>
              <a:rPr lang="en-US" sz="2400" dirty="0" smtClean="0"/>
              <a:t> that </a:t>
            </a:r>
            <a:r>
              <a:rPr lang="en-US" sz="2400" dirty="0" smtClean="0"/>
              <a:t>concatenates strings.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b="1" dirty="0" smtClean="0"/>
              <a:t>String</a:t>
            </a:r>
            <a:r>
              <a:rPr lang="en-US" sz="2400" dirty="0" smtClean="0"/>
              <a:t> class </a:t>
            </a:r>
            <a:r>
              <a:rPr lang="en-US" sz="2400" dirty="0" smtClean="0"/>
              <a:t>contains methods that can  perform certain operations on strings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The default value for string variable is </a:t>
            </a:r>
            <a:r>
              <a:rPr lang="en-US" sz="2400" b="1" u="sng" dirty="0" smtClean="0"/>
              <a:t>null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E.g. </a:t>
            </a:r>
            <a:r>
              <a:rPr lang="en-US" sz="2400" dirty="0" smtClean="0">
                <a:solidFill>
                  <a:srgbClr val="C00000"/>
                </a:solidFill>
                <a:latin typeface="Arial"/>
                <a:cs typeface="Arial"/>
              </a:rPr>
              <a:t>String s =</a:t>
            </a:r>
            <a:r>
              <a:rPr lang="en-US" sz="2400" spc="-5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400" spc="-5" dirty="0" smtClean="0">
                <a:solidFill>
                  <a:srgbClr val="C00000"/>
                </a:solidFill>
                <a:latin typeface="Arial"/>
                <a:cs typeface="Arial"/>
              </a:rPr>
              <a:t>“Java”;</a:t>
            </a:r>
            <a:endParaRPr lang="en-US" sz="2400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84110" y="399535"/>
            <a:ext cx="25903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/>
              <a:t>String Data type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747</Words>
  <Application>Microsoft Office PowerPoint</Application>
  <PresentationFormat>Custom</PresentationFormat>
  <Paragraphs>194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Lecture Contents</vt:lpstr>
      <vt:lpstr>Data Types in Java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Java Program</dc:title>
  <dc:creator>COM42</dc:creator>
  <cp:lastModifiedBy>Irfan</cp:lastModifiedBy>
  <cp:revision>93</cp:revision>
  <dcterms:created xsi:type="dcterms:W3CDTF">2020-10-03T07:48:50Z</dcterms:created>
  <dcterms:modified xsi:type="dcterms:W3CDTF">2020-10-15T20:00:30Z</dcterms:modified>
</cp:coreProperties>
</file>