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2" r:id="rId7"/>
    <p:sldId id="263" r:id="rId8"/>
    <p:sldId id="260" r:id="rId9"/>
    <p:sldId id="261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32D187-95FC-4268-9A18-D42D3F370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014B46-09A6-421E-9196-FF97FBD2D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3973C7-91F6-4646-96A3-B2D1E92C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07EF11-A7E0-48BD-A464-8CF3438E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75D054-D800-4145-9EA3-6C377DF3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058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C988D3-8D12-44C5-8DD0-A063229F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24A0D18-89A4-449C-8914-44B89B60D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2654CE-01F8-4DF9-9ACA-3D66C64D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42A932-369A-4D98-8D7F-3C597035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94E523-85C3-43CB-A14B-9B7A369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92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3749BA3-CF2D-4A2D-A458-3A627F173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39E96D-7A13-4675-B9C5-5C4743837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4F726-FCE1-4654-8BEA-5DA1361F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ABF321-8D5D-4DD3-836F-B2ED9CB4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AF00A-AC04-4F86-8DBB-A513A9D6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7323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B64616-DBC3-4A0F-A747-AFF5287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9991A0-ACC5-4832-A10E-AC228909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08C0BE-CE5A-4703-8B99-21B8AB80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202713-2EA3-4533-A47B-73CDFC02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2D39C1-A67A-45D1-B4B7-2F20856B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7788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33124-1BBD-4417-B76A-19FFFD31F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73FF79-7254-4576-AD44-C5A418D39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7CEE33-80CB-486F-9BD4-8B53A100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2A2DE4-46FA-429A-9984-A5B795EF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8383C0-B57C-4A7C-A2B3-485BCF21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5269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587E6-A978-4B68-AD2D-71E7A0F8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E2920-39D2-4BD1-8305-DB21C1653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C3B43B-9281-4366-A750-883DC2E3F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246D26-39EC-4F7B-BD41-F9AB6743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64A6C-A893-4AA7-80B1-EC8426B5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4C6104-594B-4FC0-B686-533859C2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949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6FC8EF-B1F4-4CD3-B22A-997B86170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2215FE-DAED-4F0E-AECB-7032F4BF0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AFEE64-526C-493C-BDBC-A60A146F4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80DCAB-3E01-4ED6-95B3-75C54935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5318F04-9CC8-4645-B4F7-D9B080B09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98973A-A248-46E3-8FF7-F177D6FE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B912D1-39DD-430A-8924-D4A846A2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4AAD20F-E082-4E36-9AF6-EA19DB32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9211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83AA8-57D8-4AEE-B5AF-1D66732E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244EBC-BEBC-4406-8475-C7B3C804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1BB4FBA-4384-4A1B-BEEF-19B0A4E3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ED72DDF-957C-4B24-9816-00BD343C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1655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014F85-5CED-47CF-89C3-E94C4CC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40EEA1A-5141-4DD9-8A62-A2451AC4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D93C9D-2547-4E82-8BCA-703EE2B3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606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D2D7B-00B8-40BF-B8FE-F4D008A05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BC317C-1420-4D7D-812A-0ADE14F0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A64257-C2BA-4345-8B07-AA64B133D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E6C994-FA7B-4AF7-899A-C0684088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EC9DE0-D3E8-46DD-8843-FDB5E3D9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DFCAF9-ACD1-470F-A5B8-963AA18C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7057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D0190E-6C48-45E5-8D58-BDB152E33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7B573FD-87F0-425B-8B0A-B8548B869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576A3D-D3D1-4231-AA0B-26DF8AD53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192F06-E6BF-4620-89D8-8C88802E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EC5261-08A5-4D8D-BAF1-04B2572C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D7E2DE-D53E-459F-B5BD-C8A702C2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180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082032A-39A3-4402-9EB3-31EC30EA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1E84BE-D0B3-417B-8F01-F51486B26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8241DB-ABA1-4C20-AA3A-D548DA5A4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7FBE-6F97-4183-8A40-6B9E035999D4}" type="datetimeFigureOut">
              <a:rPr lang="en-IN" smtClean="0"/>
              <a:pPr/>
              <a:t>13-10-2020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A64B75-D165-439D-9041-0C934C9DF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44A61-FC0C-473C-B926-4A5D09EEE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845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Bahnschrift Light Condensed" pitchFamily="34" charset="0"/>
              </a:rPr>
              <a:t>Lecture Contents</a:t>
            </a:r>
            <a:endParaRPr lang="en-US" u="sng" dirty="0">
              <a:latin typeface="Bahnschrift Light Condense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048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Comments, Variables, Expressions, Literals and Blocks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24825-E914-4A4B-9CBB-71DEC1AB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17874" cy="63368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Expressions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E38B44-5EEA-4EDC-A38B-20E19FD2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0714"/>
            <a:ext cx="10515600" cy="509568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Java expression consists of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variables, operators, literals, and method calls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expression evaluates to the value.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	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A626A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8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score;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600" dirty="0">
                <a:solidFill>
                  <a:srgbClr val="383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8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score =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9868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8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//score=90 is an expression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A626A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int a=10, b=20, c;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c=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//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expression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if(a==b)	// a==b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expression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{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}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expression is part of the Java statement.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a=5+5;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We have a statement, and 5+5 is an expression which is present in the statement as the part of statement.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59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24825-E914-4A4B-9CBB-71DEC1AB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17874" cy="63368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Blocks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E38B44-5EEA-4EDC-A38B-20E19FD2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0714"/>
            <a:ext cx="10515600" cy="509568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Java block is group of statements (zero or more) that are enclosed within the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curly opening and closing bracket {}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class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class_name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			//start of block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//class body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}					//end of block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return datatype </a:t>
            </a:r>
            <a:r>
              <a:rPr lang="en-US" sz="2400" dirty="0" err="1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methodname</a:t>
            </a: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(){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//start of block</a:t>
            </a:r>
            <a:endParaRPr lang="en-US" sz="2400" dirty="0">
              <a:solidFill>
                <a:srgbClr val="A626A4"/>
              </a:solidFill>
              <a:latin typeface="Droid Sans Mono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//method body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}		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//end of block</a:t>
            </a:r>
            <a:endParaRPr lang="en-US" sz="2400" dirty="0">
              <a:solidFill>
                <a:srgbClr val="A626A4"/>
              </a:solidFill>
              <a:latin typeface="Droid Sans Mono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A626A4"/>
              </a:solidFill>
              <a:latin typeface="Droid Sans Mono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if(expression){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//start of block</a:t>
            </a:r>
            <a:endParaRPr lang="en-US" sz="2400" dirty="0">
              <a:solidFill>
                <a:srgbClr val="A626A4"/>
              </a:solidFill>
              <a:latin typeface="Droid Sans Mono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//empty block with no statement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A626A4"/>
                </a:solidFill>
                <a:latin typeface="Droid Sans Mono"/>
                <a:cs typeface="Times New Roman" panose="02020603050405020304" pitchFamily="18" charset="0"/>
              </a:rPr>
              <a:t>	}		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//end of block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951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4020" y="2911065"/>
            <a:ext cx="3495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277E6E-87D8-4D4F-8CB4-4CE220F92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471" y="137625"/>
            <a:ext cx="6513341" cy="734572"/>
          </a:xfrm>
        </p:spPr>
        <p:txBody>
          <a:bodyPr>
            <a:noAutofit/>
          </a:bodyPr>
          <a:lstStyle/>
          <a:p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Java Program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B4474912-525A-4975-B97B-52A0C52F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502" y="1094738"/>
            <a:ext cx="295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Java Statements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2DE6272-D001-4EE6-94BE-557AFEDBA1C6}"/>
              </a:ext>
            </a:extLst>
          </p:cNvPr>
          <p:cNvSpPr txBox="1"/>
          <p:nvPr/>
        </p:nvSpPr>
        <p:spPr>
          <a:xfrm>
            <a:off x="1055077" y="2548018"/>
            <a:ext cx="8092439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000" b="1" u="sng" dirty="0">
                <a:latin typeface="Helvetica" panose="020B0604020202020204" pitchFamily="34" charset="0"/>
              </a:rPr>
              <a:t>Statements in Java can be one of the following:</a:t>
            </a:r>
          </a:p>
          <a:p>
            <a:pPr>
              <a:spcBef>
                <a:spcPts val="275"/>
              </a:spcBef>
              <a:buClr>
                <a:srgbClr val="000000"/>
              </a:buClr>
              <a:buSzPct val="59000"/>
            </a:pPr>
            <a:endParaRPr lang="en-GB" altLang="en-US" sz="2000" b="1" u="sng" dirty="0">
              <a:latin typeface="Helvetica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200" dirty="0">
                <a:latin typeface="Helvetica" panose="020B0604020202020204" pitchFamily="34" charset="0"/>
              </a:rPr>
              <a:t>Comments</a:t>
            </a:r>
          </a:p>
          <a:p>
            <a:pPr lvl="1">
              <a:lnSpc>
                <a:spcPct val="150000"/>
              </a:lnSpc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200" dirty="0">
                <a:latin typeface="Helvetica" panose="020B0604020202020204" pitchFamily="34" charset="0"/>
              </a:rPr>
              <a:t>Variable Declaration/Initialization</a:t>
            </a:r>
          </a:p>
          <a:p>
            <a:pPr lvl="1">
              <a:lnSpc>
                <a:spcPct val="150000"/>
              </a:lnSpc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200" dirty="0">
                <a:latin typeface="Helvetica" panose="020B0604020202020204" pitchFamily="34" charset="0"/>
              </a:rPr>
              <a:t>Control statement (if, switch, while, for, method invocation)</a:t>
            </a:r>
          </a:p>
          <a:p>
            <a:pPr lvl="1">
              <a:lnSpc>
                <a:spcPct val="150000"/>
              </a:lnSpc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200" dirty="0" smtClean="0">
                <a:latin typeface="Helvetica" panose="020B0604020202020204" pitchFamily="34" charset="0"/>
              </a:rPr>
              <a:t>Expressions</a:t>
            </a:r>
            <a:endParaRPr lang="en-GB" altLang="en-US" sz="2200" dirty="0">
              <a:latin typeface="Helvetica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200" dirty="0">
                <a:latin typeface="Helvetica" panose="020B0604020202020204" pitchFamily="34" charset="0"/>
              </a:rPr>
              <a:t>Block of statements</a:t>
            </a:r>
          </a:p>
          <a:p>
            <a:pPr lvl="1">
              <a:spcBef>
                <a:spcPts val="275"/>
              </a:spcBef>
              <a:buClr>
                <a:srgbClr val="000000"/>
              </a:buClr>
              <a:buSzPct val="70000"/>
            </a:pPr>
            <a:endParaRPr lang="en-GB" altLang="en-US" sz="2200" dirty="0">
              <a:latin typeface="Helvetica" panose="020B0604020202020204" pitchFamily="34" charset="0"/>
            </a:endParaRPr>
          </a:p>
          <a:p>
            <a:pPr lvl="1"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None/>
            </a:pPr>
            <a:endParaRPr lang="en-GB" altLang="en-US" dirty="0">
              <a:latin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AE0992-7F1C-4B8C-9AE3-D45D4B4576C5}"/>
              </a:ext>
            </a:extLst>
          </p:cNvPr>
          <p:cNvSpPr txBox="1"/>
          <p:nvPr/>
        </p:nvSpPr>
        <p:spPr>
          <a:xfrm>
            <a:off x="1403252" y="1671452"/>
            <a:ext cx="10047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82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0" i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u="sng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2000" b="0" i="1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0" i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Java forms a complete command to be executed and can include one or more expressions.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03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C9D37472-1F8C-415C-8653-B4250E2DB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448" y="588299"/>
            <a:ext cx="295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Java Comments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D6AA9B-DA8E-441F-B3F0-B4C3BDBDD489}"/>
              </a:ext>
            </a:extLst>
          </p:cNvPr>
          <p:cNvSpPr txBox="1"/>
          <p:nvPr/>
        </p:nvSpPr>
        <p:spPr>
          <a:xfrm>
            <a:off x="2669343" y="1188534"/>
            <a:ext cx="6098344" cy="1623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b="1" u="sng" dirty="0">
                <a:latin typeface="Helvetica" panose="020B0604020202020204" pitchFamily="34" charset="0"/>
              </a:rPr>
              <a:t>Java supports three types of comments</a:t>
            </a:r>
          </a:p>
          <a:p>
            <a:pPr marL="742950" lvl="1" indent="-285750">
              <a:spcBef>
                <a:spcPts val="275"/>
              </a:spcBef>
              <a:buClr>
                <a:srgbClr val="000000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Helvetica" panose="020B0604020202020204" pitchFamily="34" charset="0"/>
              </a:rPr>
              <a:t>Single Line comment</a:t>
            </a:r>
          </a:p>
          <a:p>
            <a:pPr marL="742950" lvl="1" indent="-285750">
              <a:spcBef>
                <a:spcPts val="275"/>
              </a:spcBef>
              <a:buClr>
                <a:srgbClr val="000000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Helvetica" panose="020B0604020202020204" pitchFamily="34" charset="0"/>
              </a:rPr>
              <a:t>Multiline comment</a:t>
            </a:r>
          </a:p>
          <a:p>
            <a:pPr marL="742950" lvl="1" indent="-285750">
              <a:spcBef>
                <a:spcPts val="275"/>
              </a:spcBef>
              <a:buClr>
                <a:srgbClr val="000000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altLang="en-US" sz="1400" dirty="0">
                <a:latin typeface="Helvetica" panose="020B0604020202020204" pitchFamily="34" charset="0"/>
              </a:rPr>
              <a:t>Documentation comment</a:t>
            </a:r>
          </a:p>
          <a:p>
            <a:pPr lvl="1">
              <a:spcBef>
                <a:spcPts val="275"/>
              </a:spcBef>
              <a:buClr>
                <a:srgbClr val="000000"/>
              </a:buClr>
              <a:buSzPct val="283000"/>
              <a:buFont typeface="Times New Roman" panose="02020603050405020304" pitchFamily="18" charset="0"/>
              <a:buNone/>
            </a:pPr>
            <a:endParaRPr lang="en-GB" altLang="en-US" sz="11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1600" b="1" dirty="0">
                <a:latin typeface="Helvetica" panose="020B0604020202020204" pitchFamily="34" charset="0"/>
              </a:rPr>
              <a:t>The general forms are as follows: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xmlns="" id="{7B5DA563-2F7C-4D9B-AB05-F4D918ED4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651" y="2936015"/>
            <a:ext cx="1012053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// Single line comment.  </a:t>
            </a: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// the single line is a type of comment in Java.</a:t>
            </a: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endParaRPr lang="en-GB" altLang="en-US" sz="18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/* Multiline Comment.  These comments can span multiple lines.  The compiler ignores all text up until */</a:t>
            </a: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endParaRPr lang="en-GB" altLang="en-US" sz="18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/** Javadoc comment.  The compiler ignores this text too. However, the </a:t>
            </a:r>
            <a:r>
              <a:rPr lang="en-GB" altLang="en-US" sz="1800" dirty="0" err="1">
                <a:cs typeface="Times New Roman" panose="02020603050405020304" pitchFamily="18" charset="0"/>
              </a:rPr>
              <a:t>javadoc</a:t>
            </a:r>
            <a:r>
              <a:rPr lang="en-GB" altLang="en-US" sz="1800" dirty="0">
                <a:cs typeface="Times New Roman" panose="02020603050405020304" pitchFamily="18" charset="0"/>
              </a:rPr>
              <a:t> </a:t>
            </a:r>
            <a:r>
              <a:rPr lang="en-GB" altLang="en-US" sz="1800" dirty="0" smtClean="0">
                <a:cs typeface="Times New Roman" panose="02020603050405020304" pitchFamily="18" charset="0"/>
              </a:rPr>
              <a:t>tool looks </a:t>
            </a:r>
            <a:r>
              <a:rPr lang="en-GB" altLang="en-US" sz="1800" dirty="0">
                <a:cs typeface="Times New Roman" panose="02020603050405020304" pitchFamily="18" charset="0"/>
              </a:rPr>
              <a:t>for these comments and interprets tags for documentation generation purposes. </a:t>
            </a:r>
            <a:r>
              <a:rPr lang="en-GB" altLang="en-US" sz="1800" dirty="0" smtClean="0">
                <a:cs typeface="Times New Roman" panose="02020603050405020304" pitchFamily="18" charset="0"/>
              </a:rPr>
              <a:t>These </a:t>
            </a:r>
            <a:r>
              <a:rPr lang="en-GB" altLang="en-US" sz="1800" dirty="0">
                <a:cs typeface="Times New Roman" panose="02020603050405020304" pitchFamily="18" charset="0"/>
              </a:rPr>
              <a:t>are </a:t>
            </a:r>
            <a:r>
              <a:rPr lang="en-GB" altLang="en-US" sz="1800" dirty="0" smtClean="0">
                <a:cs typeface="Times New Roman" panose="02020603050405020304" pitchFamily="18" charset="0"/>
              </a:rPr>
              <a:t>used </a:t>
            </a:r>
            <a:r>
              <a:rPr lang="en-GB" altLang="en-US" sz="1800" dirty="0">
                <a:cs typeface="Times New Roman" panose="02020603050405020304" pitchFamily="18" charset="0"/>
              </a:rPr>
              <a:t>to generate documentation or reference for java application/software. </a:t>
            </a:r>
            <a:r>
              <a:rPr lang="en-GB" altLang="en-US" sz="1800" dirty="0" err="1" smtClean="0">
                <a:cs typeface="Times New Roman" panose="02020603050405020304" pitchFamily="18" charset="0"/>
              </a:rPr>
              <a:t>j</a:t>
            </a:r>
            <a:r>
              <a:rPr lang="en-GB" altLang="en-US" sz="1800" dirty="0" err="1" smtClean="0">
                <a:cs typeface="Times New Roman" panose="02020603050405020304" pitchFamily="18" charset="0"/>
              </a:rPr>
              <a:t>avadoc</a:t>
            </a:r>
            <a:r>
              <a:rPr lang="en-GB" altLang="en-US" sz="1800" dirty="0" smtClean="0">
                <a:cs typeface="Times New Roman" panose="02020603050405020304" pitchFamily="18" charset="0"/>
              </a:rPr>
              <a:t> tool recognizes these tags.</a:t>
            </a:r>
            <a:endParaRPr lang="en-GB" altLang="en-US" sz="18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	@author XYZ</a:t>
            </a: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	@version 14.0.1</a:t>
            </a:r>
          </a:p>
          <a:p>
            <a:pPr>
              <a:buClr>
                <a:srgbClr val="000000"/>
              </a:buClr>
              <a:buSzPct val="60000"/>
              <a:buFont typeface="StarBats" charset="0"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xmlns="" val="39519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25793F62-7897-4BF6-8A2C-24637305A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58" y="405415"/>
            <a:ext cx="295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Variables</a:t>
            </a:r>
            <a:endParaRPr lang="en-GB" altLang="en-US" b="1" u="sng" dirty="0">
              <a:cs typeface="Times New Roman" panose="02020603050405020304" pitchFamily="18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5EF821A9-0CC5-45DF-8211-6F9F681D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940923"/>
            <a:ext cx="10938608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11138" indent="-2111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5900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Variables are a symbolic name given to a memory location.</a:t>
            </a:r>
          </a:p>
          <a:p>
            <a:pPr>
              <a:buClr>
                <a:srgbClr val="000000"/>
              </a:buClr>
              <a:buSzPct val="5900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Variables may be of type object or simple variables.</a:t>
            </a:r>
            <a:endParaRPr lang="en-GB" altLang="en-US" sz="18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Like other compiled languages, variables must be declared before they can be used as Java is statically typed language.</a:t>
            </a:r>
          </a:p>
          <a:p>
            <a:pPr>
              <a:buClr>
                <a:srgbClr val="000000"/>
              </a:buClr>
              <a:buSzPct val="343000"/>
              <a:buFont typeface="Times New Roman" panose="02020603050405020304" pitchFamily="18" charset="0"/>
              <a:buNone/>
            </a:pPr>
            <a:endParaRPr lang="en-GB" altLang="en-US" sz="1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343000"/>
              <a:buFont typeface="Times New Roman" panose="02020603050405020304" pitchFamily="18" charset="0"/>
              <a:buNone/>
            </a:pPr>
            <a:endParaRPr lang="en-GB" altLang="en-US" sz="9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All variables have a type which is enforced by the compiler.</a:t>
            </a:r>
          </a:p>
          <a:p>
            <a:pPr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Variables in Java are Case sensitive</a:t>
            </a:r>
          </a:p>
          <a:p>
            <a:pPr>
              <a:buClr>
                <a:srgbClr val="000000"/>
              </a:buClr>
              <a:buSzPct val="343000"/>
              <a:buFont typeface="Times New Roman" panose="02020603050405020304" pitchFamily="18" charset="0"/>
              <a:buNone/>
            </a:pPr>
            <a:endParaRPr lang="en-GB" altLang="en-US" sz="900" dirty="0"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2000" dirty="0">
                <a:cs typeface="Times New Roman" panose="02020603050405020304" pitchFamily="18" charset="0"/>
              </a:rPr>
              <a:t>The general form of a variable declaration is:</a:t>
            </a: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xmlns="" id="{51A2B977-7E15-46CB-99B0-6FD5DF7DDD69}"/>
              </a:ext>
            </a:extLst>
          </p:cNvPr>
          <p:cNvGrpSpPr>
            <a:grpSpLocks/>
          </p:cNvGrpSpPr>
          <p:nvPr/>
        </p:nvGrpSpPr>
        <p:grpSpPr bwMode="auto">
          <a:xfrm>
            <a:off x="3394076" y="4199062"/>
            <a:ext cx="4005640" cy="1811338"/>
            <a:chOff x="2138" y="3354"/>
            <a:chExt cx="2009" cy="926"/>
          </a:xfrm>
        </p:grpSpPr>
        <p:sp>
          <p:nvSpPr>
            <p:cNvPr id="10" name="AutoShape 8">
              <a:extLst>
                <a:ext uri="{FF2B5EF4-FFF2-40B4-BE49-F238E27FC236}">
                  <a16:creationId xmlns:a16="http://schemas.microsoft.com/office/drawing/2014/main" xmlns="" id="{A7E3DD42-6CD5-4B3F-A536-D63B543D7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8" y="3354"/>
              <a:ext cx="2009" cy="926"/>
            </a:xfrm>
            <a:prstGeom prst="roundRect">
              <a:avLst>
                <a:gd name="adj" fmla="val 106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xmlns="" id="{ED5DE956-897F-43A5-8812-1E0A0E595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430"/>
              <a:ext cx="1621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ts val="563"/>
                </a:spcBef>
                <a:buClr>
                  <a:srgbClr val="000000"/>
                </a:buClr>
                <a:buSzPct val="54000"/>
                <a:buFont typeface="StarBats" charset="0"/>
                <a:buNone/>
              </a:pPr>
              <a:r>
                <a:rPr lang="en-GB" altLang="en-US" sz="2000" dirty="0">
                  <a:latin typeface="Courier" charset="0"/>
                </a:rPr>
                <a:t>int total;</a:t>
              </a:r>
            </a:p>
            <a:p>
              <a:pPr>
                <a:spcBef>
                  <a:spcPts val="563"/>
                </a:spcBef>
                <a:buClr>
                  <a:srgbClr val="000000"/>
                </a:buClr>
                <a:buSzPct val="54000"/>
                <a:buFont typeface="StarBats" charset="0"/>
                <a:buNone/>
              </a:pPr>
              <a:r>
                <a:rPr lang="en-GB" altLang="en-US" sz="2000" dirty="0">
                  <a:latin typeface="Courier" charset="0"/>
                </a:rPr>
                <a:t>float interest = 6.0;</a:t>
              </a:r>
            </a:p>
            <a:p>
              <a:pPr>
                <a:spcBef>
                  <a:spcPts val="563"/>
                </a:spcBef>
                <a:buClr>
                  <a:srgbClr val="000000"/>
                </a:buClr>
                <a:buSzPct val="54000"/>
                <a:buFont typeface="StarBats" charset="0"/>
                <a:buNone/>
              </a:pPr>
              <a:r>
                <a:rPr lang="en-GB" altLang="en-US" sz="2000" dirty="0" err="1">
                  <a:latin typeface="Courier" charset="0"/>
                </a:rPr>
                <a:t>boolean</a:t>
              </a:r>
              <a:r>
                <a:rPr lang="en-GB" altLang="en-US" sz="2000" dirty="0">
                  <a:latin typeface="Courier" charset="0"/>
                </a:rPr>
                <a:t> </a:t>
              </a:r>
              <a:r>
                <a:rPr lang="en-GB" altLang="en-US" sz="2000" dirty="0" err="1">
                  <a:latin typeface="Courier" charset="0"/>
                </a:rPr>
                <a:t>isFinished</a:t>
              </a:r>
              <a:r>
                <a:rPr lang="en-GB" altLang="en-US" sz="2000" dirty="0">
                  <a:latin typeface="Courier" charset="0"/>
                </a:rPr>
                <a:t>;</a:t>
              </a:r>
            </a:p>
            <a:p>
              <a:pPr>
                <a:spcBef>
                  <a:spcPts val="563"/>
                </a:spcBef>
                <a:buClr>
                  <a:srgbClr val="000000"/>
                </a:buClr>
                <a:buSzPct val="54000"/>
                <a:buFont typeface="StarBats" charset="0"/>
                <a:buNone/>
              </a:pPr>
              <a:r>
                <a:rPr lang="en-GB" altLang="en-US" sz="2000" dirty="0">
                  <a:latin typeface="Courier" charset="0"/>
                </a:rPr>
                <a:t>String name;</a:t>
              </a:r>
            </a:p>
          </p:txBody>
        </p:sp>
      </p:grpSp>
      <p:sp>
        <p:nvSpPr>
          <p:cNvPr id="13" name="Text Box 5">
            <a:extLst>
              <a:ext uri="{FF2B5EF4-FFF2-40B4-BE49-F238E27FC236}">
                <a16:creationId xmlns:a16="http://schemas.microsoft.com/office/drawing/2014/main" xmlns="" id="{D9780AE5-5571-4EDE-ABB4-8846C1273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75" y="3415872"/>
            <a:ext cx="82296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54000"/>
              <a:buFont typeface="StarBats" charset="0"/>
              <a:buNone/>
            </a:pPr>
            <a:r>
              <a:rPr lang="en-GB" altLang="en-US" sz="2000" dirty="0">
                <a:latin typeface="Courier" charset="0"/>
              </a:rPr>
              <a:t>type variable-name [= value][,variable-name[= value]];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xmlns="" id="{10195683-47F8-4E26-99C1-A865C8B8D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3777962"/>
            <a:ext cx="11525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11138" indent="-211138"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000000"/>
              </a:buClr>
              <a:buSzPct val="59000"/>
            </a:pPr>
            <a:r>
              <a:rPr lang="en-GB" altLang="en-US" sz="2000" b="1" u="sng" dirty="0">
                <a:cs typeface="Times New Roman" panose="02020603050405020304" pitchFamily="18" charset="0"/>
              </a:rPr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xmlns="" val="36308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B60ADA7F-2E98-433B-80E5-92C072CA0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67" y="391347"/>
            <a:ext cx="41078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Variables/Identifier Name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E9882C6F-8ACA-4635-A12E-502FF578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" y="1141093"/>
            <a:ext cx="1127239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11138" indent="-2111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000000"/>
              </a:buClr>
              <a:buSzPct val="59000"/>
            </a:pPr>
            <a:r>
              <a:rPr lang="en-GB" altLang="en-US" sz="2000" b="1" u="sng" dirty="0">
                <a:cs typeface="Times New Roman" panose="02020603050405020304" pitchFamily="18" charset="0"/>
              </a:rPr>
              <a:t>Java has a series of rules which define valid variable names and identifiers.</a:t>
            </a:r>
          </a:p>
          <a:p>
            <a:pPr marL="558800" lvl="1" indent="-342900">
              <a:buClr>
                <a:srgbClr val="000000"/>
              </a:buClr>
              <a:buSzPct val="59000"/>
              <a:buFont typeface="Arial" panose="020B0604020202020204" pitchFamily="34" charset="0"/>
              <a:buChar char="•"/>
            </a:pPr>
            <a:r>
              <a:rPr lang="en-GB" altLang="en-US" sz="1900" dirty="0">
                <a:cs typeface="Times New Roman" panose="02020603050405020304" pitchFamily="18" charset="0"/>
              </a:rPr>
              <a:t>Identifiers can contain letters, numbers, the underscore (_) character and the dollar sign character($)</a:t>
            </a:r>
          </a:p>
          <a:p>
            <a:pPr marL="558800" lvl="1" indent="-342900">
              <a:buClr>
                <a:srgbClr val="000000"/>
              </a:buClr>
              <a:buSzPct val="59000"/>
              <a:buFont typeface="Arial" panose="020B0604020202020204" pitchFamily="34" charset="0"/>
              <a:buChar char="•"/>
            </a:pPr>
            <a:r>
              <a:rPr lang="en-GB" altLang="en-US" sz="1900" dirty="0">
                <a:cs typeface="Times New Roman" panose="02020603050405020304" pitchFamily="18" charset="0"/>
              </a:rPr>
              <a:t>Identifiers must start with a letter, underscore or dollar sign.</a:t>
            </a:r>
          </a:p>
          <a:p>
            <a:pPr marL="558800" lvl="1" indent="-342900">
              <a:buClr>
                <a:srgbClr val="000000"/>
              </a:buClr>
              <a:buSzPct val="59000"/>
              <a:buFont typeface="Arial" panose="020B0604020202020204" pitchFamily="34" charset="0"/>
              <a:buChar char="•"/>
            </a:pPr>
            <a:r>
              <a:rPr lang="en-GB" altLang="en-US" sz="1900" dirty="0">
                <a:cs typeface="Times New Roman" panose="02020603050405020304" pitchFamily="18" charset="0"/>
              </a:rPr>
              <a:t>Identifiers are case sensitive. It means upper and lowercase letters in Java program matters. i.e. </a:t>
            </a:r>
            <a:r>
              <a:rPr lang="en-GB" altLang="en-US" sz="1900" dirty="0" err="1">
                <a:cs typeface="Times New Roman" panose="02020603050405020304" pitchFamily="18" charset="0"/>
              </a:rPr>
              <a:t>myname</a:t>
            </a:r>
            <a:r>
              <a:rPr lang="en-GB" altLang="en-US" sz="1900" dirty="0">
                <a:cs typeface="Times New Roman" panose="02020603050405020304" pitchFamily="18" charset="0"/>
              </a:rPr>
              <a:t> and </a:t>
            </a:r>
            <a:r>
              <a:rPr lang="en-GB" altLang="en-US" sz="1900" dirty="0" err="1">
                <a:cs typeface="Times New Roman" panose="02020603050405020304" pitchFamily="18" charset="0"/>
              </a:rPr>
              <a:t>myName</a:t>
            </a:r>
            <a:r>
              <a:rPr lang="en-GB" altLang="en-US" sz="1900" dirty="0">
                <a:cs typeface="Times New Roman" panose="02020603050405020304" pitchFamily="18" charset="0"/>
              </a:rPr>
              <a:t> both are different in Java program even though both identifiers have same characters and order of characters. </a:t>
            </a:r>
          </a:p>
          <a:p>
            <a:pPr marL="558800" lvl="1" indent="-342900">
              <a:buClr>
                <a:srgbClr val="000000"/>
              </a:buClr>
              <a:buSzPct val="59000"/>
              <a:buFont typeface="Arial" panose="020B0604020202020204" pitchFamily="34" charset="0"/>
              <a:buChar char="•"/>
            </a:pPr>
            <a:r>
              <a:rPr lang="en-GB" altLang="en-US" sz="1900" dirty="0">
                <a:cs typeface="Times New Roman" panose="02020603050405020304" pitchFamily="18" charset="0"/>
              </a:rPr>
              <a:t>Identifiers cannot be the same as </a:t>
            </a:r>
            <a:r>
              <a:rPr lang="en-GB" altLang="en-US" sz="1900" b="1" u="sng" dirty="0">
                <a:cs typeface="Times New Roman" panose="02020603050405020304" pitchFamily="18" charset="0"/>
              </a:rPr>
              <a:t>reserved Java keywords.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D2D02AF3-BDDA-4899-B88E-A76E1346D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5331658"/>
            <a:ext cx="5737123" cy="12311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r>
              <a:rPr lang="en-GB" altLang="en-US" sz="1600" b="1" u="sng" dirty="0">
                <a:latin typeface="Helvetica" panose="020B0604020202020204" pitchFamily="34" charset="0"/>
              </a:rPr>
              <a:t> Valid </a:t>
            </a:r>
            <a:r>
              <a:rPr lang="en-GB" altLang="en-US" sz="1600" b="1" u="sng" dirty="0" err="1">
                <a:latin typeface="Helvetica" panose="020B0604020202020204" pitchFamily="34" charset="0"/>
              </a:rPr>
              <a:t>Indentifier</a:t>
            </a:r>
            <a:r>
              <a:rPr lang="en-GB" altLang="en-US" sz="1600" b="1" u="sng" dirty="0">
                <a:latin typeface="Helvetica" panose="020B0604020202020204" pitchFamily="34" charset="0"/>
              </a:rPr>
              <a:t> Names </a:t>
            </a:r>
          </a:p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endParaRPr lang="en-GB" altLang="en-US" sz="1600" b="1" u="sng" dirty="0">
              <a:latin typeface="Helvetica" panose="020B0604020202020204" pitchFamily="34" charset="0"/>
            </a:endParaRPr>
          </a:p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r>
              <a:rPr lang="en-GB" altLang="en-US" sz="1600" dirty="0">
                <a:latin typeface="Helvetica" panose="020B0604020202020204" pitchFamily="34" charset="0"/>
              </a:rPr>
              <a:t>  </a:t>
            </a:r>
            <a:r>
              <a:rPr lang="en-GB" altLang="en-US" sz="1600" dirty="0" err="1">
                <a:latin typeface="Helvetica" panose="020B0604020202020204" pitchFamily="34" charset="0"/>
              </a:rPr>
              <a:t>myName</a:t>
            </a:r>
            <a:r>
              <a:rPr lang="en-GB" altLang="en-US" sz="1600" dirty="0">
                <a:latin typeface="Helvetica" panose="020B0604020202020204" pitchFamily="34" charset="0"/>
              </a:rPr>
              <a:t>	total		total5		total5$ _</a:t>
            </a:r>
            <a:r>
              <a:rPr lang="en-GB" altLang="en-US" sz="1600" dirty="0" err="1">
                <a:latin typeface="Helvetica" panose="020B0604020202020204" pitchFamily="34" charset="0"/>
              </a:rPr>
              <a:t>myName</a:t>
            </a:r>
            <a:r>
              <a:rPr lang="en-GB" altLang="en-US" sz="1600" dirty="0">
                <a:latin typeface="Helvetica" panose="020B0604020202020204" pitchFamily="34" charset="0"/>
              </a:rPr>
              <a:t>	_total		___total5	$total36_51$</a:t>
            </a:r>
          </a:p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endParaRPr lang="en-GB" altLang="en-US" sz="1600" dirty="0">
              <a:latin typeface="Helvetica" panose="020B0604020202020204" pitchFamily="34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xmlns="" id="{3D67D9D1-2296-46CB-B313-F3726D30B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6670" y="5345722"/>
            <a:ext cx="5408665" cy="7386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67000"/>
            </a:pPr>
            <a:r>
              <a:rPr lang="en-GB" altLang="en-US" sz="1600" b="1" u="sng" dirty="0">
                <a:latin typeface="Helvetica" panose="020B0604020202020204" pitchFamily="34" charset="0"/>
              </a:rPr>
              <a:t> Invalid </a:t>
            </a:r>
            <a:r>
              <a:rPr lang="en-GB" altLang="en-US" sz="1600" b="1" u="sng" dirty="0" err="1">
                <a:latin typeface="Helvetica" panose="020B0604020202020204" pitchFamily="34" charset="0"/>
              </a:rPr>
              <a:t>Indentifier</a:t>
            </a:r>
            <a:r>
              <a:rPr lang="en-GB" altLang="en-US" sz="1600" b="1" u="sng" dirty="0">
                <a:latin typeface="Helvetica" panose="020B0604020202020204" pitchFamily="34" charset="0"/>
              </a:rPr>
              <a:t> Names </a:t>
            </a:r>
          </a:p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endParaRPr lang="en-GB" altLang="en-US" sz="1600" dirty="0">
              <a:latin typeface="Helvetica" panose="020B0604020202020204" pitchFamily="34" charset="0"/>
            </a:endParaRPr>
          </a:p>
          <a:p>
            <a:pPr>
              <a:buClr>
                <a:srgbClr val="000000"/>
              </a:buClr>
              <a:buSzPct val="67000"/>
              <a:buFont typeface="StarBats" charset="0"/>
              <a:buNone/>
            </a:pPr>
            <a:r>
              <a:rPr lang="en-GB" altLang="en-US" sz="1600" dirty="0">
                <a:latin typeface="Helvetica" panose="020B0604020202020204" pitchFamily="34" charset="0"/>
              </a:rPr>
              <a:t>1myName	</a:t>
            </a:r>
            <a:r>
              <a:rPr lang="en-GB" altLang="en-US" sz="1600" dirty="0" smtClean="0">
                <a:latin typeface="Helvetica" panose="020B0604020202020204" pitchFamily="34" charset="0"/>
              </a:rPr>
              <a:t>total</a:t>
            </a:r>
            <a:r>
              <a:rPr lang="en-GB" altLang="en-US" sz="1600" dirty="0">
                <a:latin typeface="Helvetica" panose="020B0604020202020204" pitchFamily="34" charset="0"/>
              </a:rPr>
              <a:t>#	</a:t>
            </a:r>
            <a:r>
              <a:rPr lang="en-GB" altLang="en-US" sz="1600" dirty="0" smtClean="0">
                <a:latin typeface="Helvetica" panose="020B0604020202020204" pitchFamily="34" charset="0"/>
              </a:rPr>
              <a:t>	default</a:t>
            </a:r>
            <a:r>
              <a:rPr lang="en-GB" altLang="en-US" sz="1600" dirty="0">
                <a:latin typeface="Helvetica" panose="020B0604020202020204" pitchFamily="34" charset="0"/>
              </a:rPr>
              <a:t>	</a:t>
            </a:r>
            <a:r>
              <a:rPr lang="en-GB" altLang="en-US" sz="1600" dirty="0" smtClean="0">
                <a:latin typeface="Helvetica" panose="020B0604020202020204" pitchFamily="34" charset="0"/>
              </a:rPr>
              <a:t>	My-Name</a:t>
            </a:r>
            <a:endParaRPr lang="en-GB" altLang="en-US" sz="1600" dirty="0">
              <a:latin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08B43DF-C1EB-4F47-AE48-D095C4BAFFFE}"/>
              </a:ext>
            </a:extLst>
          </p:cNvPr>
          <p:cNvSpPr txBox="1"/>
          <p:nvPr/>
        </p:nvSpPr>
        <p:spPr>
          <a:xfrm>
            <a:off x="362236" y="767084"/>
            <a:ext cx="10793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altLang="en-US" sz="1800" b="1" dirty="0">
                <a:cs typeface="Times New Roman" panose="02020603050405020304" pitchFamily="18" charset="0"/>
              </a:rPr>
              <a:t>Identifiers are the name given to the variables, classes or methods.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xmlns="" id="{DCF68176-D2A3-475D-BA5F-860F95229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91" y="3298875"/>
            <a:ext cx="11145788" cy="207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11138" indent="-2111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000000"/>
              </a:buClr>
              <a:buSzPct val="59000"/>
            </a:pPr>
            <a:r>
              <a:rPr lang="en-GB" altLang="en-US" sz="2000" b="1" u="sng" dirty="0">
                <a:cs typeface="Times New Roman" panose="02020603050405020304" pitchFamily="18" charset="0"/>
              </a:rPr>
              <a:t>Naming convention for variables in the Java.</a:t>
            </a:r>
          </a:p>
          <a:p>
            <a:pPr marL="342900" indent="-342900">
              <a:buClr>
                <a:srgbClr val="000000"/>
              </a:buClr>
              <a:buSzPct val="59000"/>
              <a:buFont typeface="Wingdings" panose="05000000000000000000" pitchFamily="2" charset="2"/>
              <a:buChar char="§"/>
            </a:pPr>
            <a:r>
              <a:rPr lang="en-US" sz="1900" i="0" dirty="0">
                <a:effectLst/>
                <a:cs typeface="Times New Roman" panose="02020603050405020304" pitchFamily="18" charset="0"/>
              </a:rPr>
              <a:t>When creating variables, choose a name that </a:t>
            </a:r>
            <a:r>
              <a:rPr lang="en-US" sz="1900" i="0" u="sng" dirty="0">
                <a:effectLst/>
                <a:cs typeface="Times New Roman" panose="02020603050405020304" pitchFamily="18" charset="0"/>
              </a:rPr>
              <a:t>makes sense </a:t>
            </a:r>
            <a:r>
              <a:rPr lang="en-US" sz="1900" i="0" dirty="0">
                <a:effectLst/>
                <a:cs typeface="Times New Roman" panose="02020603050405020304" pitchFamily="18" charset="0"/>
              </a:rPr>
              <a:t>or </a:t>
            </a:r>
            <a:r>
              <a:rPr lang="en-US" sz="1900" i="0" u="sng" dirty="0">
                <a:effectLst/>
                <a:cs typeface="Times New Roman" panose="02020603050405020304" pitchFamily="18" charset="0"/>
              </a:rPr>
              <a:t>meaningful nam</a:t>
            </a:r>
            <a:r>
              <a:rPr lang="en-US" sz="1900" u="sng" dirty="0">
                <a:cs typeface="Times New Roman" panose="02020603050405020304" pitchFamily="18" charset="0"/>
              </a:rPr>
              <a:t>e </a:t>
            </a:r>
            <a:r>
              <a:rPr lang="en-US" sz="1900" dirty="0">
                <a:cs typeface="Times New Roman" panose="02020603050405020304" pitchFamily="18" charset="0"/>
              </a:rPr>
              <a:t>to the variable expected</a:t>
            </a:r>
            <a:r>
              <a:rPr lang="en-US" sz="1900" i="0" dirty="0">
                <a:effectLst/>
                <a:cs typeface="Times New Roman" panose="02020603050405020304" pitchFamily="18" charset="0"/>
              </a:rPr>
              <a:t>. </a:t>
            </a:r>
          </a:p>
          <a:p>
            <a:pPr marL="0" indent="0">
              <a:buClr>
                <a:srgbClr val="000000"/>
              </a:buClr>
              <a:buSzPct val="59000"/>
            </a:pPr>
            <a:r>
              <a:rPr lang="en-US" sz="1900" dirty="0">
                <a:cs typeface="Times New Roman" panose="02020603050405020304" pitchFamily="18" charset="0"/>
              </a:rPr>
              <a:t>	E.g. </a:t>
            </a:r>
            <a:r>
              <a:rPr lang="en-US" sz="1900" dirty="0" err="1">
                <a:cs typeface="Times New Roman" panose="02020603050405020304" pitchFamily="18" charset="0"/>
              </a:rPr>
              <a:t>totalAmount</a:t>
            </a:r>
            <a:endParaRPr lang="en-US" sz="1900" i="0" dirty="0">
              <a:effectLst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0000"/>
              </a:buClr>
              <a:buSzPct val="59000"/>
              <a:buFont typeface="Wingdings" panose="05000000000000000000" pitchFamily="2" charset="2"/>
              <a:buChar char="§"/>
            </a:pPr>
            <a:r>
              <a:rPr lang="en-US" sz="1900" dirty="0">
                <a:cs typeface="Times New Roman" panose="02020603050405020304" pitchFamily="18" charset="0"/>
              </a:rPr>
              <a:t>If you choose one-word variable names, use all </a:t>
            </a:r>
            <a:r>
              <a:rPr lang="en-US" sz="1900" u="sng" dirty="0">
                <a:cs typeface="Times New Roman" panose="02020603050405020304" pitchFamily="18" charset="0"/>
              </a:rPr>
              <a:t>lowercase</a:t>
            </a:r>
            <a:r>
              <a:rPr lang="en-US" sz="1900" dirty="0">
                <a:cs typeface="Times New Roman" panose="02020603050405020304" pitchFamily="18" charset="0"/>
              </a:rPr>
              <a:t> letters. E.g. name</a:t>
            </a:r>
          </a:p>
          <a:p>
            <a:pPr marL="342900" indent="-342900">
              <a:buClr>
                <a:srgbClr val="000000"/>
              </a:buClr>
              <a:buSzPct val="59000"/>
              <a:buFont typeface="Wingdings" panose="05000000000000000000" pitchFamily="2" charset="2"/>
              <a:buChar char="§"/>
            </a:pPr>
            <a:r>
              <a:rPr lang="en-US" sz="1900" dirty="0">
                <a:cs typeface="Times New Roman" panose="02020603050405020304" pitchFamily="18" charset="0"/>
              </a:rPr>
              <a:t>If you choose variable names having more than one word, use all lowercase letters for the </a:t>
            </a:r>
            <a:r>
              <a:rPr lang="en-US" sz="1900" u="sng" dirty="0">
                <a:cs typeface="Times New Roman" panose="02020603050405020304" pitchFamily="18" charset="0"/>
              </a:rPr>
              <a:t>first word </a:t>
            </a:r>
            <a:r>
              <a:rPr lang="en-US" sz="1900" dirty="0">
                <a:cs typeface="Times New Roman" panose="02020603050405020304" pitchFamily="18" charset="0"/>
              </a:rPr>
              <a:t>and </a:t>
            </a:r>
            <a:r>
              <a:rPr lang="en-US" sz="1900" u="sng" dirty="0">
                <a:cs typeface="Times New Roman" panose="02020603050405020304" pitchFamily="18" charset="0"/>
              </a:rPr>
              <a:t>capitalize</a:t>
            </a:r>
            <a:r>
              <a:rPr lang="en-US" sz="1900" dirty="0">
                <a:cs typeface="Times New Roman" panose="02020603050405020304" pitchFamily="18" charset="0"/>
              </a:rPr>
              <a:t> the first letter of each subsequent word. e.g. </a:t>
            </a:r>
            <a:r>
              <a:rPr lang="en-US" sz="1900" dirty="0" err="1">
                <a:cs typeface="Times New Roman" panose="02020603050405020304" pitchFamily="18" charset="0"/>
              </a:rPr>
              <a:t>firstName</a:t>
            </a:r>
            <a:endParaRPr lang="en-US" sz="1900" dirty="0"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0000"/>
              </a:buClr>
              <a:buSzPct val="59000"/>
              <a:buFont typeface="Arial" panose="020B0604020202020204" pitchFamily="34" charset="0"/>
              <a:buChar char="•"/>
            </a:pPr>
            <a:endParaRPr lang="en-GB" altLang="en-US" sz="2000" b="1" u="sng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8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04E7C93-A044-4C0D-BFBA-99AB46BB6A2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5572" y="506437"/>
            <a:ext cx="10057227" cy="606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Declaration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syntax for the declaration of a variable is: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datatype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variable_name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type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may be one of the simple types or may be the name of a class.</a:t>
            </a:r>
          </a:p>
          <a:p>
            <a:pPr lvl="1">
              <a:lnSpc>
                <a:spcPct val="150000"/>
              </a:lnSpc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_name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legal Java identifier; the rules for simple variable identifiers are the same as those for object identifiers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myAge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	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int means integer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double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cashTotal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declare multiple variables of the same type using a single instruction; for 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x, y, z;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75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21C4958-DF81-409E-AED2-03DCF294DDC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15572" y="147710"/>
            <a:ext cx="10746545" cy="6365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Initialization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/>
              <a:t>	Assigning the value to the variable is known as variable initialization. A variable can be initialized both during declaration and during the later stages of the program as required.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  </a:t>
            </a:r>
            <a:r>
              <a:rPr lang="en-US" altLang="en-US" sz="2400" b="1" dirty="0" err="1"/>
              <a:t>data_type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   </a:t>
            </a:r>
            <a:r>
              <a:rPr lang="en-US" altLang="en-US" sz="2400" b="1" dirty="0" err="1" smtClean="0"/>
              <a:t>variable_name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= value; 		</a:t>
            </a:r>
            <a:r>
              <a:rPr lang="en-US" altLang="en-US" sz="2000" dirty="0"/>
              <a:t>//initialization at declaration time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u="sng" dirty="0"/>
              <a:t>or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data_type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  </a:t>
            </a:r>
            <a:r>
              <a:rPr lang="en-US" altLang="en-US" sz="2400" b="1" dirty="0" err="1" smtClean="0"/>
              <a:t>variable_name</a:t>
            </a:r>
            <a:r>
              <a:rPr lang="en-US" altLang="en-US" sz="2400" b="1" dirty="0"/>
              <a:t>; 		</a:t>
            </a:r>
            <a:r>
              <a:rPr lang="en-US" altLang="en-US" sz="2400" dirty="0"/>
              <a:t>//</a:t>
            </a:r>
            <a:r>
              <a:rPr lang="en-US" altLang="en-US" sz="2400" b="1" dirty="0"/>
              <a:t> </a:t>
            </a:r>
            <a:r>
              <a:rPr lang="en-US" altLang="en-US" sz="2000" dirty="0"/>
              <a:t>variable declaration</a:t>
            </a:r>
            <a:endParaRPr lang="en-US" altLang="en-US" sz="2400" b="1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variable_name</a:t>
            </a:r>
            <a:r>
              <a:rPr lang="en-US" altLang="en-US" sz="2400" b="1" dirty="0"/>
              <a:t> = value; </a:t>
            </a:r>
            <a:r>
              <a:rPr lang="en-US" altLang="en-US" sz="2400" dirty="0"/>
              <a:t>	// </a:t>
            </a:r>
            <a:r>
              <a:rPr lang="en-US" altLang="en-US" sz="2000" dirty="0"/>
              <a:t>variable initialization</a:t>
            </a:r>
            <a:endParaRPr lang="en-US" altLang="en-US" sz="2800" b="1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myAge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=30;			</a:t>
            </a:r>
            <a:r>
              <a:rPr lang="en-US" altLang="en-US" sz="2000" dirty="0"/>
              <a:t> //initialization at declaration time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b="1" dirty="0"/>
              <a:t>int </a:t>
            </a:r>
            <a:r>
              <a:rPr lang="en-US" altLang="en-US" sz="2000" b="1" dirty="0" err="1"/>
              <a:t>myAge</a:t>
            </a:r>
            <a:r>
              <a:rPr lang="en-US" altLang="en-US" sz="2000" b="1" dirty="0"/>
              <a:t>=30, </a:t>
            </a:r>
            <a:r>
              <a:rPr lang="en-US" altLang="en-US" sz="2000" b="1" dirty="0" err="1"/>
              <a:t>myWeight</a:t>
            </a:r>
            <a:r>
              <a:rPr lang="en-US" altLang="en-US" sz="2000" b="1" dirty="0"/>
              <a:t>=75;</a:t>
            </a:r>
            <a:r>
              <a:rPr lang="en-US" altLang="en-US" sz="2000" dirty="0"/>
              <a:t>		 //initialization at declaration of more than one variables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double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cashTotal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		</a:t>
            </a:r>
            <a:r>
              <a:rPr lang="en-US" altLang="en-US" sz="2400" dirty="0"/>
              <a:t> //</a:t>
            </a:r>
            <a:r>
              <a:rPr lang="en-US" altLang="en-US" sz="2400" b="1" dirty="0"/>
              <a:t> </a:t>
            </a:r>
            <a:r>
              <a:rPr lang="en-US" altLang="en-US" sz="2000" dirty="0"/>
              <a:t>variable declaration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cashTotal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=10000;			</a:t>
            </a:r>
            <a:r>
              <a:rPr lang="en-US" altLang="en-US" sz="2400" dirty="0"/>
              <a:t> // </a:t>
            </a:r>
            <a:r>
              <a:rPr lang="en-US" altLang="en-US" sz="2000" dirty="0"/>
              <a:t>variable initialization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4659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6556AAFB-9956-468D-A06A-9E7B8CD61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78" y="391347"/>
            <a:ext cx="54020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Keywords/ Reserved words in Java</a:t>
            </a: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xmlns="" id="{16E1C688-9BC0-45CB-AE30-C64FB0169A44}"/>
              </a:ext>
            </a:extLst>
          </p:cNvPr>
          <p:cNvGrpSpPr>
            <a:grpSpLocks/>
          </p:cNvGrpSpPr>
          <p:nvPr/>
        </p:nvGrpSpPr>
        <p:grpSpPr bwMode="auto">
          <a:xfrm>
            <a:off x="4389850" y="2361272"/>
            <a:ext cx="1619250" cy="2830513"/>
            <a:chOff x="1374" y="938"/>
            <a:chExt cx="1020" cy="1783"/>
          </a:xfrm>
          <a:solidFill>
            <a:schemeClr val="bg1"/>
          </a:solidFill>
        </p:grpSpPr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xmlns="" id="{C479FDD1-AF0D-46AA-8972-7BDCCA0E3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938"/>
              <a:ext cx="1007" cy="1783"/>
            </a:xfrm>
            <a:prstGeom prst="roundRect">
              <a:avLst>
                <a:gd name="adj" fmla="val 97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xmlns="" id="{A173CC40-8E63-412F-A70B-61B9FD998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6" y="938"/>
              <a:ext cx="1007" cy="176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abstract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final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native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private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protected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public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static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synchronized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transient</a:t>
              </a:r>
            </a:p>
            <a:p>
              <a:pPr>
                <a:buSzPct val="88000"/>
              </a:pPr>
              <a:r>
                <a:rPr lang="en-GB" altLang="en-US" sz="1800" dirty="0">
                  <a:latin typeface="Arial" panose="020B0604020202020204" pitchFamily="34" charset="0"/>
                </a:rPr>
                <a:t>volatile</a:t>
              </a:r>
            </a:p>
          </p:txBody>
        </p:sp>
      </p:grpSp>
      <p:grpSp>
        <p:nvGrpSpPr>
          <p:cNvPr id="9" name="Group 6">
            <a:extLst>
              <a:ext uri="{FF2B5EF4-FFF2-40B4-BE49-F238E27FC236}">
                <a16:creationId xmlns:a16="http://schemas.microsoft.com/office/drawing/2014/main" xmlns="" id="{F0E4E382-B633-45E4-8FAE-48B114E0F01E}"/>
              </a:ext>
            </a:extLst>
          </p:cNvPr>
          <p:cNvGrpSpPr>
            <a:grpSpLocks/>
          </p:cNvGrpSpPr>
          <p:nvPr/>
        </p:nvGrpSpPr>
        <p:grpSpPr bwMode="auto">
          <a:xfrm>
            <a:off x="2954750" y="2361272"/>
            <a:ext cx="1147763" cy="2581275"/>
            <a:chOff x="470" y="938"/>
            <a:chExt cx="723" cy="1626"/>
          </a:xfrm>
          <a:solidFill>
            <a:schemeClr val="bg1"/>
          </a:solidFill>
        </p:grpSpPr>
        <p:sp>
          <p:nvSpPr>
            <p:cNvPr id="10" name="AutoShape 7">
              <a:extLst>
                <a:ext uri="{FF2B5EF4-FFF2-40B4-BE49-F238E27FC236}">
                  <a16:creationId xmlns:a16="http://schemas.microsoft.com/office/drawing/2014/main" xmlns="" id="{363B6991-450E-4F53-985B-57A2D8685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938"/>
              <a:ext cx="723" cy="1626"/>
            </a:xfrm>
            <a:prstGeom prst="roundRect">
              <a:avLst>
                <a:gd name="adj" fmla="val 134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xmlns="" id="{823E91F9-32ED-4013-837B-A24048897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" y="942"/>
              <a:ext cx="653" cy="15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 err="1">
                  <a:latin typeface="Arial" panose="020B0604020202020204" pitchFamily="34" charset="0"/>
                </a:rPr>
                <a:t>boolean</a:t>
              </a:r>
              <a:endParaRPr lang="en-GB" altLang="en-US" sz="1800" dirty="0">
                <a:latin typeface="Arial" panose="020B0604020202020204" pitchFamily="34" charset="0"/>
              </a:endParaRP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byte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char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short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int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long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float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double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 dirty="0">
                  <a:latin typeface="Helvetica" panose="020B0604020202020204" pitchFamily="34" charset="0"/>
                </a:rPr>
                <a:t>void</a:t>
              </a:r>
            </a:p>
          </p:txBody>
        </p:sp>
      </p:grpSp>
      <p:grpSp>
        <p:nvGrpSpPr>
          <p:cNvPr id="12" name="Group 9">
            <a:extLst>
              <a:ext uri="{FF2B5EF4-FFF2-40B4-BE49-F238E27FC236}">
                <a16:creationId xmlns:a16="http://schemas.microsoft.com/office/drawing/2014/main" xmlns="" id="{48F47061-35D7-42A7-8B44-BC512F7370B9}"/>
              </a:ext>
            </a:extLst>
          </p:cNvPr>
          <p:cNvGrpSpPr>
            <a:grpSpLocks/>
          </p:cNvGrpSpPr>
          <p:nvPr/>
        </p:nvGrpSpPr>
        <p:grpSpPr bwMode="auto">
          <a:xfrm>
            <a:off x="2954750" y="5223535"/>
            <a:ext cx="1157288" cy="993775"/>
            <a:chOff x="470" y="2741"/>
            <a:chExt cx="729" cy="626"/>
          </a:xfrm>
          <a:solidFill>
            <a:schemeClr val="bg1"/>
          </a:solidFill>
        </p:grpSpPr>
        <p:sp>
          <p:nvSpPr>
            <p:cNvPr id="13" name="AutoShape 10">
              <a:extLst>
                <a:ext uri="{FF2B5EF4-FFF2-40B4-BE49-F238E27FC236}">
                  <a16:creationId xmlns:a16="http://schemas.microsoft.com/office/drawing/2014/main" xmlns="" id="{7B27A068-B441-49B5-9B9E-F52237504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2741"/>
              <a:ext cx="729" cy="626"/>
            </a:xfrm>
            <a:prstGeom prst="roundRect">
              <a:avLst>
                <a:gd name="adj" fmla="val 157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" name="Text Box 11">
              <a:extLst>
                <a:ext uri="{FF2B5EF4-FFF2-40B4-BE49-F238E27FC236}">
                  <a16:creationId xmlns:a16="http://schemas.microsoft.com/office/drawing/2014/main" xmlns="" id="{079B4862-3C23-473E-AAE3-AD7D9863E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" y="2741"/>
              <a:ext cx="552" cy="6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>
                  <a:latin typeface="Arial" panose="020B0604020202020204" pitchFamily="34" charset="0"/>
                </a:rPr>
                <a:t>false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>
                  <a:latin typeface="Helvetica" panose="020B0604020202020204" pitchFamily="34" charset="0"/>
                </a:rPr>
                <a:t>null</a:t>
              </a:r>
            </a:p>
            <a:p>
              <a:pPr>
                <a:buClr>
                  <a:srgbClr val="000000"/>
                </a:buClr>
                <a:buSzPct val="60000"/>
                <a:buFont typeface="StarBats" charset="0"/>
                <a:buNone/>
              </a:pPr>
              <a:r>
                <a:rPr lang="en-GB" altLang="en-US" sz="1800">
                  <a:latin typeface="Helvetica" panose="020B0604020202020204" pitchFamily="34" charset="0"/>
                </a:rPr>
                <a:t>true</a:t>
              </a:r>
            </a:p>
          </p:txBody>
        </p:sp>
      </p:grpSp>
      <p:grpSp>
        <p:nvGrpSpPr>
          <p:cNvPr id="15" name="Group 12">
            <a:extLst>
              <a:ext uri="{FF2B5EF4-FFF2-40B4-BE49-F238E27FC236}">
                <a16:creationId xmlns:a16="http://schemas.microsoft.com/office/drawing/2014/main" xmlns="" id="{83A910C7-B114-434D-B8D1-DA6063055D2A}"/>
              </a:ext>
            </a:extLst>
          </p:cNvPr>
          <p:cNvGrpSpPr>
            <a:grpSpLocks/>
          </p:cNvGrpSpPr>
          <p:nvPr/>
        </p:nvGrpSpPr>
        <p:grpSpPr bwMode="auto">
          <a:xfrm>
            <a:off x="6325013" y="2361272"/>
            <a:ext cx="1293812" cy="4154488"/>
            <a:chOff x="2593" y="938"/>
            <a:chExt cx="815" cy="2617"/>
          </a:xfrm>
          <a:solidFill>
            <a:schemeClr val="bg1"/>
          </a:solidFill>
        </p:grpSpPr>
        <p:sp>
          <p:nvSpPr>
            <p:cNvPr id="16" name="AutoShape 13">
              <a:extLst>
                <a:ext uri="{FF2B5EF4-FFF2-40B4-BE49-F238E27FC236}">
                  <a16:creationId xmlns:a16="http://schemas.microsoft.com/office/drawing/2014/main" xmlns="" id="{764EE923-5392-43CE-89D9-17069680B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938"/>
              <a:ext cx="805" cy="2617"/>
            </a:xfrm>
            <a:prstGeom prst="roundRect">
              <a:avLst>
                <a:gd name="adj" fmla="val 120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xmlns="" id="{C139B9E3-EBB2-4320-8B6C-8EA417B2A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4" y="938"/>
              <a:ext cx="805" cy="261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break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case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catch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continue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default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do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else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finally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for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if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return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switch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throw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try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while</a:t>
              </a:r>
            </a:p>
          </p:txBody>
        </p:sp>
      </p:grpSp>
      <p:grpSp>
        <p:nvGrpSpPr>
          <p:cNvPr id="18" name="Group 15">
            <a:extLst>
              <a:ext uri="{FF2B5EF4-FFF2-40B4-BE49-F238E27FC236}">
                <a16:creationId xmlns:a16="http://schemas.microsoft.com/office/drawing/2014/main" xmlns="" id="{4BDF4A5A-5A8A-4966-B211-18FDB5D7EC6B}"/>
              </a:ext>
            </a:extLst>
          </p:cNvPr>
          <p:cNvGrpSpPr>
            <a:grpSpLocks/>
          </p:cNvGrpSpPr>
          <p:nvPr/>
        </p:nvGrpSpPr>
        <p:grpSpPr bwMode="auto">
          <a:xfrm>
            <a:off x="7980775" y="2361272"/>
            <a:ext cx="1616075" cy="1479550"/>
            <a:chOff x="3636" y="938"/>
            <a:chExt cx="1018" cy="932"/>
          </a:xfrm>
          <a:solidFill>
            <a:schemeClr val="bg1"/>
          </a:solidFill>
        </p:grpSpPr>
        <p:sp>
          <p:nvSpPr>
            <p:cNvPr id="19" name="AutoShape 16">
              <a:extLst>
                <a:ext uri="{FF2B5EF4-FFF2-40B4-BE49-F238E27FC236}">
                  <a16:creationId xmlns:a16="http://schemas.microsoft.com/office/drawing/2014/main" xmlns="" id="{10FC79D3-0495-4BF1-B514-ED336C9DA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938"/>
              <a:ext cx="915" cy="932"/>
            </a:xfrm>
            <a:prstGeom prst="roundRect">
              <a:avLst>
                <a:gd name="adj" fmla="val 106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0" name="Text Box 17">
              <a:extLst>
                <a:ext uri="{FF2B5EF4-FFF2-40B4-BE49-F238E27FC236}">
                  <a16:creationId xmlns:a16="http://schemas.microsoft.com/office/drawing/2014/main" xmlns="" id="{7E1CD02B-F044-4E86-9832-D0F883882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9" y="938"/>
              <a:ext cx="1005" cy="91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class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extends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implements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interface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throws</a:t>
              </a:r>
            </a:p>
          </p:txBody>
        </p:sp>
      </p:grpSp>
      <p:grpSp>
        <p:nvGrpSpPr>
          <p:cNvPr id="21" name="Group 18">
            <a:extLst>
              <a:ext uri="{FF2B5EF4-FFF2-40B4-BE49-F238E27FC236}">
                <a16:creationId xmlns:a16="http://schemas.microsoft.com/office/drawing/2014/main" xmlns="" id="{2A1D61F9-D6C9-475C-BB77-87A4C23272B6}"/>
              </a:ext>
            </a:extLst>
          </p:cNvPr>
          <p:cNvGrpSpPr>
            <a:grpSpLocks/>
          </p:cNvGrpSpPr>
          <p:nvPr/>
        </p:nvGrpSpPr>
        <p:grpSpPr bwMode="auto">
          <a:xfrm>
            <a:off x="7980775" y="4039260"/>
            <a:ext cx="1455738" cy="708025"/>
            <a:chOff x="3636" y="1995"/>
            <a:chExt cx="917" cy="446"/>
          </a:xfrm>
          <a:solidFill>
            <a:schemeClr val="bg1"/>
          </a:solidFill>
        </p:grpSpPr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xmlns="" id="{C873615D-D45A-4BF3-B01E-6E6A06404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1995"/>
              <a:ext cx="917" cy="446"/>
            </a:xfrm>
            <a:prstGeom prst="roundRect">
              <a:avLst>
                <a:gd name="adj" fmla="val 222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xmlns="" id="{728A264F-86A3-402F-B49A-C41F63854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9" y="1995"/>
              <a:ext cx="742" cy="399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import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package</a:t>
              </a:r>
            </a:p>
          </p:txBody>
        </p:sp>
      </p:grpSp>
      <p:grpSp>
        <p:nvGrpSpPr>
          <p:cNvPr id="24" name="Group 21">
            <a:extLst>
              <a:ext uri="{FF2B5EF4-FFF2-40B4-BE49-F238E27FC236}">
                <a16:creationId xmlns:a16="http://schemas.microsoft.com/office/drawing/2014/main" xmlns="" id="{88E7ED3F-A79A-4AFA-8C37-419DE2C9A508}"/>
              </a:ext>
            </a:extLst>
          </p:cNvPr>
          <p:cNvGrpSpPr>
            <a:grpSpLocks/>
          </p:cNvGrpSpPr>
          <p:nvPr/>
        </p:nvGrpSpPr>
        <p:grpSpPr bwMode="auto">
          <a:xfrm>
            <a:off x="7980775" y="4926672"/>
            <a:ext cx="1455738" cy="1206500"/>
            <a:chOff x="3636" y="2554"/>
            <a:chExt cx="917" cy="760"/>
          </a:xfrm>
          <a:solidFill>
            <a:schemeClr val="bg1"/>
          </a:solidFill>
        </p:grpSpPr>
        <p:sp>
          <p:nvSpPr>
            <p:cNvPr id="25" name="AutoShape 22">
              <a:extLst>
                <a:ext uri="{FF2B5EF4-FFF2-40B4-BE49-F238E27FC236}">
                  <a16:creationId xmlns:a16="http://schemas.microsoft.com/office/drawing/2014/main" xmlns="" id="{284C7731-2A27-4556-8031-A2CECD80D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" y="2554"/>
              <a:ext cx="917" cy="760"/>
            </a:xfrm>
            <a:prstGeom prst="roundRect">
              <a:avLst>
                <a:gd name="adj" fmla="val 130"/>
              </a:avLst>
            </a:prstGeom>
            <a:grpFill/>
            <a:ln w="126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" name="Text Box 23">
              <a:extLst>
                <a:ext uri="{FF2B5EF4-FFF2-40B4-BE49-F238E27FC236}">
                  <a16:creationId xmlns:a16="http://schemas.microsoft.com/office/drawing/2014/main" xmlns="" id="{880A0AF9-AC08-4573-9A83-3575CBB19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9" y="2554"/>
              <a:ext cx="861" cy="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>
              <a:spAutoFit/>
            </a:bodyPr>
            <a:lstStyle>
              <a:lvl1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instanceof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new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super</a:t>
              </a:r>
            </a:p>
            <a:p>
              <a:pPr>
                <a:buSzPct val="88000"/>
              </a:pPr>
              <a:r>
                <a:rPr lang="en-GB" altLang="en-US" sz="1800">
                  <a:latin typeface="Arial" panose="020B0604020202020204" pitchFamily="34" charset="0"/>
                </a:rPr>
                <a:t>this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7F85F0B-578A-4837-A565-69AA522C8EE3}"/>
              </a:ext>
            </a:extLst>
          </p:cNvPr>
          <p:cNvSpPr txBox="1"/>
          <p:nvPr/>
        </p:nvSpPr>
        <p:spPr>
          <a:xfrm>
            <a:off x="689318" y="654534"/>
            <a:ext cx="1112754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euclid_circular_a"/>
              </a:rPr>
              <a:t>Keywords are predefined, reserved words used in program that have special meanings to the compiler.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euclid_circular_a"/>
              </a:rPr>
              <a:t>We can not use these reserved words as variable or class or method name.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euclid_circular_a"/>
              </a:rPr>
              <a:t>Keywords in Java are case sensitive and all keywords in lower case</a:t>
            </a:r>
            <a:r>
              <a:rPr lang="en-US" sz="2000" dirty="0" smtClean="0">
                <a:latin typeface="euclid_circular_a"/>
              </a:rPr>
              <a:t>.</a:t>
            </a:r>
          </a:p>
          <a:p>
            <a:pPr marL="285750" indent="-285750"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27093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xmlns="" id="{63C2EE79-AD01-4A42-8022-AE2329690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4" y="405415"/>
            <a:ext cx="295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altLang="en-US" sz="2800" b="1" u="sng" dirty="0">
                <a:cs typeface="Times New Roman" panose="02020603050405020304" pitchFamily="18" charset="0"/>
              </a:rPr>
              <a:t>Java Literals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0854FE-68E5-4ECC-A360-D864EF564031}"/>
              </a:ext>
            </a:extLst>
          </p:cNvPr>
          <p:cNvSpPr txBox="1"/>
          <p:nvPr/>
        </p:nvSpPr>
        <p:spPr>
          <a:xfrm>
            <a:off x="1234440" y="1032186"/>
            <a:ext cx="907717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literal is nothing but 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value.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literal is a notation for representing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fixed value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source code.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for variables like 1, 4.5, true, '\u0050' that appear directly in a program without requiring computation are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result=true;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In the above example, ‘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is datatype , ‘result’ is a variable name and ‘true’ is a value stored to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 ‘result’.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integer, floating point, character and string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literals in Java.</a:t>
            </a:r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9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579</Words>
  <Application>Microsoft Office PowerPoint</Application>
  <PresentationFormat>Custom</PresentationFormat>
  <Paragraphs>186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Lecture Contents</vt:lpstr>
      <vt:lpstr>Fundamentals of Java Program</vt:lpstr>
      <vt:lpstr>Slide 3</vt:lpstr>
      <vt:lpstr>Slide 4</vt:lpstr>
      <vt:lpstr>Slide 5</vt:lpstr>
      <vt:lpstr>Slide 6</vt:lpstr>
      <vt:lpstr>Slide 7</vt:lpstr>
      <vt:lpstr>Slide 8</vt:lpstr>
      <vt:lpstr>Slide 9</vt:lpstr>
      <vt:lpstr>Java Expressions</vt:lpstr>
      <vt:lpstr>Java Blocks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Java Program</dc:title>
  <dc:creator>COM42</dc:creator>
  <cp:lastModifiedBy>Irfan</cp:lastModifiedBy>
  <cp:revision>63</cp:revision>
  <dcterms:created xsi:type="dcterms:W3CDTF">2020-10-03T07:48:50Z</dcterms:created>
  <dcterms:modified xsi:type="dcterms:W3CDTF">2020-10-13T20:11:24Z</dcterms:modified>
</cp:coreProperties>
</file>