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5" r:id="rId5"/>
    <p:sldId id="267" r:id="rId6"/>
    <p:sldId id="266"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A21DCFF-958E-4D2C-B3F7-AFD9102A2D22}" type="datetimeFigureOut">
              <a:rPr lang="en-US" smtClean="0"/>
              <a:pPr/>
              <a:t>10/9/2020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A21DCFF-958E-4D2C-B3F7-AFD9102A2D22}" type="datetimeFigureOut">
              <a:rPr lang="en-US" smtClean="0"/>
              <a:pPr/>
              <a:t>10/9/2020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A21DCFF-958E-4D2C-B3F7-AFD9102A2D22}" type="datetimeFigureOut">
              <a:rPr lang="en-US" smtClean="0"/>
              <a:pPr/>
              <a:t>10/9/2020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1DCFF-958E-4D2C-B3F7-AFD9102A2D22}" type="datetimeFigureOut">
              <a:rPr lang="en-US" smtClean="0"/>
              <a:pPr/>
              <a:t>10/9/2020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A21DCFF-958E-4D2C-B3F7-AFD9102A2D22}" type="datetimeFigureOut">
              <a:rPr lang="en-US" smtClean="0"/>
              <a:pPr/>
              <a:t>10/9/2020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4D24F13-836B-4858-AF1F-D83D95FEC2B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21DCFF-958E-4D2C-B3F7-AFD9102A2D22}" type="datetimeFigureOut">
              <a:rPr lang="en-US" smtClean="0"/>
              <a:pPr/>
              <a:t>10/9/2020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D24F13-836B-4858-AF1F-D83D95FEC2B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85800"/>
            <a:ext cx="7772400" cy="5410199"/>
          </a:xfrm>
        </p:spPr>
        <p:txBody>
          <a:bodyPr>
            <a:noAutofit/>
          </a:bodyPr>
          <a:lstStyle/>
          <a:p>
            <a:r>
              <a:rPr lang="en-US" sz="2800" b="1" u="sng" dirty="0" smtClean="0">
                <a:latin typeface="Times New Roman" pitchFamily="18" charset="0"/>
                <a:cs typeface="Times New Roman" pitchFamily="18" charset="0"/>
              </a:rPr>
              <a:t>Unit-I</a:t>
            </a:r>
            <a:r>
              <a:rPr lang="en-US" sz="4000" b="1" dirty="0" smtClean="0">
                <a:latin typeface="Times New Roman" pitchFamily="18" charset="0"/>
                <a:cs typeface="Times New Roman" pitchFamily="18" charset="0"/>
              </a:rPr>
              <a:t/>
            </a:r>
            <a:br>
              <a:rPr lang="en-US" sz="4000" b="1" dirty="0" smtClean="0">
                <a:latin typeface="Times New Roman" pitchFamily="18" charset="0"/>
                <a:cs typeface="Times New Roman" pitchFamily="18" charset="0"/>
              </a:rPr>
            </a:br>
            <a:r>
              <a:rPr lang="en-US" sz="3200" b="1" dirty="0" smtClean="0">
                <a:latin typeface="Times New Roman" pitchFamily="18" charset="0"/>
                <a:cs typeface="Times New Roman" pitchFamily="18" charset="0"/>
              </a:rPr>
              <a:t>Introduction </a:t>
            </a:r>
            <a:r>
              <a:rPr lang="en-US" sz="3200" b="1" dirty="0">
                <a:latin typeface="Times New Roman" pitchFamily="18" charset="0"/>
                <a:cs typeface="Times New Roman" pitchFamily="18" charset="0"/>
              </a:rPr>
              <a:t>to Java and Java </a:t>
            </a:r>
            <a:r>
              <a:rPr lang="en-US" sz="3200" b="1" dirty="0" smtClean="0">
                <a:latin typeface="Times New Roman" pitchFamily="18" charset="0"/>
                <a:cs typeface="Times New Roman" pitchFamily="18" charset="0"/>
              </a:rPr>
              <a:t>Fundamentals</a:t>
            </a:r>
            <a:br>
              <a:rPr lang="en-US" sz="3200" b="1" dirty="0" smtClean="0">
                <a:latin typeface="Times New Roman" pitchFamily="18" charset="0"/>
                <a:cs typeface="Times New Roman" pitchFamily="18" charset="0"/>
              </a:rPr>
            </a:br>
            <a:r>
              <a:rPr lang="en-US" sz="3200" b="1" dirty="0">
                <a:latin typeface="Times New Roman" pitchFamily="18" charset="0"/>
                <a:cs typeface="Times New Roman" pitchFamily="18" charset="0"/>
              </a:rPr>
              <a:t/>
            </a:r>
            <a:br>
              <a:rPr lang="en-US" sz="3200" b="1" dirty="0">
                <a:latin typeface="Times New Roman" pitchFamily="18" charset="0"/>
                <a:cs typeface="Times New Roman" pitchFamily="18" charset="0"/>
              </a:rPr>
            </a:br>
            <a:endParaRPr lang="en-US" sz="20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Bahnschrift Light Condensed" pitchFamily="34" charset="0"/>
              </a:rPr>
              <a:t>Lecture Contents</a:t>
            </a:r>
            <a:endParaRPr lang="en-US" u="sng" dirty="0">
              <a:latin typeface="Bahnschrift Light Condensed" pitchFamily="34" charset="0"/>
            </a:endParaRPr>
          </a:p>
        </p:txBody>
      </p:sp>
      <p:sp>
        <p:nvSpPr>
          <p:cNvPr id="3" name="Content Placeholder 2"/>
          <p:cNvSpPr>
            <a:spLocks noGrp="1"/>
          </p:cNvSpPr>
          <p:nvPr>
            <p:ph idx="1"/>
          </p:nvPr>
        </p:nvSpPr>
        <p:spPr>
          <a:xfrm>
            <a:off x="457200" y="1600200"/>
            <a:ext cx="8229600" cy="3048000"/>
          </a:xfrm>
        </p:spPr>
        <p:txBody>
          <a:bodyPr>
            <a:normAutofit/>
          </a:bodyPr>
          <a:lstStyle/>
          <a:p>
            <a:pPr>
              <a:buBlip>
                <a:blip r:embed="rId2"/>
              </a:buBlip>
            </a:pPr>
            <a:endParaRPr lang="en-US" dirty="0" smtClean="0">
              <a:latin typeface="Times New Roman" pitchFamily="18" charset="0"/>
              <a:cs typeface="Times New Roman" pitchFamily="18" charset="0"/>
            </a:endParaRPr>
          </a:p>
          <a:p>
            <a:pPr>
              <a:buBlip>
                <a:blip r:embed="rId2"/>
              </a:buBlip>
            </a:pPr>
            <a:r>
              <a:rPr lang="en-US" dirty="0" smtClean="0">
                <a:latin typeface="Times New Roman" pitchFamily="18" charset="0"/>
                <a:cs typeface="Times New Roman" pitchFamily="18" charset="0"/>
              </a:rPr>
              <a:t>First Java Program</a:t>
            </a:r>
          </a:p>
          <a:p>
            <a:pPr>
              <a:buBlip>
                <a:blip r:embed="rId2"/>
              </a:buBlip>
            </a:pPr>
            <a:r>
              <a:rPr lang="en-US" dirty="0" smtClean="0">
                <a:latin typeface="Times New Roman" pitchFamily="18" charset="0"/>
                <a:cs typeface="Times New Roman" pitchFamily="18" charset="0"/>
              </a:rPr>
              <a:t>Practical demo of First Java Program</a:t>
            </a:r>
          </a:p>
          <a:p>
            <a:pPr>
              <a:buBlip>
                <a:blip r:embed="rId2"/>
              </a:buBlip>
            </a:pPr>
            <a:endParaRPr lang="en-US" dirty="0" smtClean="0">
              <a:latin typeface="Times New Roman" pitchFamily="18" charset="0"/>
              <a:cs typeface="Times New Roman" pitchFamily="18" charset="0"/>
            </a:endParaRPr>
          </a:p>
          <a:p>
            <a:pPr>
              <a:buBlip>
                <a:blip r:embed="rId2"/>
              </a:buBlip>
            </a:pPr>
            <a:endParaRPr lang="en-US" dirty="0" smtClean="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u="sng" dirty="0" smtClean="0">
                <a:latin typeface="Times New Roman" pitchFamily="18" charset="0"/>
                <a:cs typeface="Times New Roman" pitchFamily="18" charset="0"/>
              </a:rPr>
              <a:t>First Java Program</a:t>
            </a:r>
          </a:p>
        </p:txBody>
      </p:sp>
      <p:sp>
        <p:nvSpPr>
          <p:cNvPr id="3" name="Content Placeholder 2"/>
          <p:cNvSpPr>
            <a:spLocks noGrp="1"/>
          </p:cNvSpPr>
          <p:nvPr>
            <p:ph idx="1"/>
          </p:nvPr>
        </p:nvSpPr>
        <p:spPr>
          <a:xfrm>
            <a:off x="457200" y="1447800"/>
            <a:ext cx="8229600" cy="4525963"/>
          </a:xfrm>
        </p:spPr>
        <p:txBody>
          <a:bodyPr/>
          <a:lstStyle/>
          <a:p>
            <a:pPr>
              <a:buNone/>
            </a:pPr>
            <a:r>
              <a:rPr lang="en-US" dirty="0" smtClean="0">
                <a:latin typeface="Times New Roman" pitchFamily="18" charset="0"/>
                <a:cs typeface="Times New Roman" pitchFamily="18" charset="0"/>
              </a:rPr>
              <a:t> class First{</a:t>
            </a:r>
          </a:p>
          <a:p>
            <a:pPr>
              <a:buNone/>
            </a:pPr>
            <a:r>
              <a:rPr lang="en-US" dirty="0" smtClean="0">
                <a:latin typeface="Times New Roman" pitchFamily="18" charset="0"/>
                <a:cs typeface="Times New Roman" pitchFamily="18" charset="0"/>
              </a:rPr>
              <a:t>		public static void main(String </a:t>
            </a:r>
            <a:r>
              <a:rPr lang="en-US" dirty="0" err="1" smtClean="0">
                <a:latin typeface="Times New Roman" pitchFamily="18" charset="0"/>
                <a:cs typeface="Times New Roman" pitchFamily="18" charset="0"/>
              </a:rPr>
              <a:t>args</a:t>
            </a:r>
            <a:r>
              <a:rPr lang="en-US" dirty="0" smtClean="0">
                <a:latin typeface="Times New Roman" pitchFamily="18" charset="0"/>
                <a:cs typeface="Times New Roman" pitchFamily="18" charset="0"/>
              </a:rPr>
              <a:t>[])</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r>
              <a:rPr lang="en-US" dirty="0" err="1" smtClean="0">
                <a:latin typeface="Times New Roman" pitchFamily="18" charset="0"/>
                <a:cs typeface="Times New Roman" pitchFamily="18" charset="0"/>
              </a:rPr>
              <a:t>System.out.println</a:t>
            </a:r>
            <a:r>
              <a:rPr lang="en-US" dirty="0" smtClean="0">
                <a:latin typeface="Times New Roman" pitchFamily="18" charset="0"/>
                <a:cs typeface="Times New Roman" pitchFamily="18" charset="0"/>
              </a:rPr>
              <a:t>(“Hello Java”);</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a:buNone/>
            </a:pP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4906963"/>
          </a:xfrm>
        </p:spPr>
        <p:txBody>
          <a:bodyPr>
            <a:noAutofit/>
          </a:bodyPr>
          <a:lstStyle/>
          <a:p>
            <a:pPr>
              <a:lnSpc>
                <a:spcPct val="150000"/>
              </a:lnSpc>
            </a:pPr>
            <a:r>
              <a:rPr lang="en-US" sz="2400" dirty="0" smtClean="0">
                <a:latin typeface="Times New Roman" pitchFamily="18" charset="0"/>
                <a:cs typeface="Times New Roman" pitchFamily="18" charset="0"/>
              </a:rPr>
              <a:t>Every Java program must have at least one class defined using keyword </a:t>
            </a:r>
            <a:r>
              <a:rPr lang="en-US" sz="2400" b="1" u="sng" dirty="0" smtClean="0">
                <a:latin typeface="Times New Roman" pitchFamily="18" charset="0"/>
                <a:cs typeface="Times New Roman" pitchFamily="18" charset="0"/>
              </a:rPr>
              <a:t>class.</a:t>
            </a:r>
            <a:endParaRPr lang="en-US" sz="2400" b="1" u="sng" dirty="0" smtClean="0">
              <a:latin typeface="Times New Roman" pitchFamily="18" charset="0"/>
              <a:cs typeface="Times New Roman" pitchFamily="18" charset="0"/>
            </a:endParaRPr>
          </a:p>
          <a:p>
            <a:pPr>
              <a:lnSpc>
                <a:spcPct val="150000"/>
              </a:lnSpc>
            </a:pPr>
            <a:r>
              <a:rPr lang="en-US" sz="2400" dirty="0" smtClean="0">
                <a:latin typeface="Times New Roman" pitchFamily="18" charset="0"/>
                <a:cs typeface="Times New Roman" pitchFamily="18" charset="0"/>
              </a:rPr>
              <a:t>After keyword class, put class name which is user defined and its naming convention is, it starts with </a:t>
            </a:r>
            <a:r>
              <a:rPr lang="en-US" sz="2400" b="1" u="sng" dirty="0" smtClean="0">
                <a:latin typeface="Times New Roman" pitchFamily="18" charset="0"/>
                <a:cs typeface="Times New Roman" pitchFamily="18" charset="0"/>
              </a:rPr>
              <a:t>uppercase letter</a:t>
            </a:r>
            <a:r>
              <a:rPr lang="en-US" sz="2400" dirty="0" smtClean="0">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Subsequent</a:t>
            </a:r>
            <a:r>
              <a:rPr lang="en-US" sz="2400" dirty="0" smtClean="0">
                <a:latin typeface="Times New Roman" pitchFamily="18" charset="0"/>
                <a:cs typeface="Times New Roman" pitchFamily="18" charset="0"/>
              </a:rPr>
              <a:t> words first letters also in uppercase letter. E.g. First, </a:t>
            </a:r>
            <a:r>
              <a:rPr lang="en-US" sz="2400" dirty="0" err="1" smtClean="0">
                <a:latin typeface="Times New Roman" pitchFamily="18" charset="0"/>
                <a:cs typeface="Times New Roman" pitchFamily="18" charset="0"/>
              </a:rPr>
              <a:t>FirstProgram</a:t>
            </a:r>
            <a:r>
              <a:rPr lang="en-US" sz="2400" dirty="0" smtClean="0">
                <a:latin typeface="Times New Roman" pitchFamily="18" charset="0"/>
                <a:cs typeface="Times New Roman" pitchFamily="18" charset="0"/>
              </a:rPr>
              <a:t> etc.</a:t>
            </a:r>
          </a:p>
          <a:p>
            <a:pPr>
              <a:lnSpc>
                <a:spcPct val="150000"/>
              </a:lnSpc>
            </a:pPr>
            <a:r>
              <a:rPr lang="en-US" sz="2400" dirty="0" smtClean="0">
                <a:latin typeface="Times New Roman" pitchFamily="18" charset="0"/>
                <a:cs typeface="Times New Roman" pitchFamily="18" charset="0"/>
              </a:rPr>
              <a:t>After class name, </a:t>
            </a:r>
            <a:r>
              <a:rPr lang="en-US" sz="2400" b="1" u="sng" dirty="0" smtClean="0">
                <a:latin typeface="Times New Roman" pitchFamily="18" charset="0"/>
                <a:cs typeface="Times New Roman" pitchFamily="18" charset="0"/>
              </a:rPr>
              <a:t>opening curly bracket</a:t>
            </a:r>
            <a:r>
              <a:rPr lang="en-US" sz="2400" dirty="0" smtClean="0">
                <a:latin typeface="Times New Roman" pitchFamily="18" charset="0"/>
                <a:cs typeface="Times New Roman" pitchFamily="18" charset="0"/>
              </a:rPr>
              <a:t> which starts the block of class and this class block ends with </a:t>
            </a:r>
            <a:r>
              <a:rPr lang="en-US" sz="2400" b="1" u="sng" dirty="0" smtClean="0">
                <a:latin typeface="Times New Roman" pitchFamily="18" charset="0"/>
                <a:cs typeface="Times New Roman" pitchFamily="18" charset="0"/>
              </a:rPr>
              <a:t>closing curly bracket</a:t>
            </a:r>
            <a:r>
              <a:rPr lang="en-US" sz="2400"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sp>
        <p:nvSpPr>
          <p:cNvPr id="4" name="Title 1"/>
          <p:cNvSpPr>
            <a:spLocks noGrp="1"/>
          </p:cNvSpPr>
          <p:nvPr>
            <p:ph type="title"/>
          </p:nvPr>
        </p:nvSpPr>
        <p:spPr>
          <a:xfrm>
            <a:off x="457200" y="274638"/>
            <a:ext cx="7924800" cy="487362"/>
          </a:xfrm>
        </p:spPr>
        <p:txBody>
          <a:bodyPr>
            <a:normAutofit fontScale="90000"/>
          </a:bodyPr>
          <a:lstStyle/>
          <a:p>
            <a:r>
              <a:rPr lang="en-US" sz="2800" b="1" u="sng" dirty="0" smtClean="0">
                <a:latin typeface="Times New Roman" pitchFamily="18" charset="0"/>
                <a:cs typeface="Times New Roman" pitchFamily="18" charset="0"/>
              </a:rPr>
              <a:t>First Java Program explanation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Autofit/>
          </a:bodyPr>
          <a:lstStyle/>
          <a:p>
            <a:pPr>
              <a:lnSpc>
                <a:spcPct val="150000"/>
              </a:lnSpc>
            </a:pPr>
            <a:r>
              <a:rPr lang="en-US" sz="2400" dirty="0" smtClean="0">
                <a:latin typeface="Times New Roman" pitchFamily="18" charset="0"/>
                <a:cs typeface="Times New Roman" pitchFamily="18" charset="0"/>
              </a:rPr>
              <a:t>Definition of </a:t>
            </a:r>
            <a:r>
              <a:rPr lang="en-US" sz="2400" b="1" u="sng" dirty="0" smtClean="0">
                <a:latin typeface="Times New Roman" pitchFamily="18" charset="0"/>
                <a:cs typeface="Times New Roman" pitchFamily="18" charset="0"/>
              </a:rPr>
              <a:t>main method</a:t>
            </a:r>
            <a:r>
              <a:rPr lang="en-US" sz="2400" dirty="0" smtClean="0">
                <a:latin typeface="Times New Roman" pitchFamily="18" charset="0"/>
                <a:cs typeface="Times New Roman" pitchFamily="18" charset="0"/>
              </a:rPr>
              <a:t>.</a:t>
            </a:r>
          </a:p>
          <a:p>
            <a:pPr>
              <a:lnSpc>
                <a:spcPct val="150000"/>
              </a:lnSpc>
            </a:pPr>
            <a:r>
              <a:rPr lang="en-US" sz="2400" dirty="0" smtClean="0">
                <a:latin typeface="Times New Roman" pitchFamily="18" charset="0"/>
                <a:cs typeface="Times New Roman" pitchFamily="18" charset="0"/>
              </a:rPr>
              <a:t>In order to execute a class, it must have main method. It is declared as</a:t>
            </a:r>
          </a:p>
          <a:p>
            <a:pPr>
              <a:lnSpc>
                <a:spcPct val="150000"/>
              </a:lnSpc>
            </a:pPr>
            <a:r>
              <a:rPr lang="en-US" sz="2400" b="1" u="sng" dirty="0" smtClean="0">
                <a:latin typeface="Times New Roman" pitchFamily="18" charset="0"/>
                <a:cs typeface="Times New Roman" pitchFamily="18" charset="0"/>
              </a:rPr>
              <a:t>public: </a:t>
            </a:r>
            <a:r>
              <a:rPr lang="en-US" sz="2400" dirty="0" smtClean="0">
                <a:latin typeface="Times New Roman" pitchFamily="18" charset="0"/>
                <a:cs typeface="Times New Roman" pitchFamily="18" charset="0"/>
              </a:rPr>
              <a:t>  since it should be accessible outside of the class. i.e. to the interpreter</a:t>
            </a:r>
            <a:endParaRPr lang="en-US" sz="2400" b="1" u="sng" dirty="0" smtClean="0">
              <a:latin typeface="Times New Roman" pitchFamily="18" charset="0"/>
              <a:cs typeface="Times New Roman" pitchFamily="18" charset="0"/>
            </a:endParaRPr>
          </a:p>
          <a:p>
            <a:pPr>
              <a:lnSpc>
                <a:spcPct val="150000"/>
              </a:lnSpc>
            </a:pPr>
            <a:r>
              <a:rPr lang="en-US" sz="2400" b="1" u="sng" dirty="0" smtClean="0">
                <a:latin typeface="Times New Roman" pitchFamily="18" charset="0"/>
                <a:cs typeface="Times New Roman" pitchFamily="18" charset="0"/>
              </a:rPr>
              <a:t>static: </a:t>
            </a:r>
            <a:r>
              <a:rPr lang="en-US" sz="2400" dirty="0" smtClean="0">
                <a:latin typeface="Times New Roman" pitchFamily="18" charset="0"/>
                <a:cs typeface="Times New Roman" pitchFamily="18" charset="0"/>
              </a:rPr>
              <a:t>it allows main() to be called without creating object of the class. By making main() static, it belongs to the class not to the object. Hence it called by interpreter before creating any object.</a:t>
            </a:r>
            <a:endParaRPr lang="en-US" sz="2400" b="1" u="sng" dirty="0" smtClean="0">
              <a:latin typeface="Times New Roman" pitchFamily="18" charset="0"/>
              <a:cs typeface="Times New Roman" pitchFamily="18" charset="0"/>
            </a:endParaRPr>
          </a:p>
          <a:p>
            <a:pPr>
              <a:lnSpc>
                <a:spcPct val="150000"/>
              </a:lnSpc>
            </a:pPr>
            <a:r>
              <a:rPr lang="en-US" sz="2400" b="1" u="sng" dirty="0" smtClean="0">
                <a:latin typeface="Times New Roman" pitchFamily="18" charset="0"/>
                <a:cs typeface="Times New Roman" pitchFamily="18" charset="0"/>
              </a:rPr>
              <a:t>void: </a:t>
            </a:r>
            <a:r>
              <a:rPr lang="en-US" sz="2400" dirty="0" smtClean="0">
                <a:latin typeface="Times New Roman" pitchFamily="18" charset="0"/>
                <a:cs typeface="Times New Roman" pitchFamily="18" charset="0"/>
              </a:rPr>
              <a:t> it simply tells that main() does not return any value.</a:t>
            </a:r>
            <a:endParaRPr lang="en-US" sz="2400" b="1" u="sng" dirty="0" smtClean="0">
              <a:latin typeface="Times New Roman" pitchFamily="18" charset="0"/>
              <a:cs typeface="Times New Roman" pitchFamily="18" charset="0"/>
            </a:endParaRPr>
          </a:p>
          <a:p>
            <a:pPr>
              <a:lnSpc>
                <a:spcPct val="150000"/>
              </a:lnSpc>
            </a:pPr>
            <a:endParaRPr lang="en-US" sz="2400" dirty="0">
              <a:latin typeface="Times New Roman" pitchFamily="18" charset="0"/>
              <a:cs typeface="Times New Roman" pitchFamily="18" charset="0"/>
            </a:endParaRPr>
          </a:p>
        </p:txBody>
      </p:sp>
      <p:sp>
        <p:nvSpPr>
          <p:cNvPr id="4" name="Title 1"/>
          <p:cNvSpPr>
            <a:spLocks noGrp="1"/>
          </p:cNvSpPr>
          <p:nvPr>
            <p:ph type="title"/>
          </p:nvPr>
        </p:nvSpPr>
        <p:spPr>
          <a:xfrm>
            <a:off x="685800" y="198438"/>
            <a:ext cx="7924800" cy="487362"/>
          </a:xfrm>
        </p:spPr>
        <p:txBody>
          <a:bodyPr>
            <a:normAutofit fontScale="90000"/>
          </a:bodyPr>
          <a:lstStyle/>
          <a:p>
            <a:r>
              <a:rPr lang="en-US" sz="2800" b="1" u="sng" dirty="0" smtClean="0">
                <a:latin typeface="Times New Roman" pitchFamily="18" charset="0"/>
                <a:cs typeface="Times New Roman" pitchFamily="18" charset="0"/>
              </a:rPr>
              <a:t>First Java Program explanation cont.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457200" y="1036637"/>
            <a:ext cx="8229600" cy="4906963"/>
          </a:xfrm>
        </p:spPr>
        <p:txBody>
          <a:bodyPr>
            <a:noAutofit/>
          </a:bodyPr>
          <a:lstStyle/>
          <a:p>
            <a:pPr>
              <a:lnSpc>
                <a:spcPct val="150000"/>
              </a:lnSpc>
            </a:pPr>
            <a:r>
              <a:rPr lang="en-US" sz="2400" b="1" u="sng" dirty="0" smtClean="0">
                <a:latin typeface="Times New Roman" pitchFamily="18" charset="0"/>
                <a:cs typeface="Times New Roman" pitchFamily="18" charset="0"/>
              </a:rPr>
              <a:t>main() </a:t>
            </a:r>
            <a:r>
              <a:rPr lang="en-US" sz="2400" dirty="0" smtClean="0">
                <a:latin typeface="Times New Roman" pitchFamily="18" charset="0"/>
                <a:cs typeface="Times New Roman" pitchFamily="18" charset="0"/>
              </a:rPr>
              <a:t> function takes an array of the </a:t>
            </a:r>
            <a:r>
              <a:rPr lang="en-US" sz="2400" b="1" u="sng" dirty="0" smtClean="0">
                <a:latin typeface="Times New Roman" pitchFamily="18" charset="0"/>
                <a:cs typeface="Times New Roman" pitchFamily="18" charset="0"/>
              </a:rPr>
              <a:t>String</a:t>
            </a:r>
            <a:r>
              <a:rPr lang="en-US" sz="2400" dirty="0" smtClean="0">
                <a:latin typeface="Times New Roman" pitchFamily="18" charset="0"/>
                <a:cs typeface="Times New Roman" pitchFamily="18" charset="0"/>
              </a:rPr>
              <a:t> elements as parameters which store the command line arguments.</a:t>
            </a:r>
          </a:p>
          <a:p>
            <a:pPr>
              <a:lnSpc>
                <a:spcPct val="150000"/>
              </a:lnSpc>
            </a:pPr>
            <a:r>
              <a:rPr lang="en-US" sz="2400" b="1" u="sng" dirty="0" smtClean="0">
                <a:latin typeface="Times New Roman" pitchFamily="18" charset="0"/>
                <a:cs typeface="Times New Roman" pitchFamily="18" charset="0"/>
              </a:rPr>
              <a:t>After header of main method, </a:t>
            </a:r>
            <a:r>
              <a:rPr lang="en-US" sz="2400" dirty="0" smtClean="0">
                <a:latin typeface="Times New Roman" pitchFamily="18" charset="0"/>
                <a:cs typeface="Times New Roman" pitchFamily="18" charset="0"/>
              </a:rPr>
              <a:t> opening curly bracket starts the block of </a:t>
            </a:r>
            <a:r>
              <a:rPr lang="en-US" sz="2400" b="1" dirty="0" smtClean="0">
                <a:latin typeface="Times New Roman" pitchFamily="18" charset="0"/>
                <a:cs typeface="Times New Roman" pitchFamily="18" charset="0"/>
              </a:rPr>
              <a:t>main method </a:t>
            </a:r>
            <a:r>
              <a:rPr lang="en-US" sz="2400" dirty="0" smtClean="0">
                <a:latin typeface="Times New Roman" pitchFamily="18" charset="0"/>
                <a:cs typeface="Times New Roman" pitchFamily="18" charset="0"/>
              </a:rPr>
              <a:t>and it ends with closing curly bracket.</a:t>
            </a:r>
          </a:p>
          <a:p>
            <a:pPr>
              <a:lnSpc>
                <a:spcPct val="150000"/>
              </a:lnSpc>
            </a:pPr>
            <a:r>
              <a:rPr lang="en-US" sz="2400" b="1" i="1" u="sng" dirty="0" err="1" smtClean="0">
                <a:latin typeface="Times New Roman" pitchFamily="18" charset="0"/>
                <a:cs typeface="Times New Roman" pitchFamily="18" charset="0"/>
              </a:rPr>
              <a:t>System.out.println</a:t>
            </a:r>
            <a:r>
              <a:rPr lang="en-US" sz="2400" b="1" i="1" u="sng" dirty="0" smtClean="0">
                <a:latin typeface="Times New Roman" pitchFamily="18" charset="0"/>
                <a:cs typeface="Times New Roman" pitchFamily="18" charset="0"/>
              </a:rPr>
              <a:t>(“Hello Java”) </a:t>
            </a:r>
            <a:r>
              <a:rPr lang="en-US" sz="2400" i="1" dirty="0" smtClean="0">
                <a:latin typeface="Times New Roman" pitchFamily="18" charset="0"/>
                <a:cs typeface="Times New Roman" pitchFamily="18" charset="0"/>
              </a:rPr>
              <a:t> </a:t>
            </a:r>
            <a:r>
              <a:rPr lang="en-US" sz="2400" i="1" dirty="0" smtClean="0">
                <a:latin typeface="Times New Roman" pitchFamily="18" charset="0"/>
                <a:cs typeface="Times New Roman" pitchFamily="18" charset="0"/>
              </a:rPr>
              <a:t>is statement </a:t>
            </a:r>
            <a:r>
              <a:rPr lang="en-US" sz="2400" i="1" dirty="0" smtClean="0">
                <a:latin typeface="Times New Roman" pitchFamily="18" charset="0"/>
                <a:cs typeface="Times New Roman" pitchFamily="18" charset="0"/>
              </a:rPr>
              <a:t>used to print </a:t>
            </a:r>
            <a:r>
              <a:rPr lang="en-US" sz="2400" i="1" dirty="0" smtClean="0">
                <a:latin typeface="Times New Roman" pitchFamily="18" charset="0"/>
                <a:cs typeface="Times New Roman" pitchFamily="18" charset="0"/>
              </a:rPr>
              <a:t>‘Hello Java’ </a:t>
            </a:r>
            <a:r>
              <a:rPr lang="en-US" sz="2400" i="1" dirty="0" smtClean="0">
                <a:latin typeface="Times New Roman" pitchFamily="18" charset="0"/>
                <a:cs typeface="Times New Roman" pitchFamily="18" charset="0"/>
              </a:rPr>
              <a:t>string/message. </a:t>
            </a:r>
          </a:p>
          <a:p>
            <a:pPr>
              <a:lnSpc>
                <a:spcPct val="150000"/>
              </a:lnSpc>
            </a:pPr>
            <a:r>
              <a:rPr lang="en-US" sz="2400" dirty="0" smtClean="0">
                <a:latin typeface="Times New Roman" pitchFamily="18" charset="0"/>
                <a:cs typeface="Times New Roman" pitchFamily="18" charset="0"/>
              </a:rPr>
              <a:t>In this</a:t>
            </a:r>
            <a:r>
              <a:rPr lang="en-US" sz="2400" b="1" i="1" u="sng" dirty="0" smtClean="0">
                <a:latin typeface="Times New Roman" pitchFamily="18" charset="0"/>
                <a:cs typeface="Times New Roman" pitchFamily="18" charset="0"/>
              </a:rPr>
              <a:t>, System</a:t>
            </a:r>
            <a:r>
              <a:rPr lang="en-US" sz="2400" i="1" dirty="0" smtClean="0">
                <a:latin typeface="Times New Roman" pitchFamily="18" charset="0"/>
                <a:cs typeface="Times New Roman" pitchFamily="18" charset="0"/>
              </a:rPr>
              <a:t> is class, </a:t>
            </a:r>
            <a:r>
              <a:rPr lang="en-US" sz="2400" b="1" i="1" u="sng" dirty="0" smtClean="0">
                <a:latin typeface="Times New Roman" pitchFamily="18" charset="0"/>
                <a:cs typeface="Times New Roman" pitchFamily="18" charset="0"/>
              </a:rPr>
              <a:t>out </a:t>
            </a:r>
            <a:r>
              <a:rPr lang="en-US" sz="2400" dirty="0" smtClean="0">
                <a:latin typeface="Times New Roman" pitchFamily="18" charset="0"/>
                <a:cs typeface="Times New Roman" pitchFamily="18" charset="0"/>
              </a:rPr>
              <a:t>is object of </a:t>
            </a:r>
            <a:r>
              <a:rPr lang="en-US" sz="2400" dirty="0" err="1" smtClean="0">
                <a:latin typeface="Times New Roman" pitchFamily="18" charset="0"/>
                <a:cs typeface="Times New Roman" pitchFamily="18" charset="0"/>
              </a:rPr>
              <a:t>PrintStream</a:t>
            </a:r>
            <a:r>
              <a:rPr lang="en-US" sz="2400" dirty="0" smtClean="0">
                <a:latin typeface="Times New Roman" pitchFamily="18" charset="0"/>
                <a:cs typeface="Times New Roman" pitchFamily="18" charset="0"/>
              </a:rPr>
              <a:t> class and </a:t>
            </a:r>
            <a:r>
              <a:rPr lang="en-US" sz="2400" b="1" i="1" u="sng" dirty="0" err="1" smtClean="0">
                <a:latin typeface="Times New Roman" pitchFamily="18" charset="0"/>
                <a:cs typeface="Times New Roman" pitchFamily="18" charset="0"/>
              </a:rPr>
              <a:t>println</a:t>
            </a:r>
            <a:r>
              <a:rPr lang="en-US" sz="2400" b="1" i="1" u="sng" dirty="0" smtClean="0">
                <a:latin typeface="Times New Roman" pitchFamily="18" charset="0"/>
                <a:cs typeface="Times New Roman" pitchFamily="18" charset="0"/>
              </a:rPr>
              <a:t> </a:t>
            </a:r>
            <a:r>
              <a:rPr lang="en-US" sz="2400" dirty="0" smtClean="0">
                <a:latin typeface="Times New Roman" pitchFamily="18" charset="0"/>
                <a:cs typeface="Times New Roman" pitchFamily="18" charset="0"/>
              </a:rPr>
              <a:t>is the method of </a:t>
            </a:r>
            <a:r>
              <a:rPr lang="en-US" sz="2400" dirty="0" err="1" smtClean="0">
                <a:latin typeface="Times New Roman" pitchFamily="18" charset="0"/>
                <a:cs typeface="Times New Roman" pitchFamily="18" charset="0"/>
              </a:rPr>
              <a:t>PrintStream</a:t>
            </a:r>
            <a:r>
              <a:rPr lang="en-US" sz="2400" dirty="0" smtClean="0">
                <a:latin typeface="Times New Roman" pitchFamily="18" charset="0"/>
                <a:cs typeface="Times New Roman" pitchFamily="18" charset="0"/>
              </a:rPr>
              <a:t> class. </a:t>
            </a:r>
            <a:endParaRPr lang="en-US" sz="2400" b="1" i="1" u="sng" dirty="0" smtClean="0">
              <a:latin typeface="Times New Roman" pitchFamily="18" charset="0"/>
              <a:cs typeface="Times New Roman" pitchFamily="18" charset="0"/>
            </a:endParaRPr>
          </a:p>
        </p:txBody>
      </p:sp>
      <p:sp>
        <p:nvSpPr>
          <p:cNvPr id="5" name="Title 1"/>
          <p:cNvSpPr>
            <a:spLocks noGrp="1"/>
          </p:cNvSpPr>
          <p:nvPr>
            <p:ph type="title"/>
          </p:nvPr>
        </p:nvSpPr>
        <p:spPr>
          <a:xfrm>
            <a:off x="457200" y="381000"/>
            <a:ext cx="7924800" cy="487362"/>
          </a:xfrm>
        </p:spPr>
        <p:txBody>
          <a:bodyPr>
            <a:normAutofit fontScale="90000"/>
          </a:bodyPr>
          <a:lstStyle/>
          <a:p>
            <a:r>
              <a:rPr lang="en-US" sz="2800" b="1" u="sng" dirty="0" smtClean="0">
                <a:latin typeface="Times New Roman" pitchFamily="18" charset="0"/>
                <a:cs typeface="Times New Roman" pitchFamily="18" charset="0"/>
              </a:rPr>
              <a:t>First Java Program explanation cont.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807</TotalTime>
  <Words>286</Words>
  <Application>Microsoft Office PowerPoint</Application>
  <PresentationFormat>On-screen Show (4:3)</PresentationFormat>
  <Paragraphs>27</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Unit-I Introduction to Java and Java Fundamentals  </vt:lpstr>
      <vt:lpstr>Lecture Contents</vt:lpstr>
      <vt:lpstr>First Java Program</vt:lpstr>
      <vt:lpstr>First Java Program explanation</vt:lpstr>
      <vt:lpstr>First Java Program explanation cont.</vt:lpstr>
      <vt:lpstr>First Java Program explanation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Unit-I Introduction to Java and Java Fundamentals   History of Java , Features of Java , Comparison of Java and C++ , Java Environment, Java Tools – jdb, javap, javadoc ,Java IDE – Eclipse/NetBeans, Structure of java program, First java program, Types of Comments, Data types, Variables, Operators, Keywords, Naming Convention, Declaring 1D, 2D array, Decision Making (if, switch),Looping(for, while) ,Type Casting ,Accepting input using Command line argument, Accepting input from console</dc:title>
  <dc:creator>Irfan</dc:creator>
  <cp:lastModifiedBy>Administrator</cp:lastModifiedBy>
  <cp:revision>127</cp:revision>
  <dcterms:created xsi:type="dcterms:W3CDTF">2020-09-08T18:42:14Z</dcterms:created>
  <dcterms:modified xsi:type="dcterms:W3CDTF">2020-10-08T19:13:58Z</dcterms:modified>
</cp:coreProperties>
</file>