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6" r:id="rId3"/>
    <p:sldId id="269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7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83A4D-47FA-47FF-87B6-CA8BEF91F8B2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AC1D4-F977-4488-A33B-5B0C72F1E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32D187-95FC-4268-9A18-D42D3F370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1014B46-09A6-421E-9196-FF97FBD2D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3973C7-91F6-4646-96A3-B2D1E92C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07EF11-A7E0-48BD-A464-8CF3438E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75D054-D800-4145-9EA3-6C377DF3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3058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C988D3-8D12-44C5-8DD0-A063229F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24A0D18-89A4-449C-8914-44B89B60D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2654CE-01F8-4DF9-9ACA-3D66C64D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42A932-369A-4D98-8D7F-3C597035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94E523-85C3-43CB-A14B-9B7A369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92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3749BA3-CF2D-4A2D-A458-3A627F173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B39E96D-7A13-4675-B9C5-5C4743837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14F726-FCE1-4654-8BEA-5DA1361F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ABF321-8D5D-4DD3-836F-B2ED9CB4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2AF00A-AC04-4F86-8DBB-A513A9D6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7323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B64616-DBC3-4A0F-A747-AFF5287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9991A0-ACC5-4832-A10E-AC228909F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08C0BE-CE5A-4703-8B99-21B8AB802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9202713-2EA3-4533-A47B-73CDFC02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F2D39C1-A67A-45D1-B4B7-2F20856BD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7788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133124-1BBD-4417-B76A-19FFFD31F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F73FF79-7254-4576-AD44-C5A418D39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7CEE33-80CB-486F-9BD4-8B53A100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B2A2DE4-46FA-429A-9984-A5B795EF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08383C0-B57C-4A7C-A2B3-485BCF21A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5269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B587E6-A978-4B68-AD2D-71E7A0F8C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FE2920-39D2-4BD1-8305-DB21C1653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7C3B43B-9281-4366-A750-883DC2E3F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F246D26-39EC-4F7B-BD41-F9AB6743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064A6C-A893-4AA7-80B1-EC8426B50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4C6104-594B-4FC0-B686-533859C2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1949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6FC8EF-B1F4-4CD3-B22A-997B86170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2215FE-DAED-4F0E-AECB-7032F4BF0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AAFEE64-526C-493C-BDBC-A60A146F4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080DCAB-3E01-4ED6-95B3-75C54935F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5318F04-9CC8-4645-B4F7-D9B080B09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C98973A-A248-46E3-8FF7-F177D6FE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CB912D1-39DD-430A-8924-D4A846A2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4AAD20F-E082-4E36-9AF6-EA19DB32B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9211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583AA8-57D8-4AEE-B5AF-1D66732E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0244EBC-BEBC-4406-8475-C7B3C804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1BB4FBA-4384-4A1B-BEEF-19B0A4E3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ED72DDF-957C-4B24-9816-00BD343C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1655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9014F85-5CED-47CF-89C3-E94C4CC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40EEA1A-5141-4DD9-8A62-A2451AC4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DD93C9D-2547-4E82-8BCA-703EE2B3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6606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9D2D7B-00B8-40BF-B8FE-F4D008A05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BC317C-1420-4D7D-812A-0ADE14F0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EA64257-C2BA-4345-8B07-AA64B133D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EE6C994-FA7B-4AF7-899A-C0684088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BEC9DE0-D3E8-46DD-8843-FDB5E3D9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BDFCAF9-ACD1-470F-A5B8-963AA18C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7057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D0190E-6C48-45E5-8D58-BDB152E33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7B573FD-87F0-425B-8B0A-B8548B869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4576A3D-D3D1-4231-AA0B-26DF8AD53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6192F06-E6BF-4620-89D8-8C88802E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7EC5261-08A5-4D8D-BAF1-04B2572C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D7E2DE-D53E-459F-B5BD-C8A702C2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1807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082032A-39A3-4402-9EB3-31EC30EA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91E84BE-D0B3-417B-8F01-F51486B26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8241DB-ABA1-4C20-AA3A-D548DA5A4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67FBE-6F97-4183-8A40-6B9E035999D4}" type="datetimeFigureOut">
              <a:rPr lang="en-IN" smtClean="0"/>
              <a:pPr/>
              <a:t>19-10-2020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AA64B75-D165-439D-9041-0C934C9DF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AA44A61-FC0C-473C-B926-4A5D09EEE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D6001-661B-49C1-8DFD-26D05062247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8452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Bahnschrift Light Condensed" pitchFamily="34" charset="0"/>
              </a:rPr>
              <a:t>Lecture Contents</a:t>
            </a:r>
            <a:endParaRPr lang="en-US" u="sng" dirty="0">
              <a:latin typeface="Bahnschrift Light Condense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30480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Operators in Java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 Demonstration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(Arithmetic Operators)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277E6E-87D8-4D4F-8CB4-4CE220F92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471" y="137625"/>
            <a:ext cx="6513341" cy="734572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in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AE0992-7F1C-4B8C-9AE3-D45D4B4576C5}"/>
              </a:ext>
            </a:extLst>
          </p:cNvPr>
          <p:cNvSpPr txBox="1"/>
          <p:nvPr/>
        </p:nvSpPr>
        <p:spPr>
          <a:xfrm>
            <a:off x="1403252" y="1195754"/>
            <a:ext cx="100478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Java </a:t>
            </a:r>
            <a:r>
              <a:rPr lang="en-US" sz="2000" dirty="0" smtClean="0"/>
              <a:t>provides a rich set of operators to manipulate </a:t>
            </a:r>
            <a:r>
              <a:rPr lang="en-US" sz="2000" dirty="0" smtClean="0"/>
              <a:t>variables/ program data.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dirty="0" smtClean="0"/>
              <a:t>Java operators mostly taken from C and C++ programming languages.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 In Java, operators have fixed meaning as Java does not support operator overloading.</a:t>
            </a:r>
          </a:p>
          <a:p>
            <a:endParaRPr lang="en-US" sz="2000" dirty="0" smtClean="0"/>
          </a:p>
          <a:p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53029" y="2276066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u="sng" dirty="0" smtClean="0"/>
              <a:t>All Java operators are grouped/ categorized in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Arithmetic </a:t>
            </a:r>
            <a:r>
              <a:rPr lang="en-US" sz="2400" dirty="0" smtClean="0"/>
              <a:t>Operators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Relational </a:t>
            </a:r>
            <a:r>
              <a:rPr lang="en-US" sz="2400" dirty="0" smtClean="0"/>
              <a:t>Operators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Bitwise </a:t>
            </a:r>
            <a:r>
              <a:rPr lang="en-US" sz="2400" dirty="0" smtClean="0"/>
              <a:t>Operators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Logical </a:t>
            </a:r>
            <a:r>
              <a:rPr lang="en-US" sz="2400" dirty="0" smtClean="0"/>
              <a:t>Operators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Assignment </a:t>
            </a:r>
            <a:r>
              <a:rPr lang="en-US" sz="2400" dirty="0" smtClean="0"/>
              <a:t>Operators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Misc </a:t>
            </a:r>
            <a:r>
              <a:rPr lang="en-US" sz="2400" dirty="0" smtClean="0"/>
              <a:t>Operators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8803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Grp="1"/>
          </p:cNvGraphicFramePr>
          <p:nvPr/>
        </p:nvGraphicFramePr>
        <p:xfrm>
          <a:off x="1132114" y="2235200"/>
          <a:ext cx="9985828" cy="3652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3131"/>
                <a:gridCol w="7015313"/>
                <a:gridCol w="1997384"/>
              </a:tblGrid>
              <a:tr h="4978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5" dirty="0">
                          <a:latin typeface="Times New Roman" pitchFamily="18" charset="0"/>
                          <a:cs typeface="Times New Roman" pitchFamily="18" charset="0"/>
                        </a:rPr>
                        <a:t>Operator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5815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5" dirty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5815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5" dirty="0">
                          <a:latin typeface="Times New Roman" pitchFamily="18" charset="0"/>
                          <a:cs typeface="Times New Roman" pitchFamily="18" charset="0"/>
                        </a:rPr>
                        <a:t>Example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5815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174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Addition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Adds values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on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either side of the</a:t>
                      </a:r>
                      <a:r>
                        <a:rPr sz="1800" spc="2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operator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sz="1800"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sz="180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174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Subtraction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Subtracts right hand operand from left hand</a:t>
                      </a:r>
                      <a:r>
                        <a:rPr sz="1800" spc="3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operand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sz="180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174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Multiplication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Multiplies values on either side of the</a:t>
                      </a:r>
                      <a:r>
                        <a:rPr sz="1800" spc="2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operator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sz="1800"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r>
                        <a:rPr sz="180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174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Division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Divides left hand operand by right hand</a:t>
                      </a:r>
                      <a:r>
                        <a:rPr sz="1800" spc="3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operand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  <a:r>
                        <a:rPr sz="1800"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sz="180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6403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629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marR="467995" algn="l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Modulus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Divides left hand operand by right hand operand and </a:t>
                      </a:r>
                      <a:r>
                        <a:rPr sz="1800" spc="-5">
                          <a:latin typeface="Times New Roman" pitchFamily="18" charset="0"/>
                          <a:cs typeface="Times New Roman" pitchFamily="18" charset="0"/>
                        </a:rPr>
                        <a:t>returns </a:t>
                      </a:r>
                      <a:endParaRPr lang="en-US" sz="18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6990" marR="467995" algn="l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800" spc="-5" smtClean="0">
                          <a:latin typeface="Times New Roman" pitchFamily="18" charset="0"/>
                          <a:cs typeface="Times New Roman" pitchFamily="18" charset="0"/>
                        </a:rPr>
                        <a:t>remainder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0702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B </a:t>
                      </a:r>
                      <a:r>
                        <a:rPr sz="180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sz="180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629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174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l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Increment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Increases the value of operand </a:t>
                      </a:r>
                      <a:r>
                        <a:rPr sz="1800">
                          <a:latin typeface="Times New Roman" pitchFamily="18" charset="0"/>
                          <a:cs typeface="Times New Roman" pitchFamily="18" charset="0"/>
                        </a:rPr>
                        <a:t>by</a:t>
                      </a:r>
                      <a:r>
                        <a:rPr sz="1800" spc="2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spc="-5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sz="1800" spc="-5" smtClean="0"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4174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Decrement </a:t>
                      </a: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Decreases the value of operand </a:t>
                      </a:r>
                      <a:r>
                        <a:rPr sz="1800" spc="-5">
                          <a:latin typeface="Times New Roman" pitchFamily="18" charset="0"/>
                          <a:cs typeface="Times New Roman" pitchFamily="18" charset="0"/>
                        </a:rPr>
                        <a:t>by</a:t>
                      </a:r>
                      <a:r>
                        <a:rPr sz="1800" spc="25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spc="-5">
                          <a:latin typeface="Times New Roman" pitchFamily="18" charset="0"/>
                          <a:cs typeface="Times New Roman" pitchFamily="18" charset="0"/>
                        </a:rPr>
                        <a:t>B-</a:t>
                      </a:r>
                      <a:r>
                        <a:rPr sz="1800" spc="-5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2150" marB="0">
                    <a:lnL w="9525">
                      <a:solidFill>
                        <a:srgbClr val="D6D6D6"/>
                      </a:solidFill>
                      <a:prstDash val="solid"/>
                    </a:lnL>
                    <a:lnR w="9525">
                      <a:solidFill>
                        <a:srgbClr val="D6D6D6"/>
                      </a:solidFill>
                      <a:prstDash val="solid"/>
                    </a:lnR>
                    <a:lnT w="9525">
                      <a:solidFill>
                        <a:srgbClr val="D6D6D6"/>
                      </a:solidFill>
                      <a:prstDash val="solid"/>
                    </a:lnT>
                    <a:lnB w="9525">
                      <a:solidFill>
                        <a:srgbClr val="D6D6D6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2B277E6E-87D8-4D4F-8CB4-4CE220F924F3}"/>
              </a:ext>
            </a:extLst>
          </p:cNvPr>
          <p:cNvSpPr txBox="1">
            <a:spLocks/>
          </p:cNvSpPr>
          <p:nvPr/>
        </p:nvSpPr>
        <p:spPr>
          <a:xfrm>
            <a:off x="3888042" y="311796"/>
            <a:ext cx="6513341" cy="734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Arithmetic Operators</a:t>
            </a:r>
            <a:endParaRPr kumimoji="0" lang="en-IN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object 8"/>
          <p:cNvSpPr txBox="1"/>
          <p:nvPr/>
        </p:nvSpPr>
        <p:spPr>
          <a:xfrm>
            <a:off x="1094761" y="1109997"/>
            <a:ext cx="10023181" cy="1009615"/>
          </a:xfrm>
          <a:prstGeom prst="rect">
            <a:avLst/>
          </a:prstGeom>
        </p:spPr>
        <p:txBody>
          <a:bodyPr vert="horz" wrap="square" lIns="0" tIns="11664" rIns="0" bIns="0" rtlCol="0">
            <a:spAutoFit/>
          </a:bodyPr>
          <a:lstStyle/>
          <a:p>
            <a:pPr marL="11664" marR="4666">
              <a:lnSpc>
                <a:spcPct val="117000"/>
              </a:lnSpc>
              <a:spcBef>
                <a:spcPts val="92"/>
              </a:spcBef>
              <a:buFont typeface="Arial" pitchFamily="34" charset="0"/>
              <a:buChar char="•"/>
            </a:pPr>
            <a:r>
              <a:rPr spc="-46" dirty="0">
                <a:latin typeface="Trebuchet MS"/>
                <a:cs typeface="Trebuchet MS"/>
              </a:rPr>
              <a:t>Arithmetic </a:t>
            </a:r>
            <a:r>
              <a:rPr spc="-37" dirty="0">
                <a:latin typeface="Trebuchet MS"/>
                <a:cs typeface="Trebuchet MS"/>
              </a:rPr>
              <a:t>operators </a:t>
            </a:r>
            <a:r>
              <a:rPr spc="-46" dirty="0">
                <a:latin typeface="Trebuchet MS"/>
                <a:cs typeface="Trebuchet MS"/>
              </a:rPr>
              <a:t>are </a:t>
            </a:r>
            <a:r>
              <a:rPr spc="-32">
                <a:latin typeface="Trebuchet MS"/>
                <a:cs typeface="Trebuchet MS"/>
              </a:rPr>
              <a:t>used </a:t>
            </a:r>
            <a:r>
              <a:rPr spc="-41" smtClean="0">
                <a:latin typeface="Trebuchet MS"/>
                <a:cs typeface="Trebuchet MS"/>
              </a:rPr>
              <a:t>in </a:t>
            </a:r>
            <a:r>
              <a:rPr spc="-41" dirty="0">
                <a:latin typeface="Trebuchet MS"/>
                <a:cs typeface="Trebuchet MS"/>
              </a:rPr>
              <a:t>the </a:t>
            </a:r>
            <a:r>
              <a:rPr spc="-37" dirty="0">
                <a:latin typeface="Trebuchet MS"/>
                <a:cs typeface="Trebuchet MS"/>
              </a:rPr>
              <a:t>same </a:t>
            </a:r>
            <a:r>
              <a:rPr spc="-41" dirty="0">
                <a:latin typeface="Trebuchet MS"/>
                <a:cs typeface="Trebuchet MS"/>
              </a:rPr>
              <a:t>way </a:t>
            </a:r>
            <a:r>
              <a:rPr spc="-46" dirty="0">
                <a:latin typeface="Trebuchet MS"/>
                <a:cs typeface="Trebuchet MS"/>
              </a:rPr>
              <a:t>that they are </a:t>
            </a:r>
            <a:r>
              <a:rPr spc="-32" dirty="0">
                <a:latin typeface="Trebuchet MS"/>
                <a:cs typeface="Trebuchet MS"/>
              </a:rPr>
              <a:t>used </a:t>
            </a:r>
            <a:r>
              <a:rPr spc="-41" dirty="0">
                <a:latin typeface="Trebuchet MS"/>
                <a:cs typeface="Trebuchet MS"/>
              </a:rPr>
              <a:t>in </a:t>
            </a:r>
            <a:r>
              <a:rPr spc="-55" dirty="0">
                <a:latin typeface="Trebuchet MS"/>
                <a:cs typeface="Trebuchet MS"/>
              </a:rPr>
              <a:t>algebra</a:t>
            </a:r>
            <a:r>
              <a:rPr spc="-55">
                <a:latin typeface="Trebuchet MS"/>
                <a:cs typeface="Trebuchet MS"/>
              </a:rPr>
              <a:t>. </a:t>
            </a:r>
            <a:endParaRPr lang="en-US" spc="-55" dirty="0" smtClean="0">
              <a:latin typeface="Trebuchet MS"/>
              <a:cs typeface="Trebuchet MS"/>
            </a:endParaRPr>
          </a:p>
          <a:p>
            <a:pPr marL="11664" marR="4666">
              <a:lnSpc>
                <a:spcPct val="117000"/>
              </a:lnSpc>
              <a:spcBef>
                <a:spcPts val="92"/>
              </a:spcBef>
              <a:buFont typeface="Arial" pitchFamily="34" charset="0"/>
              <a:buChar char="•"/>
            </a:pPr>
            <a:r>
              <a:rPr spc="-55" smtClean="0">
                <a:latin typeface="Trebuchet MS"/>
                <a:cs typeface="Trebuchet MS"/>
              </a:rPr>
              <a:t>The  </a:t>
            </a:r>
            <a:r>
              <a:rPr spc="-41" dirty="0">
                <a:latin typeface="Trebuchet MS"/>
                <a:cs typeface="Trebuchet MS"/>
              </a:rPr>
              <a:t>following</a:t>
            </a:r>
            <a:r>
              <a:rPr spc="-64" dirty="0">
                <a:latin typeface="Trebuchet MS"/>
                <a:cs typeface="Trebuchet MS"/>
              </a:rPr>
              <a:t> </a:t>
            </a:r>
            <a:r>
              <a:rPr spc="-50" dirty="0">
                <a:latin typeface="Trebuchet MS"/>
                <a:cs typeface="Trebuchet MS"/>
              </a:rPr>
              <a:t>table</a:t>
            </a:r>
            <a:r>
              <a:rPr spc="-60" dirty="0">
                <a:latin typeface="Trebuchet MS"/>
                <a:cs typeface="Trebuchet MS"/>
              </a:rPr>
              <a:t> </a:t>
            </a:r>
            <a:r>
              <a:rPr spc="-46" dirty="0">
                <a:latin typeface="Trebuchet MS"/>
                <a:cs typeface="Trebuchet MS"/>
              </a:rPr>
              <a:t>lists</a:t>
            </a:r>
            <a:r>
              <a:rPr spc="-64" dirty="0">
                <a:latin typeface="Trebuchet MS"/>
                <a:cs typeface="Trebuchet MS"/>
              </a:rPr>
              <a:t> </a:t>
            </a:r>
            <a:r>
              <a:rPr spc="-41" dirty="0">
                <a:latin typeface="Trebuchet MS"/>
                <a:cs typeface="Trebuchet MS"/>
              </a:rPr>
              <a:t>the</a:t>
            </a:r>
            <a:r>
              <a:rPr spc="-60" dirty="0">
                <a:latin typeface="Trebuchet MS"/>
                <a:cs typeface="Trebuchet MS"/>
              </a:rPr>
              <a:t> </a:t>
            </a:r>
            <a:r>
              <a:rPr spc="-50" dirty="0">
                <a:latin typeface="Trebuchet MS"/>
                <a:cs typeface="Trebuchet MS"/>
              </a:rPr>
              <a:t>arithmetic</a:t>
            </a:r>
            <a:r>
              <a:rPr spc="-64" dirty="0">
                <a:latin typeface="Trebuchet MS"/>
                <a:cs typeface="Trebuchet MS"/>
              </a:rPr>
              <a:t> </a:t>
            </a:r>
            <a:r>
              <a:rPr spc="-46" dirty="0">
                <a:latin typeface="Trebuchet MS"/>
                <a:cs typeface="Trebuchet MS"/>
              </a:rPr>
              <a:t>operators</a:t>
            </a:r>
            <a:r>
              <a:rPr spc="-46">
                <a:latin typeface="Trebuchet MS"/>
                <a:cs typeface="Trebuchet MS"/>
              </a:rPr>
              <a:t>.</a:t>
            </a:r>
            <a:r>
              <a:rPr spc="-60">
                <a:latin typeface="Trebuchet MS"/>
                <a:cs typeface="Trebuchet MS"/>
              </a:rPr>
              <a:t> </a:t>
            </a:r>
            <a:endParaRPr lang="en-US" spc="-60" dirty="0" smtClean="0">
              <a:latin typeface="Trebuchet MS"/>
              <a:cs typeface="Trebuchet MS"/>
            </a:endParaRPr>
          </a:p>
          <a:p>
            <a:pPr marL="11664" marR="4666">
              <a:lnSpc>
                <a:spcPct val="117000"/>
              </a:lnSpc>
              <a:spcBef>
                <a:spcPts val="92"/>
              </a:spcBef>
              <a:buFont typeface="Arial" pitchFamily="34" charset="0"/>
              <a:buChar char="•"/>
            </a:pPr>
            <a:r>
              <a:rPr lang="en-US" spc="-60" dirty="0" smtClean="0">
                <a:latin typeface="Trebuchet MS"/>
                <a:cs typeface="Trebuchet MS"/>
              </a:rPr>
              <a:t> </a:t>
            </a:r>
            <a:r>
              <a:rPr lang="en-US" spc="-60" dirty="0" smtClean="0">
                <a:latin typeface="Trebuchet MS"/>
                <a:cs typeface="Trebuchet MS"/>
              </a:rPr>
              <a:t>A and B are the variables.</a:t>
            </a:r>
            <a:endParaRPr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4020" y="2911065"/>
            <a:ext cx="3495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219</Words>
  <Application>Microsoft Office PowerPoint</Application>
  <PresentationFormat>Custom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Lecture Contents</vt:lpstr>
      <vt:lpstr>Operators in Java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Java Program</dc:title>
  <dc:creator>COM42</dc:creator>
  <cp:lastModifiedBy>Irfan</cp:lastModifiedBy>
  <cp:revision>97</cp:revision>
  <dcterms:created xsi:type="dcterms:W3CDTF">2020-10-03T07:48:50Z</dcterms:created>
  <dcterms:modified xsi:type="dcterms:W3CDTF">2020-10-18T19:32:30Z</dcterms:modified>
</cp:coreProperties>
</file>