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21DCFF-958E-4D2C-B3F7-AFD9102A2D22}"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D24F13-836B-4858-AF1F-D83D95FEC2B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21DCFF-958E-4D2C-B3F7-AFD9102A2D22}"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D24F13-836B-4858-AF1F-D83D95FEC2B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21DCFF-958E-4D2C-B3F7-AFD9102A2D22}"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D24F13-836B-4858-AF1F-D83D95FEC2B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21DCFF-958E-4D2C-B3F7-AFD9102A2D22}"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D24F13-836B-4858-AF1F-D83D95FEC2B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21DCFF-958E-4D2C-B3F7-AFD9102A2D22}"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D24F13-836B-4858-AF1F-D83D95FEC2B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21DCFF-958E-4D2C-B3F7-AFD9102A2D22}" type="datetimeFigureOut">
              <a:rPr lang="en-US" smtClean="0"/>
              <a:pPr/>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D24F13-836B-4858-AF1F-D83D95FEC2B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21DCFF-958E-4D2C-B3F7-AFD9102A2D22}" type="datetimeFigureOut">
              <a:rPr lang="en-US" smtClean="0"/>
              <a:pPr/>
              <a:t>10/9/2020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D24F13-836B-4858-AF1F-D83D95FEC2B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21DCFF-958E-4D2C-B3F7-AFD9102A2D22}" type="datetimeFigureOut">
              <a:rPr lang="en-US" smtClean="0"/>
              <a:pPr/>
              <a:t>10/9/2020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D24F13-836B-4858-AF1F-D83D95FEC2B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21DCFF-958E-4D2C-B3F7-AFD9102A2D22}" type="datetimeFigureOut">
              <a:rPr lang="en-US" smtClean="0"/>
              <a:pPr/>
              <a:t>10/9/2020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D24F13-836B-4858-AF1F-D83D95FEC2B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1DCFF-958E-4D2C-B3F7-AFD9102A2D22}" type="datetimeFigureOut">
              <a:rPr lang="en-US" smtClean="0"/>
              <a:pPr/>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D24F13-836B-4858-AF1F-D83D95FEC2B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1DCFF-958E-4D2C-B3F7-AFD9102A2D22}" type="datetimeFigureOut">
              <a:rPr lang="en-US" smtClean="0"/>
              <a:pPr/>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D24F13-836B-4858-AF1F-D83D95FEC2B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21DCFF-958E-4D2C-B3F7-AFD9102A2D22}" type="datetimeFigureOut">
              <a:rPr lang="en-US" smtClean="0"/>
              <a:pPr/>
              <a:t>10/9/2020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D24F13-836B-4858-AF1F-D83D95FEC2B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5410199"/>
          </a:xfrm>
        </p:spPr>
        <p:txBody>
          <a:bodyPr>
            <a:noAutofit/>
          </a:bodyPr>
          <a:lstStyle/>
          <a:p>
            <a:r>
              <a:rPr lang="en-US" sz="2800" b="1" u="sng" dirty="0" smtClean="0">
                <a:latin typeface="Times New Roman" pitchFamily="18" charset="0"/>
                <a:cs typeface="Times New Roman" pitchFamily="18" charset="0"/>
              </a:rPr>
              <a:t>Unit-I</a:t>
            </a: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Introduction </a:t>
            </a:r>
            <a:r>
              <a:rPr lang="en-US" sz="3200" b="1" dirty="0">
                <a:latin typeface="Times New Roman" pitchFamily="18" charset="0"/>
                <a:cs typeface="Times New Roman" pitchFamily="18" charset="0"/>
              </a:rPr>
              <a:t>to Java and Java </a:t>
            </a:r>
            <a:r>
              <a:rPr lang="en-US" sz="3200" b="1" dirty="0" smtClean="0">
                <a:latin typeface="Times New Roman" pitchFamily="18" charset="0"/>
                <a:cs typeface="Times New Roman" pitchFamily="18" charset="0"/>
              </a:rPr>
              <a:t>Fundamentals</a:t>
            </a:r>
            <a:br>
              <a:rPr lang="en-US" sz="3200" b="1" dirty="0" smtClean="0">
                <a:latin typeface="Times New Roman" pitchFamily="18" charset="0"/>
                <a:cs typeface="Times New Roman" pitchFamily="18" charset="0"/>
              </a:rPr>
            </a:br>
            <a:r>
              <a:rPr lang="en-US" sz="3200" b="1" dirty="0">
                <a:latin typeface="Times New Roman" pitchFamily="18" charset="0"/>
                <a:cs typeface="Times New Roman" pitchFamily="18" charset="0"/>
              </a:rPr>
              <a:t/>
            </a:r>
            <a:br>
              <a:rPr lang="en-US" sz="3200" b="1" dirty="0">
                <a:latin typeface="Times New Roman" pitchFamily="18" charset="0"/>
                <a:cs typeface="Times New Roman" pitchFamily="18" charset="0"/>
              </a:rPr>
            </a:b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219200" y="304800"/>
            <a:ext cx="7086600" cy="457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sng"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Platform Independent</a:t>
            </a:r>
            <a:endParaRPr kumimoji="0" lang="en-US" sz="2400" b="0" i="0" u="sng" strike="noStrike" kern="1200" cap="none" spc="0" normalizeH="0" baseline="0" noProof="0" dirty="0">
              <a:ln>
                <a:noFill/>
              </a:ln>
              <a:solidFill>
                <a:schemeClr val="tx1"/>
              </a:solidFill>
              <a:effectLst/>
              <a:uLnTx/>
              <a:uFillTx/>
              <a:latin typeface="+mj-lt"/>
              <a:ea typeface="+mj-ea"/>
              <a:cs typeface="+mj-cs"/>
            </a:endParaRPr>
          </a:p>
        </p:txBody>
      </p:sp>
      <p:sp>
        <p:nvSpPr>
          <p:cNvPr id="5" name="Rectangle 3"/>
          <p:cNvSpPr txBox="1">
            <a:spLocks noChangeArrowheads="1"/>
          </p:cNvSpPr>
          <p:nvPr/>
        </p:nvSpPr>
        <p:spPr>
          <a:xfrm>
            <a:off x="609600" y="990600"/>
            <a:ext cx="8077200" cy="5638800"/>
          </a:xfrm>
          <a:prstGeom prst="rect">
            <a:avLst/>
          </a:prstGeom>
        </p:spPr>
        <p:txBody>
          <a:bodyPr vert="horz" lIns="91440" tIns="45720" rIns="91440" bIns="45720" rtlCol="0">
            <a:normAutofit fontScale="92500"/>
          </a:bodyPr>
          <a:lstStyle/>
          <a:p>
            <a:pPr marL="342900" lvl="0" indent="-342900">
              <a:lnSpc>
                <a:spcPct val="150000"/>
              </a:lnSpc>
              <a:spcBef>
                <a:spcPct val="20000"/>
              </a:spcBef>
              <a:buFont typeface="Arial" pitchFamily="34" charset="0"/>
              <a:buChar char="•"/>
            </a:pPr>
            <a:r>
              <a:rPr lang="en-US" sz="2200" dirty="0" smtClean="0">
                <a:latin typeface="Times New Roman" pitchFamily="18" charset="0"/>
                <a:cs typeface="Times New Roman" pitchFamily="18" charset="0"/>
              </a:rPr>
              <a:t>A platform is the environment where program runs. It can be software platform or hardware platform</a:t>
            </a:r>
          </a:p>
          <a:p>
            <a:pPr marL="342900" lvl="0" indent="-342900">
              <a:lnSpc>
                <a:spcPct val="150000"/>
              </a:lnSpc>
              <a:spcBef>
                <a:spcPct val="20000"/>
              </a:spcBef>
              <a:buFont typeface="Arial" pitchFamily="34" charset="0"/>
              <a:buChar char="•"/>
            </a:pPr>
            <a:r>
              <a:rPr lang="en-US" sz="2200" dirty="0" smtClean="0">
                <a:latin typeface="Times New Roman" pitchFamily="18" charset="0"/>
                <a:cs typeface="Times New Roman" pitchFamily="18" charset="0"/>
              </a:rPr>
              <a:t>Java provides software platform to execute java programs.</a:t>
            </a:r>
          </a:p>
          <a:p>
            <a:pPr marL="342900" lvl="0" indent="-342900">
              <a:lnSpc>
                <a:spcPct val="150000"/>
              </a:lnSpc>
              <a:spcBef>
                <a:spcPct val="20000"/>
              </a:spcBef>
              <a:buFont typeface="Arial" pitchFamily="34" charset="0"/>
              <a:buChar char="•"/>
            </a:pPr>
            <a:r>
              <a:rPr lang="en-US" sz="2200" dirty="0" smtClean="0">
                <a:latin typeface="Times New Roman" pitchFamily="18" charset="0"/>
                <a:cs typeface="Times New Roman" pitchFamily="18" charset="0"/>
              </a:rPr>
              <a:t>Java programs can be moved from anywhere to anywhere i.e. Write Once and Run Anywhere (WORA)</a:t>
            </a:r>
          </a:p>
          <a:p>
            <a:pPr marL="342900" lvl="0" indent="-342900">
              <a:lnSpc>
                <a:spcPct val="150000"/>
              </a:lnSpc>
              <a:spcBef>
                <a:spcPct val="20000"/>
              </a:spcBef>
              <a:buFont typeface="Arial" pitchFamily="34" charset="0"/>
              <a:buChar char="•"/>
            </a:pPr>
            <a:r>
              <a:rPr lang="en-US" sz="2200" dirty="0" smtClean="0">
                <a:latin typeface="Times New Roman" pitchFamily="18" charset="0"/>
                <a:cs typeface="Times New Roman" pitchFamily="18" charset="0"/>
              </a:rPr>
              <a:t>The byte code generated by java compiler (</a:t>
            </a:r>
            <a:r>
              <a:rPr lang="en-US" sz="2200" dirty="0" err="1" smtClean="0">
                <a:latin typeface="Times New Roman" pitchFamily="18" charset="0"/>
                <a:cs typeface="Times New Roman" pitchFamily="18" charset="0"/>
              </a:rPr>
              <a:t>javac</a:t>
            </a:r>
            <a:r>
              <a:rPr lang="en-US" sz="2200" dirty="0" smtClean="0">
                <a:latin typeface="Times New Roman" pitchFamily="18" charset="0"/>
                <a:cs typeface="Times New Roman" pitchFamily="18" charset="0"/>
              </a:rPr>
              <a:t>) is platform independent</a:t>
            </a:r>
          </a:p>
          <a:p>
            <a:pPr marL="342900" lvl="0" indent="-342900">
              <a:lnSpc>
                <a:spcPct val="150000"/>
              </a:lnSpc>
              <a:spcBef>
                <a:spcPct val="20000"/>
              </a:spcBef>
              <a:buFont typeface="Arial" pitchFamily="34" charset="0"/>
              <a:buChar char="•"/>
            </a:pPr>
            <a:r>
              <a:rPr lang="en-US" sz="2200" dirty="0" smtClean="0">
                <a:latin typeface="Times New Roman" pitchFamily="18" charset="0"/>
                <a:cs typeface="Times New Roman" pitchFamily="18" charset="0"/>
              </a:rPr>
              <a:t>It means, we can take this  byte code i.e. </a:t>
            </a:r>
            <a:r>
              <a:rPr lang="en-US" sz="2200" i="1" u="sng" dirty="0" smtClean="0">
                <a:solidFill>
                  <a:srgbClr val="FF0000"/>
                </a:solidFill>
                <a:latin typeface="Times New Roman" pitchFamily="18" charset="0"/>
                <a:cs typeface="Times New Roman" pitchFamily="18" charset="0"/>
              </a:rPr>
              <a:t>.class file </a:t>
            </a:r>
            <a:r>
              <a:rPr lang="en-US" sz="2200" dirty="0" smtClean="0">
                <a:latin typeface="Times New Roman" pitchFamily="18" charset="0"/>
                <a:cs typeface="Times New Roman" pitchFamily="18" charset="0"/>
              </a:rPr>
              <a:t>and execute it in any platform using java interpreter (java).</a:t>
            </a:r>
          </a:p>
          <a:p>
            <a:pPr marL="342900" lvl="0" indent="-342900">
              <a:lnSpc>
                <a:spcPct val="150000"/>
              </a:lnSpc>
              <a:spcBef>
                <a:spcPct val="20000"/>
              </a:spcBef>
              <a:buFont typeface="Arial" pitchFamily="34" charset="0"/>
              <a:buChar char="•"/>
            </a:pPr>
            <a:endParaRPr lang="en-US" sz="2200" i="1" u="sng" dirty="0" smtClean="0">
              <a:solidFill>
                <a:srgbClr val="FF0000"/>
              </a:solidFill>
              <a:latin typeface="Times New Roman" pitchFamily="18" charset="0"/>
              <a:cs typeface="Times New Roman" pitchFamily="18" charset="0"/>
            </a:endParaRPr>
          </a:p>
          <a:p>
            <a:pPr marL="342900" lvl="0" indent="-342900">
              <a:lnSpc>
                <a:spcPct val="150000"/>
              </a:lnSpc>
              <a:spcBef>
                <a:spcPct val="20000"/>
              </a:spcBef>
            </a:pPr>
            <a:r>
              <a:rPr lang="en-US" sz="2200" dirty="0" smtClean="0">
                <a:latin typeface="Times New Roman" pitchFamily="18" charset="0"/>
                <a:cs typeface="Times New Roman" pitchFamily="18" charset="0"/>
              </a:rPr>
              <a:t/>
            </a:r>
            <a:br>
              <a:rPr lang="en-US" sz="2200" dirty="0" smtClean="0">
                <a:latin typeface="Times New Roman" pitchFamily="18" charset="0"/>
                <a:cs typeface="Times New Roman" pitchFamily="18" charset="0"/>
              </a:rPr>
            </a:br>
            <a:endParaRPr kumimoji="0" lang="en-US" sz="2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rrowheads="1"/>
          </p:cNvSpPr>
          <p:nvPr/>
        </p:nvSpPr>
        <p:spPr bwMode="auto">
          <a:xfrm>
            <a:off x="1470025" y="546100"/>
            <a:ext cx="6540500" cy="1206500"/>
          </a:xfrm>
          <a:prstGeom prst="cube">
            <a:avLst>
              <a:gd name="adj" fmla="val 24995"/>
            </a:avLst>
          </a:prstGeom>
          <a:solidFill>
            <a:srgbClr val="00B7A5"/>
          </a:solidFill>
          <a:ln w="12700">
            <a:solidFill>
              <a:schemeClr val="tx1"/>
            </a:solidFill>
            <a:miter lim="800000"/>
            <a:headEnd/>
            <a:tailEnd/>
          </a:ln>
          <a:effectLst/>
        </p:spPr>
        <p:txBody>
          <a:bodyPr wrap="none" anchor="ctr"/>
          <a:lstStyle/>
          <a:p>
            <a:endParaRPr lang="en-US"/>
          </a:p>
        </p:txBody>
      </p:sp>
      <p:sp>
        <p:nvSpPr>
          <p:cNvPr id="5" name="Rectangle 4"/>
          <p:cNvSpPr>
            <a:spLocks noChangeArrowheads="1"/>
          </p:cNvSpPr>
          <p:nvPr/>
        </p:nvSpPr>
        <p:spPr bwMode="auto">
          <a:xfrm>
            <a:off x="2751138" y="931863"/>
            <a:ext cx="4032250" cy="641350"/>
          </a:xfrm>
          <a:prstGeom prst="rect">
            <a:avLst/>
          </a:prstGeom>
          <a:noFill/>
          <a:ln w="12700">
            <a:noFill/>
            <a:miter lim="800000"/>
            <a:headEnd/>
            <a:tailEnd/>
          </a:ln>
          <a:effectLst/>
        </p:spPr>
        <p:txBody>
          <a:bodyPr wrap="none" lIns="90488" tIns="44450" rIns="90488" bIns="44450">
            <a:spAutoFit/>
          </a:bodyPr>
          <a:lstStyle/>
          <a:p>
            <a:pPr eaLnBrk="0" hangingPunct="0"/>
            <a:r>
              <a:rPr lang="en-US" sz="3600" b="1">
                <a:solidFill>
                  <a:schemeClr val="bg1"/>
                </a:solidFill>
                <a:effectLst>
                  <a:outerShdw blurRad="38100" dist="38100" dir="2700000" algn="tl">
                    <a:srgbClr val="C0C0C0"/>
                  </a:outerShdw>
                </a:effectLst>
                <a:latin typeface="Times New Roman" pitchFamily="18" charset="0"/>
              </a:rPr>
              <a:t>JAVA COMPILER</a:t>
            </a:r>
          </a:p>
        </p:txBody>
      </p:sp>
      <p:sp>
        <p:nvSpPr>
          <p:cNvPr id="6" name="AutoShape 5"/>
          <p:cNvSpPr>
            <a:spLocks noChangeArrowheads="1"/>
          </p:cNvSpPr>
          <p:nvPr/>
        </p:nvSpPr>
        <p:spPr bwMode="auto">
          <a:xfrm>
            <a:off x="1387475" y="1771650"/>
            <a:ext cx="6553200" cy="1295400"/>
          </a:xfrm>
          <a:prstGeom prst="hexagon">
            <a:avLst>
              <a:gd name="adj" fmla="val 126447"/>
              <a:gd name="vf" fmla="val 115470"/>
            </a:avLst>
          </a:prstGeom>
          <a:solidFill>
            <a:srgbClr val="B50069"/>
          </a:solidFill>
          <a:ln w="12700">
            <a:noFill/>
            <a:miter lim="800000"/>
            <a:headEnd/>
            <a:tailEnd/>
          </a:ln>
          <a:effectLst>
            <a:outerShdw dist="107763" dir="2700000" algn="ctr" rotWithShape="0">
              <a:schemeClr val="tx2">
                <a:alpha val="50000"/>
              </a:schemeClr>
            </a:outerShdw>
          </a:effectLst>
        </p:spPr>
        <p:txBody>
          <a:bodyPr wrap="none" anchor="ctr"/>
          <a:lstStyle/>
          <a:p>
            <a:endParaRPr lang="en-US"/>
          </a:p>
        </p:txBody>
      </p:sp>
      <p:sp>
        <p:nvSpPr>
          <p:cNvPr id="7" name="Rectangle 6"/>
          <p:cNvSpPr>
            <a:spLocks noChangeArrowheads="1"/>
          </p:cNvSpPr>
          <p:nvPr/>
        </p:nvSpPr>
        <p:spPr bwMode="auto">
          <a:xfrm>
            <a:off x="2667000" y="2074863"/>
            <a:ext cx="4197350" cy="641350"/>
          </a:xfrm>
          <a:prstGeom prst="rect">
            <a:avLst/>
          </a:prstGeom>
          <a:noFill/>
          <a:ln w="12700">
            <a:noFill/>
            <a:miter lim="800000"/>
            <a:headEnd/>
            <a:tailEnd/>
          </a:ln>
          <a:effectLst/>
        </p:spPr>
        <p:txBody>
          <a:bodyPr wrap="none" lIns="90488" tIns="44450" rIns="90488" bIns="44450">
            <a:spAutoFit/>
          </a:bodyPr>
          <a:lstStyle/>
          <a:p>
            <a:pPr algn="l" eaLnBrk="0" hangingPunct="0"/>
            <a:r>
              <a:rPr lang="en-US" sz="3600" b="1">
                <a:solidFill>
                  <a:srgbClr val="FAFD00"/>
                </a:solidFill>
                <a:effectLst>
                  <a:outerShdw blurRad="38100" dist="38100" dir="2700000" algn="tl">
                    <a:srgbClr val="C0C0C0"/>
                  </a:outerShdw>
                </a:effectLst>
                <a:latin typeface="Times New Roman" pitchFamily="18" charset="0"/>
              </a:rPr>
              <a:t>JAVA BYTE CODE</a:t>
            </a:r>
          </a:p>
        </p:txBody>
      </p:sp>
      <p:grpSp>
        <p:nvGrpSpPr>
          <p:cNvPr id="8" name="Group 153"/>
          <p:cNvGrpSpPr>
            <a:grpSpLocks/>
          </p:cNvGrpSpPr>
          <p:nvPr/>
        </p:nvGrpSpPr>
        <p:grpSpPr bwMode="auto">
          <a:xfrm>
            <a:off x="4740275" y="4362450"/>
            <a:ext cx="1773238" cy="1296988"/>
            <a:chOff x="3024" y="3168"/>
            <a:chExt cx="1117" cy="817"/>
          </a:xfrm>
        </p:grpSpPr>
        <p:sp>
          <p:nvSpPr>
            <p:cNvPr id="9" name="Freeform 7"/>
            <p:cNvSpPr>
              <a:spLocks/>
            </p:cNvSpPr>
            <p:nvPr/>
          </p:nvSpPr>
          <p:spPr bwMode="auto">
            <a:xfrm>
              <a:off x="3024" y="3797"/>
              <a:ext cx="110" cy="61"/>
            </a:xfrm>
            <a:custGeom>
              <a:avLst/>
              <a:gdLst/>
              <a:ahLst/>
              <a:cxnLst>
                <a:cxn ang="0">
                  <a:pos x="107" y="0"/>
                </a:cxn>
                <a:cxn ang="0">
                  <a:pos x="83" y="0"/>
                </a:cxn>
                <a:cxn ang="0">
                  <a:pos x="69" y="1"/>
                </a:cxn>
                <a:cxn ang="0">
                  <a:pos x="55" y="3"/>
                </a:cxn>
                <a:cxn ang="0">
                  <a:pos x="38" y="6"/>
                </a:cxn>
                <a:cxn ang="0">
                  <a:pos x="25" y="9"/>
                </a:cxn>
                <a:cxn ang="0">
                  <a:pos x="17" y="12"/>
                </a:cxn>
                <a:cxn ang="0">
                  <a:pos x="11" y="15"/>
                </a:cxn>
                <a:cxn ang="0">
                  <a:pos x="6" y="19"/>
                </a:cxn>
                <a:cxn ang="0">
                  <a:pos x="2" y="23"/>
                </a:cxn>
                <a:cxn ang="0">
                  <a:pos x="0" y="27"/>
                </a:cxn>
                <a:cxn ang="0">
                  <a:pos x="1" y="32"/>
                </a:cxn>
                <a:cxn ang="0">
                  <a:pos x="4" y="36"/>
                </a:cxn>
                <a:cxn ang="0">
                  <a:pos x="8" y="38"/>
                </a:cxn>
                <a:cxn ang="0">
                  <a:pos x="15" y="39"/>
                </a:cxn>
                <a:cxn ang="0">
                  <a:pos x="24" y="39"/>
                </a:cxn>
                <a:cxn ang="0">
                  <a:pos x="34" y="38"/>
                </a:cxn>
                <a:cxn ang="0">
                  <a:pos x="46" y="38"/>
                </a:cxn>
                <a:cxn ang="0">
                  <a:pos x="58" y="38"/>
                </a:cxn>
                <a:cxn ang="0">
                  <a:pos x="67" y="39"/>
                </a:cxn>
                <a:cxn ang="0">
                  <a:pos x="75" y="41"/>
                </a:cxn>
                <a:cxn ang="0">
                  <a:pos x="84" y="45"/>
                </a:cxn>
                <a:cxn ang="0">
                  <a:pos x="109" y="60"/>
                </a:cxn>
                <a:cxn ang="0">
                  <a:pos x="108" y="60"/>
                </a:cxn>
                <a:cxn ang="0">
                  <a:pos x="109" y="59"/>
                </a:cxn>
              </a:cxnLst>
              <a:rect l="0" t="0" r="r" b="b"/>
              <a:pathLst>
                <a:path w="110" h="61">
                  <a:moveTo>
                    <a:pt x="107" y="0"/>
                  </a:moveTo>
                  <a:lnTo>
                    <a:pt x="83" y="0"/>
                  </a:lnTo>
                  <a:lnTo>
                    <a:pt x="69" y="1"/>
                  </a:lnTo>
                  <a:lnTo>
                    <a:pt x="55" y="3"/>
                  </a:lnTo>
                  <a:lnTo>
                    <a:pt x="38" y="6"/>
                  </a:lnTo>
                  <a:lnTo>
                    <a:pt x="25" y="9"/>
                  </a:lnTo>
                  <a:lnTo>
                    <a:pt x="17" y="12"/>
                  </a:lnTo>
                  <a:lnTo>
                    <a:pt x="11" y="15"/>
                  </a:lnTo>
                  <a:lnTo>
                    <a:pt x="6" y="19"/>
                  </a:lnTo>
                  <a:lnTo>
                    <a:pt x="2" y="23"/>
                  </a:lnTo>
                  <a:lnTo>
                    <a:pt x="0" y="27"/>
                  </a:lnTo>
                  <a:lnTo>
                    <a:pt x="1" y="32"/>
                  </a:lnTo>
                  <a:lnTo>
                    <a:pt x="4" y="36"/>
                  </a:lnTo>
                  <a:lnTo>
                    <a:pt x="8" y="38"/>
                  </a:lnTo>
                  <a:lnTo>
                    <a:pt x="15" y="39"/>
                  </a:lnTo>
                  <a:lnTo>
                    <a:pt x="24" y="39"/>
                  </a:lnTo>
                  <a:lnTo>
                    <a:pt x="34" y="38"/>
                  </a:lnTo>
                  <a:lnTo>
                    <a:pt x="46" y="38"/>
                  </a:lnTo>
                  <a:lnTo>
                    <a:pt x="58" y="38"/>
                  </a:lnTo>
                  <a:lnTo>
                    <a:pt x="67" y="39"/>
                  </a:lnTo>
                  <a:lnTo>
                    <a:pt x="75" y="41"/>
                  </a:lnTo>
                  <a:lnTo>
                    <a:pt x="84" y="45"/>
                  </a:lnTo>
                  <a:lnTo>
                    <a:pt x="109" y="60"/>
                  </a:lnTo>
                  <a:lnTo>
                    <a:pt x="108" y="60"/>
                  </a:lnTo>
                  <a:lnTo>
                    <a:pt x="109" y="59"/>
                  </a:lnTo>
                </a:path>
              </a:pathLst>
            </a:custGeom>
            <a:noFill/>
            <a:ln w="25400" cap="rnd" cmpd="sng">
              <a:solidFill>
                <a:srgbClr val="808080"/>
              </a:solidFill>
              <a:prstDash val="solid"/>
              <a:round/>
              <a:headEnd type="none" w="med" len="med"/>
              <a:tailEnd type="none" w="med" len="med"/>
            </a:ln>
            <a:effectLst/>
          </p:spPr>
          <p:txBody>
            <a:bodyPr/>
            <a:lstStyle/>
            <a:p>
              <a:endParaRPr lang="en-US"/>
            </a:p>
          </p:txBody>
        </p:sp>
        <p:grpSp>
          <p:nvGrpSpPr>
            <p:cNvPr id="10" name="Group 15"/>
            <p:cNvGrpSpPr>
              <a:grpSpLocks/>
            </p:cNvGrpSpPr>
            <p:nvPr/>
          </p:nvGrpSpPr>
          <p:grpSpPr bwMode="auto">
            <a:xfrm>
              <a:off x="3118" y="3624"/>
              <a:ext cx="869" cy="277"/>
              <a:chOff x="3118" y="3624"/>
              <a:chExt cx="869" cy="277"/>
            </a:xfrm>
          </p:grpSpPr>
          <p:sp>
            <p:nvSpPr>
              <p:cNvPr id="148" name="Freeform 8"/>
              <p:cNvSpPr>
                <a:spLocks/>
              </p:cNvSpPr>
              <p:nvPr/>
            </p:nvSpPr>
            <p:spPr bwMode="auto">
              <a:xfrm>
                <a:off x="3124" y="3766"/>
                <a:ext cx="863" cy="135"/>
              </a:xfrm>
              <a:custGeom>
                <a:avLst/>
                <a:gdLst/>
                <a:ahLst/>
                <a:cxnLst>
                  <a:cxn ang="0">
                    <a:pos x="0" y="8"/>
                  </a:cxn>
                  <a:cxn ang="0">
                    <a:pos x="0" y="67"/>
                  </a:cxn>
                  <a:cxn ang="0">
                    <a:pos x="700" y="134"/>
                  </a:cxn>
                  <a:cxn ang="0">
                    <a:pos x="862" y="52"/>
                  </a:cxn>
                  <a:cxn ang="0">
                    <a:pos x="862" y="0"/>
                  </a:cxn>
                  <a:cxn ang="0">
                    <a:pos x="694" y="70"/>
                  </a:cxn>
                  <a:cxn ang="0">
                    <a:pos x="0" y="8"/>
                  </a:cxn>
                </a:cxnLst>
                <a:rect l="0" t="0" r="r" b="b"/>
                <a:pathLst>
                  <a:path w="863" h="135">
                    <a:moveTo>
                      <a:pt x="0" y="8"/>
                    </a:moveTo>
                    <a:lnTo>
                      <a:pt x="0" y="67"/>
                    </a:lnTo>
                    <a:lnTo>
                      <a:pt x="700" y="134"/>
                    </a:lnTo>
                    <a:lnTo>
                      <a:pt x="862" y="52"/>
                    </a:lnTo>
                    <a:lnTo>
                      <a:pt x="862" y="0"/>
                    </a:lnTo>
                    <a:lnTo>
                      <a:pt x="694" y="70"/>
                    </a:lnTo>
                    <a:lnTo>
                      <a:pt x="0" y="8"/>
                    </a:lnTo>
                  </a:path>
                </a:pathLst>
              </a:custGeom>
              <a:solidFill>
                <a:srgbClr val="9F9F9F"/>
              </a:solidFill>
              <a:ln w="12700" cap="rnd" cmpd="sng">
                <a:noFill/>
                <a:prstDash val="solid"/>
                <a:round/>
                <a:headEnd type="none" w="med" len="med"/>
                <a:tailEnd type="none" w="med" len="med"/>
              </a:ln>
              <a:effectLst/>
            </p:spPr>
            <p:txBody>
              <a:bodyPr/>
              <a:lstStyle/>
              <a:p>
                <a:endParaRPr lang="en-US"/>
              </a:p>
            </p:txBody>
          </p:sp>
          <p:sp>
            <p:nvSpPr>
              <p:cNvPr id="149" name="Freeform 9"/>
              <p:cNvSpPr>
                <a:spLocks/>
              </p:cNvSpPr>
              <p:nvPr/>
            </p:nvSpPr>
            <p:spPr bwMode="auto">
              <a:xfrm>
                <a:off x="3118" y="3624"/>
                <a:ext cx="702" cy="211"/>
              </a:xfrm>
              <a:custGeom>
                <a:avLst/>
                <a:gdLst/>
                <a:ahLst/>
                <a:cxnLst>
                  <a:cxn ang="0">
                    <a:pos x="0" y="0"/>
                  </a:cxn>
                  <a:cxn ang="0">
                    <a:pos x="701" y="46"/>
                  </a:cxn>
                  <a:cxn ang="0">
                    <a:pos x="701" y="210"/>
                  </a:cxn>
                  <a:cxn ang="0">
                    <a:pos x="0" y="147"/>
                  </a:cxn>
                  <a:cxn ang="0">
                    <a:pos x="0" y="0"/>
                  </a:cxn>
                </a:cxnLst>
                <a:rect l="0" t="0" r="r" b="b"/>
                <a:pathLst>
                  <a:path w="702" h="211">
                    <a:moveTo>
                      <a:pt x="0" y="0"/>
                    </a:moveTo>
                    <a:lnTo>
                      <a:pt x="701" y="46"/>
                    </a:lnTo>
                    <a:lnTo>
                      <a:pt x="701" y="210"/>
                    </a:lnTo>
                    <a:lnTo>
                      <a:pt x="0" y="147"/>
                    </a:lnTo>
                    <a:lnTo>
                      <a:pt x="0" y="0"/>
                    </a:lnTo>
                  </a:path>
                </a:pathLst>
              </a:custGeom>
              <a:solidFill>
                <a:srgbClr val="C0C0C0"/>
              </a:solidFill>
              <a:ln w="12700" cap="rnd" cmpd="sng">
                <a:noFill/>
                <a:prstDash val="solid"/>
                <a:round/>
                <a:headEnd type="none" w="med" len="med"/>
                <a:tailEnd type="none" w="med" len="med"/>
              </a:ln>
              <a:effectLst/>
            </p:spPr>
            <p:txBody>
              <a:bodyPr/>
              <a:lstStyle/>
              <a:p>
                <a:endParaRPr lang="en-US"/>
              </a:p>
            </p:txBody>
          </p:sp>
          <p:grpSp>
            <p:nvGrpSpPr>
              <p:cNvPr id="150" name="Group 14"/>
              <p:cNvGrpSpPr>
                <a:grpSpLocks/>
              </p:cNvGrpSpPr>
              <p:nvPr/>
            </p:nvGrpSpPr>
            <p:grpSpPr bwMode="auto">
              <a:xfrm>
                <a:off x="3120" y="3663"/>
                <a:ext cx="708" cy="87"/>
                <a:chOff x="3120" y="3663"/>
                <a:chExt cx="708" cy="87"/>
              </a:xfrm>
            </p:grpSpPr>
            <p:sp>
              <p:nvSpPr>
                <p:cNvPr id="151" name="Line 10"/>
                <p:cNvSpPr>
                  <a:spLocks noChangeShapeType="1"/>
                </p:cNvSpPr>
                <p:nvPr/>
              </p:nvSpPr>
              <p:spPr bwMode="auto">
                <a:xfrm>
                  <a:off x="3120" y="3663"/>
                  <a:ext cx="707" cy="51"/>
                </a:xfrm>
                <a:prstGeom prst="line">
                  <a:avLst/>
                </a:prstGeom>
                <a:noFill/>
                <a:ln w="12700">
                  <a:solidFill>
                    <a:srgbClr val="000000"/>
                  </a:solidFill>
                  <a:round/>
                  <a:headEnd/>
                  <a:tailEnd/>
                </a:ln>
                <a:effectLst/>
              </p:spPr>
              <p:txBody>
                <a:bodyPr/>
                <a:lstStyle/>
                <a:p>
                  <a:endParaRPr lang="en-US"/>
                </a:p>
              </p:txBody>
            </p:sp>
            <p:sp>
              <p:nvSpPr>
                <p:cNvPr id="152" name="Line 11"/>
                <p:cNvSpPr>
                  <a:spLocks noChangeShapeType="1"/>
                </p:cNvSpPr>
                <p:nvPr/>
              </p:nvSpPr>
              <p:spPr bwMode="auto">
                <a:xfrm>
                  <a:off x="3639" y="3704"/>
                  <a:ext cx="148" cy="12"/>
                </a:xfrm>
                <a:prstGeom prst="line">
                  <a:avLst/>
                </a:prstGeom>
                <a:noFill/>
                <a:ln w="12700">
                  <a:solidFill>
                    <a:srgbClr val="000000"/>
                  </a:solidFill>
                  <a:round/>
                  <a:headEnd/>
                  <a:tailEnd/>
                </a:ln>
                <a:effectLst/>
              </p:spPr>
              <p:txBody>
                <a:bodyPr/>
                <a:lstStyle/>
                <a:p>
                  <a:endParaRPr lang="en-US"/>
                </a:p>
              </p:txBody>
            </p:sp>
            <p:sp>
              <p:nvSpPr>
                <p:cNvPr id="153" name="Line 12"/>
                <p:cNvSpPr>
                  <a:spLocks noChangeShapeType="1"/>
                </p:cNvSpPr>
                <p:nvPr/>
              </p:nvSpPr>
              <p:spPr bwMode="auto">
                <a:xfrm>
                  <a:off x="3465" y="3691"/>
                  <a:ext cx="149" cy="12"/>
                </a:xfrm>
                <a:prstGeom prst="line">
                  <a:avLst/>
                </a:prstGeom>
                <a:noFill/>
                <a:ln w="12700">
                  <a:solidFill>
                    <a:srgbClr val="000000"/>
                  </a:solidFill>
                  <a:round/>
                  <a:headEnd/>
                  <a:tailEnd/>
                </a:ln>
                <a:effectLst/>
              </p:spPr>
              <p:txBody>
                <a:bodyPr/>
                <a:lstStyle/>
                <a:p>
                  <a:endParaRPr lang="en-US"/>
                </a:p>
              </p:txBody>
            </p:sp>
            <p:sp>
              <p:nvSpPr>
                <p:cNvPr id="154" name="Line 13"/>
                <p:cNvSpPr>
                  <a:spLocks noChangeShapeType="1"/>
                </p:cNvSpPr>
                <p:nvPr/>
              </p:nvSpPr>
              <p:spPr bwMode="auto">
                <a:xfrm>
                  <a:off x="3120" y="3692"/>
                  <a:ext cx="708" cy="58"/>
                </a:xfrm>
                <a:prstGeom prst="line">
                  <a:avLst/>
                </a:prstGeom>
                <a:noFill/>
                <a:ln w="12700">
                  <a:solidFill>
                    <a:srgbClr val="000000"/>
                  </a:solidFill>
                  <a:round/>
                  <a:headEnd/>
                  <a:tailEnd/>
                </a:ln>
                <a:effectLst/>
              </p:spPr>
              <p:txBody>
                <a:bodyPr/>
                <a:lstStyle/>
                <a:p>
                  <a:endParaRPr lang="en-US"/>
                </a:p>
              </p:txBody>
            </p:sp>
          </p:grpSp>
        </p:grpSp>
        <p:grpSp>
          <p:nvGrpSpPr>
            <p:cNvPr id="11" name="Group 18"/>
            <p:cNvGrpSpPr>
              <a:grpSpLocks/>
            </p:cNvGrpSpPr>
            <p:nvPr/>
          </p:nvGrpSpPr>
          <p:grpSpPr bwMode="auto">
            <a:xfrm>
              <a:off x="3118" y="3594"/>
              <a:ext cx="871" cy="71"/>
              <a:chOff x="3118" y="3594"/>
              <a:chExt cx="871" cy="71"/>
            </a:xfrm>
          </p:grpSpPr>
          <p:sp>
            <p:nvSpPr>
              <p:cNvPr id="146" name="Freeform 16"/>
              <p:cNvSpPr>
                <a:spLocks/>
              </p:cNvSpPr>
              <p:nvPr/>
            </p:nvSpPr>
            <p:spPr bwMode="auto">
              <a:xfrm>
                <a:off x="3118" y="3594"/>
                <a:ext cx="871" cy="71"/>
              </a:xfrm>
              <a:custGeom>
                <a:avLst/>
                <a:gdLst/>
                <a:ahLst/>
                <a:cxnLst>
                  <a:cxn ang="0">
                    <a:pos x="0" y="27"/>
                  </a:cxn>
                  <a:cxn ang="0">
                    <a:pos x="703" y="70"/>
                  </a:cxn>
                  <a:cxn ang="0">
                    <a:pos x="870" y="29"/>
                  </a:cxn>
                  <a:cxn ang="0">
                    <a:pos x="811" y="24"/>
                  </a:cxn>
                  <a:cxn ang="0">
                    <a:pos x="268" y="0"/>
                  </a:cxn>
                  <a:cxn ang="0">
                    <a:pos x="0" y="27"/>
                  </a:cxn>
                </a:cxnLst>
                <a:rect l="0" t="0" r="r" b="b"/>
                <a:pathLst>
                  <a:path w="871" h="71">
                    <a:moveTo>
                      <a:pt x="0" y="27"/>
                    </a:moveTo>
                    <a:lnTo>
                      <a:pt x="703" y="70"/>
                    </a:lnTo>
                    <a:lnTo>
                      <a:pt x="870" y="29"/>
                    </a:lnTo>
                    <a:lnTo>
                      <a:pt x="811" y="24"/>
                    </a:lnTo>
                    <a:lnTo>
                      <a:pt x="268" y="0"/>
                    </a:lnTo>
                    <a:lnTo>
                      <a:pt x="0" y="27"/>
                    </a:lnTo>
                  </a:path>
                </a:pathLst>
              </a:custGeom>
              <a:solidFill>
                <a:srgbClr val="DFDFDF"/>
              </a:solidFill>
              <a:ln w="12700" cap="rnd" cmpd="sng">
                <a:noFill/>
                <a:prstDash val="solid"/>
                <a:round/>
                <a:headEnd type="none" w="med" len="med"/>
                <a:tailEnd type="none" w="med" len="med"/>
              </a:ln>
              <a:effectLst/>
            </p:spPr>
            <p:txBody>
              <a:bodyPr/>
              <a:lstStyle/>
              <a:p>
                <a:endParaRPr lang="en-US"/>
              </a:p>
            </p:txBody>
          </p:sp>
          <p:sp>
            <p:nvSpPr>
              <p:cNvPr id="147" name="Freeform 17"/>
              <p:cNvSpPr>
                <a:spLocks/>
              </p:cNvSpPr>
              <p:nvPr/>
            </p:nvSpPr>
            <p:spPr bwMode="auto">
              <a:xfrm>
                <a:off x="3318" y="3610"/>
                <a:ext cx="638" cy="44"/>
              </a:xfrm>
              <a:custGeom>
                <a:avLst/>
                <a:gdLst/>
                <a:ahLst/>
                <a:cxnLst>
                  <a:cxn ang="0">
                    <a:pos x="52" y="0"/>
                  </a:cxn>
                  <a:cxn ang="0">
                    <a:pos x="0" y="16"/>
                  </a:cxn>
                  <a:cxn ang="0">
                    <a:pos x="514" y="43"/>
                  </a:cxn>
                  <a:cxn ang="0">
                    <a:pos x="598" y="24"/>
                  </a:cxn>
                  <a:cxn ang="0">
                    <a:pos x="591" y="21"/>
                  </a:cxn>
                  <a:cxn ang="0">
                    <a:pos x="637" y="11"/>
                  </a:cxn>
                  <a:cxn ang="0">
                    <a:pos x="609" y="9"/>
                  </a:cxn>
                  <a:cxn ang="0">
                    <a:pos x="52" y="0"/>
                  </a:cxn>
                </a:cxnLst>
                <a:rect l="0" t="0" r="r" b="b"/>
                <a:pathLst>
                  <a:path w="638" h="44">
                    <a:moveTo>
                      <a:pt x="52" y="0"/>
                    </a:moveTo>
                    <a:lnTo>
                      <a:pt x="0" y="16"/>
                    </a:lnTo>
                    <a:lnTo>
                      <a:pt x="514" y="43"/>
                    </a:lnTo>
                    <a:lnTo>
                      <a:pt x="598" y="24"/>
                    </a:lnTo>
                    <a:lnTo>
                      <a:pt x="591" y="21"/>
                    </a:lnTo>
                    <a:lnTo>
                      <a:pt x="637" y="11"/>
                    </a:lnTo>
                    <a:lnTo>
                      <a:pt x="609" y="9"/>
                    </a:lnTo>
                    <a:lnTo>
                      <a:pt x="52" y="0"/>
                    </a:lnTo>
                  </a:path>
                </a:pathLst>
              </a:custGeom>
              <a:solidFill>
                <a:srgbClr val="5F5F5F"/>
              </a:solidFill>
              <a:ln w="12700" cap="rnd" cmpd="sng">
                <a:noFill/>
                <a:prstDash val="solid"/>
                <a:round/>
                <a:headEnd type="none" w="med" len="med"/>
                <a:tailEnd type="none" w="med" len="med"/>
              </a:ln>
              <a:effectLst/>
            </p:spPr>
            <p:txBody>
              <a:bodyPr/>
              <a:lstStyle/>
              <a:p>
                <a:endParaRPr lang="en-US"/>
              </a:p>
            </p:txBody>
          </p:sp>
        </p:grpSp>
        <p:grpSp>
          <p:nvGrpSpPr>
            <p:cNvPr id="12" name="Group 49"/>
            <p:cNvGrpSpPr>
              <a:grpSpLocks/>
            </p:cNvGrpSpPr>
            <p:nvPr/>
          </p:nvGrpSpPr>
          <p:grpSpPr bwMode="auto">
            <a:xfrm>
              <a:off x="3834" y="3177"/>
              <a:ext cx="159" cy="466"/>
              <a:chOff x="3834" y="3177"/>
              <a:chExt cx="159" cy="466"/>
            </a:xfrm>
          </p:grpSpPr>
          <p:grpSp>
            <p:nvGrpSpPr>
              <p:cNvPr id="116" name="Group 45"/>
              <p:cNvGrpSpPr>
                <a:grpSpLocks/>
              </p:cNvGrpSpPr>
              <p:nvPr/>
            </p:nvGrpSpPr>
            <p:grpSpPr bwMode="auto">
              <a:xfrm>
                <a:off x="3896" y="3237"/>
                <a:ext cx="97" cy="390"/>
                <a:chOff x="3896" y="3237"/>
                <a:chExt cx="97" cy="390"/>
              </a:xfrm>
            </p:grpSpPr>
            <p:sp>
              <p:nvSpPr>
                <p:cNvPr id="120" name="Freeform 19"/>
                <p:cNvSpPr>
                  <a:spLocks/>
                </p:cNvSpPr>
                <p:nvPr/>
              </p:nvSpPr>
              <p:spPr bwMode="auto">
                <a:xfrm>
                  <a:off x="3896" y="3237"/>
                  <a:ext cx="91" cy="390"/>
                </a:xfrm>
                <a:custGeom>
                  <a:avLst/>
                  <a:gdLst/>
                  <a:ahLst/>
                  <a:cxnLst>
                    <a:cxn ang="0">
                      <a:pos x="8" y="0"/>
                    </a:cxn>
                    <a:cxn ang="0">
                      <a:pos x="90" y="32"/>
                    </a:cxn>
                    <a:cxn ang="0">
                      <a:pos x="83" y="184"/>
                    </a:cxn>
                    <a:cxn ang="0">
                      <a:pos x="74" y="366"/>
                    </a:cxn>
                    <a:cxn ang="0">
                      <a:pos x="0" y="389"/>
                    </a:cxn>
                    <a:cxn ang="0">
                      <a:pos x="8" y="0"/>
                    </a:cxn>
                  </a:cxnLst>
                  <a:rect l="0" t="0" r="r" b="b"/>
                  <a:pathLst>
                    <a:path w="91" h="390">
                      <a:moveTo>
                        <a:pt x="8" y="0"/>
                      </a:moveTo>
                      <a:lnTo>
                        <a:pt x="90" y="32"/>
                      </a:lnTo>
                      <a:lnTo>
                        <a:pt x="83" y="184"/>
                      </a:lnTo>
                      <a:lnTo>
                        <a:pt x="74" y="366"/>
                      </a:lnTo>
                      <a:lnTo>
                        <a:pt x="0" y="389"/>
                      </a:lnTo>
                      <a:lnTo>
                        <a:pt x="8" y="0"/>
                      </a:lnTo>
                    </a:path>
                  </a:pathLst>
                </a:custGeom>
                <a:solidFill>
                  <a:srgbClr val="9F9F9F"/>
                </a:solidFill>
                <a:ln w="12700" cap="rnd" cmpd="sng">
                  <a:noFill/>
                  <a:prstDash val="solid"/>
                  <a:round/>
                  <a:headEnd type="none" w="med" len="med"/>
                  <a:tailEnd type="none" w="med" len="med"/>
                </a:ln>
                <a:effectLst/>
              </p:spPr>
              <p:txBody>
                <a:bodyPr/>
                <a:lstStyle/>
                <a:p>
                  <a:endParaRPr lang="en-US"/>
                </a:p>
              </p:txBody>
            </p:sp>
            <p:grpSp>
              <p:nvGrpSpPr>
                <p:cNvPr id="121" name="Group 44"/>
                <p:cNvGrpSpPr>
                  <a:grpSpLocks/>
                </p:cNvGrpSpPr>
                <p:nvPr/>
              </p:nvGrpSpPr>
              <p:grpSpPr bwMode="auto">
                <a:xfrm>
                  <a:off x="3896" y="3254"/>
                  <a:ext cx="97" cy="333"/>
                  <a:chOff x="3896" y="3254"/>
                  <a:chExt cx="97" cy="333"/>
                </a:xfrm>
              </p:grpSpPr>
              <p:grpSp>
                <p:nvGrpSpPr>
                  <p:cNvPr id="122" name="Group 42"/>
                  <p:cNvGrpSpPr>
                    <a:grpSpLocks/>
                  </p:cNvGrpSpPr>
                  <p:nvPr/>
                </p:nvGrpSpPr>
                <p:grpSpPr bwMode="auto">
                  <a:xfrm>
                    <a:off x="3896" y="3254"/>
                    <a:ext cx="97" cy="333"/>
                    <a:chOff x="3896" y="3254"/>
                    <a:chExt cx="97" cy="333"/>
                  </a:xfrm>
                </p:grpSpPr>
                <p:grpSp>
                  <p:nvGrpSpPr>
                    <p:cNvPr id="124" name="Group 32"/>
                    <p:cNvGrpSpPr>
                      <a:grpSpLocks/>
                    </p:cNvGrpSpPr>
                    <p:nvPr/>
                  </p:nvGrpSpPr>
                  <p:grpSpPr bwMode="auto">
                    <a:xfrm>
                      <a:off x="3896" y="3254"/>
                      <a:ext cx="97" cy="200"/>
                      <a:chOff x="3896" y="3254"/>
                      <a:chExt cx="97" cy="200"/>
                    </a:xfrm>
                  </p:grpSpPr>
                  <p:grpSp>
                    <p:nvGrpSpPr>
                      <p:cNvPr id="134" name="Group 26"/>
                      <p:cNvGrpSpPr>
                        <a:grpSpLocks/>
                      </p:cNvGrpSpPr>
                      <p:nvPr/>
                    </p:nvGrpSpPr>
                    <p:grpSpPr bwMode="auto">
                      <a:xfrm>
                        <a:off x="3904" y="3254"/>
                        <a:ext cx="89" cy="107"/>
                        <a:chOff x="3904" y="3254"/>
                        <a:chExt cx="89" cy="107"/>
                      </a:xfrm>
                    </p:grpSpPr>
                    <p:sp>
                      <p:nvSpPr>
                        <p:cNvPr id="140" name="Line 20"/>
                        <p:cNvSpPr>
                          <a:spLocks noChangeShapeType="1"/>
                        </p:cNvSpPr>
                        <p:nvPr/>
                      </p:nvSpPr>
                      <p:spPr bwMode="auto">
                        <a:xfrm>
                          <a:off x="3907" y="3254"/>
                          <a:ext cx="86" cy="31"/>
                        </a:xfrm>
                        <a:prstGeom prst="line">
                          <a:avLst/>
                        </a:prstGeom>
                        <a:noFill/>
                        <a:ln w="12700">
                          <a:solidFill>
                            <a:srgbClr val="7F7F7F"/>
                          </a:solidFill>
                          <a:round/>
                          <a:headEnd/>
                          <a:tailEnd/>
                        </a:ln>
                        <a:effectLst/>
                      </p:spPr>
                      <p:txBody>
                        <a:bodyPr/>
                        <a:lstStyle/>
                        <a:p>
                          <a:endParaRPr lang="en-US"/>
                        </a:p>
                      </p:txBody>
                    </p:sp>
                    <p:sp>
                      <p:nvSpPr>
                        <p:cNvPr id="141" name="Line 21"/>
                        <p:cNvSpPr>
                          <a:spLocks noChangeShapeType="1"/>
                        </p:cNvSpPr>
                        <p:nvPr/>
                      </p:nvSpPr>
                      <p:spPr bwMode="auto">
                        <a:xfrm>
                          <a:off x="3905" y="3271"/>
                          <a:ext cx="86" cy="29"/>
                        </a:xfrm>
                        <a:prstGeom prst="line">
                          <a:avLst/>
                        </a:prstGeom>
                        <a:noFill/>
                        <a:ln w="12700">
                          <a:solidFill>
                            <a:srgbClr val="7F7F7F"/>
                          </a:solidFill>
                          <a:round/>
                          <a:headEnd/>
                          <a:tailEnd/>
                        </a:ln>
                        <a:effectLst/>
                      </p:spPr>
                      <p:txBody>
                        <a:bodyPr/>
                        <a:lstStyle/>
                        <a:p>
                          <a:endParaRPr lang="en-US"/>
                        </a:p>
                      </p:txBody>
                    </p:sp>
                    <p:sp>
                      <p:nvSpPr>
                        <p:cNvPr id="142" name="Line 22"/>
                        <p:cNvSpPr>
                          <a:spLocks noChangeShapeType="1"/>
                        </p:cNvSpPr>
                        <p:nvPr/>
                      </p:nvSpPr>
                      <p:spPr bwMode="auto">
                        <a:xfrm>
                          <a:off x="3906" y="3289"/>
                          <a:ext cx="85" cy="27"/>
                        </a:xfrm>
                        <a:prstGeom prst="line">
                          <a:avLst/>
                        </a:prstGeom>
                        <a:noFill/>
                        <a:ln w="12700">
                          <a:solidFill>
                            <a:srgbClr val="7F7F7F"/>
                          </a:solidFill>
                          <a:round/>
                          <a:headEnd/>
                          <a:tailEnd/>
                        </a:ln>
                        <a:effectLst/>
                      </p:spPr>
                      <p:txBody>
                        <a:bodyPr/>
                        <a:lstStyle/>
                        <a:p>
                          <a:endParaRPr lang="en-US"/>
                        </a:p>
                      </p:txBody>
                    </p:sp>
                    <p:sp>
                      <p:nvSpPr>
                        <p:cNvPr id="143" name="Line 23"/>
                        <p:cNvSpPr>
                          <a:spLocks noChangeShapeType="1"/>
                        </p:cNvSpPr>
                        <p:nvPr/>
                      </p:nvSpPr>
                      <p:spPr bwMode="auto">
                        <a:xfrm>
                          <a:off x="3905" y="3306"/>
                          <a:ext cx="86" cy="25"/>
                        </a:xfrm>
                        <a:prstGeom prst="line">
                          <a:avLst/>
                        </a:prstGeom>
                        <a:noFill/>
                        <a:ln w="12700">
                          <a:solidFill>
                            <a:srgbClr val="7F7F7F"/>
                          </a:solidFill>
                          <a:round/>
                          <a:headEnd/>
                          <a:tailEnd/>
                        </a:ln>
                        <a:effectLst/>
                      </p:spPr>
                      <p:txBody>
                        <a:bodyPr/>
                        <a:lstStyle/>
                        <a:p>
                          <a:endParaRPr lang="en-US"/>
                        </a:p>
                      </p:txBody>
                    </p:sp>
                    <p:sp>
                      <p:nvSpPr>
                        <p:cNvPr id="144" name="Line 24"/>
                        <p:cNvSpPr>
                          <a:spLocks noChangeShapeType="1"/>
                        </p:cNvSpPr>
                        <p:nvPr/>
                      </p:nvSpPr>
                      <p:spPr bwMode="auto">
                        <a:xfrm>
                          <a:off x="3904" y="3323"/>
                          <a:ext cx="86" cy="23"/>
                        </a:xfrm>
                        <a:prstGeom prst="line">
                          <a:avLst/>
                        </a:prstGeom>
                        <a:noFill/>
                        <a:ln w="12700">
                          <a:solidFill>
                            <a:srgbClr val="7F7F7F"/>
                          </a:solidFill>
                          <a:round/>
                          <a:headEnd/>
                          <a:tailEnd/>
                        </a:ln>
                        <a:effectLst/>
                      </p:spPr>
                      <p:txBody>
                        <a:bodyPr/>
                        <a:lstStyle/>
                        <a:p>
                          <a:endParaRPr lang="en-US"/>
                        </a:p>
                      </p:txBody>
                    </p:sp>
                    <p:sp>
                      <p:nvSpPr>
                        <p:cNvPr id="145" name="Line 25"/>
                        <p:cNvSpPr>
                          <a:spLocks noChangeShapeType="1"/>
                        </p:cNvSpPr>
                        <p:nvPr/>
                      </p:nvSpPr>
                      <p:spPr bwMode="auto">
                        <a:xfrm>
                          <a:off x="3904" y="3340"/>
                          <a:ext cx="85" cy="21"/>
                        </a:xfrm>
                        <a:prstGeom prst="line">
                          <a:avLst/>
                        </a:prstGeom>
                        <a:noFill/>
                        <a:ln w="12700">
                          <a:solidFill>
                            <a:srgbClr val="7F7F7F"/>
                          </a:solidFill>
                          <a:round/>
                          <a:headEnd/>
                          <a:tailEnd/>
                        </a:ln>
                        <a:effectLst/>
                      </p:spPr>
                      <p:txBody>
                        <a:bodyPr/>
                        <a:lstStyle/>
                        <a:p>
                          <a:endParaRPr lang="en-US"/>
                        </a:p>
                      </p:txBody>
                    </p:sp>
                  </p:grpSp>
                  <p:sp>
                    <p:nvSpPr>
                      <p:cNvPr id="135" name="Line 27"/>
                      <p:cNvSpPr>
                        <a:spLocks noChangeShapeType="1"/>
                      </p:cNvSpPr>
                      <p:nvPr/>
                    </p:nvSpPr>
                    <p:spPr bwMode="auto">
                      <a:xfrm>
                        <a:off x="3896" y="3375"/>
                        <a:ext cx="90" cy="17"/>
                      </a:xfrm>
                      <a:prstGeom prst="line">
                        <a:avLst/>
                      </a:prstGeom>
                      <a:noFill/>
                      <a:ln w="12700">
                        <a:solidFill>
                          <a:srgbClr val="7F7F7F"/>
                        </a:solidFill>
                        <a:round/>
                        <a:headEnd/>
                        <a:tailEnd/>
                      </a:ln>
                      <a:effectLst/>
                    </p:spPr>
                    <p:txBody>
                      <a:bodyPr/>
                      <a:lstStyle/>
                      <a:p>
                        <a:endParaRPr lang="en-US"/>
                      </a:p>
                    </p:txBody>
                  </p:sp>
                  <p:sp>
                    <p:nvSpPr>
                      <p:cNvPr id="136" name="Line 28"/>
                      <p:cNvSpPr>
                        <a:spLocks noChangeShapeType="1"/>
                      </p:cNvSpPr>
                      <p:nvPr/>
                    </p:nvSpPr>
                    <p:spPr bwMode="auto">
                      <a:xfrm>
                        <a:off x="3897" y="3392"/>
                        <a:ext cx="88" cy="15"/>
                      </a:xfrm>
                      <a:prstGeom prst="line">
                        <a:avLst/>
                      </a:prstGeom>
                      <a:noFill/>
                      <a:ln w="12700">
                        <a:solidFill>
                          <a:srgbClr val="7F7F7F"/>
                        </a:solidFill>
                        <a:round/>
                        <a:headEnd/>
                        <a:tailEnd/>
                      </a:ln>
                      <a:effectLst/>
                    </p:spPr>
                    <p:txBody>
                      <a:bodyPr/>
                      <a:lstStyle/>
                      <a:p>
                        <a:endParaRPr lang="en-US"/>
                      </a:p>
                    </p:txBody>
                  </p:sp>
                  <p:sp>
                    <p:nvSpPr>
                      <p:cNvPr id="137" name="Line 29"/>
                      <p:cNvSpPr>
                        <a:spLocks noChangeShapeType="1"/>
                      </p:cNvSpPr>
                      <p:nvPr/>
                    </p:nvSpPr>
                    <p:spPr bwMode="auto">
                      <a:xfrm>
                        <a:off x="3896" y="3410"/>
                        <a:ext cx="88" cy="13"/>
                      </a:xfrm>
                      <a:prstGeom prst="line">
                        <a:avLst/>
                      </a:prstGeom>
                      <a:noFill/>
                      <a:ln w="12700">
                        <a:solidFill>
                          <a:srgbClr val="7F7F7F"/>
                        </a:solidFill>
                        <a:round/>
                        <a:headEnd/>
                        <a:tailEnd/>
                      </a:ln>
                      <a:effectLst/>
                    </p:spPr>
                    <p:txBody>
                      <a:bodyPr/>
                      <a:lstStyle/>
                      <a:p>
                        <a:endParaRPr lang="en-US"/>
                      </a:p>
                    </p:txBody>
                  </p:sp>
                  <p:sp>
                    <p:nvSpPr>
                      <p:cNvPr id="138" name="Line 30"/>
                      <p:cNvSpPr>
                        <a:spLocks noChangeShapeType="1"/>
                      </p:cNvSpPr>
                      <p:nvPr/>
                    </p:nvSpPr>
                    <p:spPr bwMode="auto">
                      <a:xfrm>
                        <a:off x="3897" y="3428"/>
                        <a:ext cx="87" cy="10"/>
                      </a:xfrm>
                      <a:prstGeom prst="line">
                        <a:avLst/>
                      </a:prstGeom>
                      <a:noFill/>
                      <a:ln w="12700">
                        <a:solidFill>
                          <a:srgbClr val="7F7F7F"/>
                        </a:solidFill>
                        <a:round/>
                        <a:headEnd/>
                        <a:tailEnd/>
                      </a:ln>
                      <a:effectLst/>
                    </p:spPr>
                    <p:txBody>
                      <a:bodyPr/>
                      <a:lstStyle/>
                      <a:p>
                        <a:endParaRPr lang="en-US"/>
                      </a:p>
                    </p:txBody>
                  </p:sp>
                  <p:sp>
                    <p:nvSpPr>
                      <p:cNvPr id="139" name="Line 31"/>
                      <p:cNvSpPr>
                        <a:spLocks noChangeShapeType="1"/>
                      </p:cNvSpPr>
                      <p:nvPr/>
                    </p:nvSpPr>
                    <p:spPr bwMode="auto">
                      <a:xfrm>
                        <a:off x="3898" y="3446"/>
                        <a:ext cx="86" cy="8"/>
                      </a:xfrm>
                      <a:prstGeom prst="line">
                        <a:avLst/>
                      </a:prstGeom>
                      <a:noFill/>
                      <a:ln w="12700">
                        <a:solidFill>
                          <a:srgbClr val="7F7F7F"/>
                        </a:solidFill>
                        <a:round/>
                        <a:headEnd/>
                        <a:tailEnd/>
                      </a:ln>
                      <a:effectLst/>
                    </p:spPr>
                    <p:txBody>
                      <a:bodyPr/>
                      <a:lstStyle/>
                      <a:p>
                        <a:endParaRPr lang="en-US"/>
                      </a:p>
                    </p:txBody>
                  </p:sp>
                </p:grpSp>
                <p:grpSp>
                  <p:nvGrpSpPr>
                    <p:cNvPr id="125" name="Group 41"/>
                    <p:cNvGrpSpPr>
                      <a:grpSpLocks/>
                    </p:cNvGrpSpPr>
                    <p:nvPr/>
                  </p:nvGrpSpPr>
                  <p:grpSpPr bwMode="auto">
                    <a:xfrm>
                      <a:off x="3897" y="3464"/>
                      <a:ext cx="85" cy="123"/>
                      <a:chOff x="3897" y="3464"/>
                      <a:chExt cx="85" cy="123"/>
                    </a:xfrm>
                  </p:grpSpPr>
                  <p:sp>
                    <p:nvSpPr>
                      <p:cNvPr id="126" name="Line 33"/>
                      <p:cNvSpPr>
                        <a:spLocks noChangeShapeType="1"/>
                      </p:cNvSpPr>
                      <p:nvPr/>
                    </p:nvSpPr>
                    <p:spPr bwMode="auto">
                      <a:xfrm>
                        <a:off x="3898" y="3464"/>
                        <a:ext cx="84" cy="5"/>
                      </a:xfrm>
                      <a:prstGeom prst="line">
                        <a:avLst/>
                      </a:prstGeom>
                      <a:noFill/>
                      <a:ln w="12700">
                        <a:solidFill>
                          <a:srgbClr val="7F7F7F"/>
                        </a:solidFill>
                        <a:round/>
                        <a:headEnd/>
                        <a:tailEnd/>
                      </a:ln>
                      <a:effectLst/>
                    </p:spPr>
                    <p:txBody>
                      <a:bodyPr/>
                      <a:lstStyle/>
                      <a:p>
                        <a:endParaRPr lang="en-US"/>
                      </a:p>
                    </p:txBody>
                  </p:sp>
                  <p:sp>
                    <p:nvSpPr>
                      <p:cNvPr id="127" name="Line 34"/>
                      <p:cNvSpPr>
                        <a:spLocks noChangeShapeType="1"/>
                      </p:cNvSpPr>
                      <p:nvPr/>
                    </p:nvSpPr>
                    <p:spPr bwMode="auto">
                      <a:xfrm>
                        <a:off x="3899" y="3481"/>
                        <a:ext cx="82" cy="3"/>
                      </a:xfrm>
                      <a:prstGeom prst="line">
                        <a:avLst/>
                      </a:prstGeom>
                      <a:noFill/>
                      <a:ln w="12700">
                        <a:solidFill>
                          <a:srgbClr val="7F7F7F"/>
                        </a:solidFill>
                        <a:round/>
                        <a:headEnd/>
                        <a:tailEnd/>
                      </a:ln>
                      <a:effectLst/>
                    </p:spPr>
                    <p:txBody>
                      <a:bodyPr/>
                      <a:lstStyle/>
                      <a:p>
                        <a:endParaRPr lang="en-US"/>
                      </a:p>
                    </p:txBody>
                  </p:sp>
                  <p:sp>
                    <p:nvSpPr>
                      <p:cNvPr id="128" name="Line 35"/>
                      <p:cNvSpPr>
                        <a:spLocks noChangeShapeType="1"/>
                      </p:cNvSpPr>
                      <p:nvPr/>
                    </p:nvSpPr>
                    <p:spPr bwMode="auto">
                      <a:xfrm>
                        <a:off x="3898" y="3500"/>
                        <a:ext cx="82" cy="0"/>
                      </a:xfrm>
                      <a:prstGeom prst="line">
                        <a:avLst/>
                      </a:prstGeom>
                      <a:noFill/>
                      <a:ln w="12700">
                        <a:solidFill>
                          <a:srgbClr val="7F7F7F"/>
                        </a:solidFill>
                        <a:round/>
                        <a:headEnd/>
                        <a:tailEnd/>
                      </a:ln>
                      <a:effectLst/>
                    </p:spPr>
                    <p:txBody>
                      <a:bodyPr/>
                      <a:lstStyle/>
                      <a:p>
                        <a:endParaRPr lang="en-US"/>
                      </a:p>
                    </p:txBody>
                  </p:sp>
                  <p:sp>
                    <p:nvSpPr>
                      <p:cNvPr id="129" name="Line 36"/>
                      <p:cNvSpPr>
                        <a:spLocks noChangeShapeType="1"/>
                      </p:cNvSpPr>
                      <p:nvPr/>
                    </p:nvSpPr>
                    <p:spPr bwMode="auto">
                      <a:xfrm flipV="1">
                        <a:off x="3898" y="3515"/>
                        <a:ext cx="82" cy="2"/>
                      </a:xfrm>
                      <a:prstGeom prst="line">
                        <a:avLst/>
                      </a:prstGeom>
                      <a:noFill/>
                      <a:ln w="12700">
                        <a:solidFill>
                          <a:srgbClr val="7F7F7F"/>
                        </a:solidFill>
                        <a:round/>
                        <a:headEnd/>
                        <a:tailEnd/>
                      </a:ln>
                      <a:effectLst/>
                    </p:spPr>
                    <p:txBody>
                      <a:bodyPr/>
                      <a:lstStyle/>
                      <a:p>
                        <a:endParaRPr lang="en-US"/>
                      </a:p>
                    </p:txBody>
                  </p:sp>
                  <p:sp>
                    <p:nvSpPr>
                      <p:cNvPr id="130" name="Line 37"/>
                      <p:cNvSpPr>
                        <a:spLocks noChangeShapeType="1"/>
                      </p:cNvSpPr>
                      <p:nvPr/>
                    </p:nvSpPr>
                    <p:spPr bwMode="auto">
                      <a:xfrm flipV="1">
                        <a:off x="3898" y="3531"/>
                        <a:ext cx="80" cy="3"/>
                      </a:xfrm>
                      <a:prstGeom prst="line">
                        <a:avLst/>
                      </a:prstGeom>
                      <a:noFill/>
                      <a:ln w="12700">
                        <a:solidFill>
                          <a:srgbClr val="7F7F7F"/>
                        </a:solidFill>
                        <a:round/>
                        <a:headEnd/>
                        <a:tailEnd/>
                      </a:ln>
                      <a:effectLst/>
                    </p:spPr>
                    <p:txBody>
                      <a:bodyPr/>
                      <a:lstStyle/>
                      <a:p>
                        <a:endParaRPr lang="en-US"/>
                      </a:p>
                    </p:txBody>
                  </p:sp>
                  <p:sp>
                    <p:nvSpPr>
                      <p:cNvPr id="131" name="Line 38"/>
                      <p:cNvSpPr>
                        <a:spLocks noChangeShapeType="1"/>
                      </p:cNvSpPr>
                      <p:nvPr/>
                    </p:nvSpPr>
                    <p:spPr bwMode="auto">
                      <a:xfrm flipV="1">
                        <a:off x="3898" y="3547"/>
                        <a:ext cx="80" cy="5"/>
                      </a:xfrm>
                      <a:prstGeom prst="line">
                        <a:avLst/>
                      </a:prstGeom>
                      <a:noFill/>
                      <a:ln w="12700">
                        <a:solidFill>
                          <a:srgbClr val="7F7F7F"/>
                        </a:solidFill>
                        <a:round/>
                        <a:headEnd/>
                        <a:tailEnd/>
                      </a:ln>
                      <a:effectLst/>
                    </p:spPr>
                    <p:txBody>
                      <a:bodyPr/>
                      <a:lstStyle/>
                      <a:p>
                        <a:endParaRPr lang="en-US"/>
                      </a:p>
                    </p:txBody>
                  </p:sp>
                  <p:sp>
                    <p:nvSpPr>
                      <p:cNvPr id="132" name="Line 39"/>
                      <p:cNvSpPr>
                        <a:spLocks noChangeShapeType="1"/>
                      </p:cNvSpPr>
                      <p:nvPr/>
                    </p:nvSpPr>
                    <p:spPr bwMode="auto">
                      <a:xfrm flipV="1">
                        <a:off x="3897" y="3561"/>
                        <a:ext cx="81" cy="8"/>
                      </a:xfrm>
                      <a:prstGeom prst="line">
                        <a:avLst/>
                      </a:prstGeom>
                      <a:noFill/>
                      <a:ln w="12700">
                        <a:solidFill>
                          <a:srgbClr val="7F7F7F"/>
                        </a:solidFill>
                        <a:round/>
                        <a:headEnd/>
                        <a:tailEnd/>
                      </a:ln>
                      <a:effectLst/>
                    </p:spPr>
                    <p:txBody>
                      <a:bodyPr/>
                      <a:lstStyle/>
                      <a:p>
                        <a:endParaRPr lang="en-US"/>
                      </a:p>
                    </p:txBody>
                  </p:sp>
                  <p:sp>
                    <p:nvSpPr>
                      <p:cNvPr id="133" name="Line 40"/>
                      <p:cNvSpPr>
                        <a:spLocks noChangeShapeType="1"/>
                      </p:cNvSpPr>
                      <p:nvPr/>
                    </p:nvSpPr>
                    <p:spPr bwMode="auto">
                      <a:xfrm flipV="1">
                        <a:off x="3898" y="3577"/>
                        <a:ext cx="78" cy="10"/>
                      </a:xfrm>
                      <a:prstGeom prst="line">
                        <a:avLst/>
                      </a:prstGeom>
                      <a:noFill/>
                      <a:ln w="12700">
                        <a:solidFill>
                          <a:srgbClr val="7F7F7F"/>
                        </a:solidFill>
                        <a:round/>
                        <a:headEnd/>
                        <a:tailEnd/>
                      </a:ln>
                      <a:effectLst/>
                    </p:spPr>
                    <p:txBody>
                      <a:bodyPr/>
                      <a:lstStyle/>
                      <a:p>
                        <a:endParaRPr lang="en-US"/>
                      </a:p>
                    </p:txBody>
                  </p:sp>
                </p:grpSp>
              </p:grpSp>
              <p:sp>
                <p:nvSpPr>
                  <p:cNvPr id="123" name="Line 43"/>
                  <p:cNvSpPr>
                    <a:spLocks noChangeShapeType="1"/>
                  </p:cNvSpPr>
                  <p:nvPr/>
                </p:nvSpPr>
                <p:spPr bwMode="auto">
                  <a:xfrm>
                    <a:off x="3902" y="3358"/>
                    <a:ext cx="85" cy="18"/>
                  </a:xfrm>
                  <a:prstGeom prst="line">
                    <a:avLst/>
                  </a:prstGeom>
                  <a:noFill/>
                  <a:ln w="12700">
                    <a:solidFill>
                      <a:srgbClr val="7F7F7F"/>
                    </a:solidFill>
                    <a:round/>
                    <a:headEnd/>
                    <a:tailEnd/>
                  </a:ln>
                  <a:effectLst/>
                </p:spPr>
                <p:txBody>
                  <a:bodyPr/>
                  <a:lstStyle/>
                  <a:p>
                    <a:endParaRPr lang="en-US"/>
                  </a:p>
                </p:txBody>
              </p:sp>
            </p:grpSp>
          </p:grpSp>
          <p:grpSp>
            <p:nvGrpSpPr>
              <p:cNvPr id="117" name="Group 48"/>
              <p:cNvGrpSpPr>
                <a:grpSpLocks/>
              </p:cNvGrpSpPr>
              <p:nvPr/>
            </p:nvGrpSpPr>
            <p:grpSpPr bwMode="auto">
              <a:xfrm>
                <a:off x="3834" y="3177"/>
                <a:ext cx="79" cy="466"/>
                <a:chOff x="3834" y="3177"/>
                <a:chExt cx="79" cy="466"/>
              </a:xfrm>
            </p:grpSpPr>
            <p:sp>
              <p:nvSpPr>
                <p:cNvPr id="118" name="Freeform 46"/>
                <p:cNvSpPr>
                  <a:spLocks/>
                </p:cNvSpPr>
                <p:nvPr/>
              </p:nvSpPr>
              <p:spPr bwMode="auto">
                <a:xfrm>
                  <a:off x="3834" y="3177"/>
                  <a:ext cx="79" cy="466"/>
                </a:xfrm>
                <a:custGeom>
                  <a:avLst/>
                  <a:gdLst/>
                  <a:ahLst/>
                  <a:cxnLst>
                    <a:cxn ang="0">
                      <a:pos x="18" y="0"/>
                    </a:cxn>
                    <a:cxn ang="0">
                      <a:pos x="73" y="23"/>
                    </a:cxn>
                    <a:cxn ang="0">
                      <a:pos x="78" y="29"/>
                    </a:cxn>
                    <a:cxn ang="0">
                      <a:pos x="61" y="446"/>
                    </a:cxn>
                    <a:cxn ang="0">
                      <a:pos x="54" y="452"/>
                    </a:cxn>
                    <a:cxn ang="0">
                      <a:pos x="0" y="465"/>
                    </a:cxn>
                    <a:cxn ang="0">
                      <a:pos x="6" y="458"/>
                    </a:cxn>
                    <a:cxn ang="0">
                      <a:pos x="7" y="452"/>
                    </a:cxn>
                    <a:cxn ang="0">
                      <a:pos x="18" y="0"/>
                    </a:cxn>
                  </a:cxnLst>
                  <a:rect l="0" t="0" r="r" b="b"/>
                  <a:pathLst>
                    <a:path w="79" h="466">
                      <a:moveTo>
                        <a:pt x="18" y="0"/>
                      </a:moveTo>
                      <a:lnTo>
                        <a:pt x="73" y="23"/>
                      </a:lnTo>
                      <a:lnTo>
                        <a:pt x="78" y="29"/>
                      </a:lnTo>
                      <a:lnTo>
                        <a:pt x="61" y="446"/>
                      </a:lnTo>
                      <a:lnTo>
                        <a:pt x="54" y="452"/>
                      </a:lnTo>
                      <a:lnTo>
                        <a:pt x="0" y="465"/>
                      </a:lnTo>
                      <a:lnTo>
                        <a:pt x="6" y="458"/>
                      </a:lnTo>
                      <a:lnTo>
                        <a:pt x="7" y="452"/>
                      </a:lnTo>
                      <a:lnTo>
                        <a:pt x="18" y="0"/>
                      </a:lnTo>
                    </a:path>
                  </a:pathLst>
                </a:custGeom>
                <a:solidFill>
                  <a:srgbClr val="BFBFBF"/>
                </a:solidFill>
                <a:ln w="12700" cap="rnd" cmpd="sng">
                  <a:noFill/>
                  <a:prstDash val="solid"/>
                  <a:round/>
                  <a:headEnd type="none" w="med" len="med"/>
                  <a:tailEnd type="none" w="med" len="med"/>
                </a:ln>
                <a:effectLst/>
              </p:spPr>
              <p:txBody>
                <a:bodyPr/>
                <a:lstStyle/>
                <a:p>
                  <a:endParaRPr lang="en-US"/>
                </a:p>
              </p:txBody>
            </p:sp>
            <p:sp>
              <p:nvSpPr>
                <p:cNvPr id="119" name="Arc 47"/>
                <p:cNvSpPr>
                  <a:spLocks/>
                </p:cNvSpPr>
                <p:nvPr/>
              </p:nvSpPr>
              <p:spPr bwMode="auto">
                <a:xfrm>
                  <a:off x="3909" y="3201"/>
                  <a:ext cx="4" cy="6"/>
                </a:xfrm>
                <a:custGeom>
                  <a:avLst/>
                  <a:gdLst>
                    <a:gd name="G0" fmla="+- 0 0 0"/>
                    <a:gd name="G1" fmla="+- 21600 0 0"/>
                    <a:gd name="G2" fmla="+- 21600 0 0"/>
                    <a:gd name="T0" fmla="*/ 0 w 21252"/>
                    <a:gd name="T1" fmla="*/ 0 h 21600"/>
                    <a:gd name="T2" fmla="*/ 21252 w 21252"/>
                    <a:gd name="T3" fmla="*/ 17736 h 21600"/>
                    <a:gd name="T4" fmla="*/ 0 w 21252"/>
                    <a:gd name="T5" fmla="*/ 21600 h 21600"/>
                  </a:gdLst>
                  <a:ahLst/>
                  <a:cxnLst>
                    <a:cxn ang="0">
                      <a:pos x="T0" y="T1"/>
                    </a:cxn>
                    <a:cxn ang="0">
                      <a:pos x="T2" y="T3"/>
                    </a:cxn>
                    <a:cxn ang="0">
                      <a:pos x="T4" y="T5"/>
                    </a:cxn>
                  </a:cxnLst>
                  <a:rect l="0" t="0" r="r" b="b"/>
                  <a:pathLst>
                    <a:path w="21252" h="21600" fill="none" extrusionOk="0">
                      <a:moveTo>
                        <a:pt x="-1" y="0"/>
                      </a:moveTo>
                      <a:cubicBezTo>
                        <a:pt x="10438" y="0"/>
                        <a:pt x="19384" y="7465"/>
                        <a:pt x="21251" y="17736"/>
                      </a:cubicBezTo>
                    </a:path>
                    <a:path w="21252" h="21600" stroke="0" extrusionOk="0">
                      <a:moveTo>
                        <a:pt x="-1" y="0"/>
                      </a:moveTo>
                      <a:cubicBezTo>
                        <a:pt x="10438" y="0"/>
                        <a:pt x="19384" y="7465"/>
                        <a:pt x="21251" y="17736"/>
                      </a:cubicBezTo>
                      <a:lnTo>
                        <a:pt x="0" y="21600"/>
                      </a:lnTo>
                      <a:close/>
                    </a:path>
                  </a:pathLst>
                </a:custGeom>
                <a:solidFill>
                  <a:srgbClr val="BFBFBF"/>
                </a:solidFill>
                <a:ln w="12700" cap="rnd">
                  <a:noFill/>
                  <a:round/>
                  <a:headEnd/>
                  <a:tailEnd/>
                </a:ln>
                <a:effectLst/>
              </p:spPr>
              <p:txBody>
                <a:bodyPr/>
                <a:lstStyle/>
                <a:p>
                  <a:endParaRPr lang="en-US"/>
                </a:p>
              </p:txBody>
            </p:sp>
          </p:grpSp>
        </p:grpSp>
        <p:grpSp>
          <p:nvGrpSpPr>
            <p:cNvPr id="13" name="Group 61"/>
            <p:cNvGrpSpPr>
              <a:grpSpLocks/>
            </p:cNvGrpSpPr>
            <p:nvPr/>
          </p:nvGrpSpPr>
          <p:grpSpPr bwMode="auto">
            <a:xfrm>
              <a:off x="3867" y="3889"/>
              <a:ext cx="274" cy="96"/>
              <a:chOff x="3867" y="3889"/>
              <a:chExt cx="274" cy="96"/>
            </a:xfrm>
          </p:grpSpPr>
          <p:sp>
            <p:nvSpPr>
              <p:cNvPr id="105" name="Freeform 50"/>
              <p:cNvSpPr>
                <a:spLocks/>
              </p:cNvSpPr>
              <p:nvPr/>
            </p:nvSpPr>
            <p:spPr bwMode="auto">
              <a:xfrm>
                <a:off x="3867" y="3889"/>
                <a:ext cx="274" cy="68"/>
              </a:xfrm>
              <a:custGeom>
                <a:avLst/>
                <a:gdLst/>
                <a:ahLst/>
                <a:cxnLst>
                  <a:cxn ang="0">
                    <a:pos x="0" y="0"/>
                  </a:cxn>
                  <a:cxn ang="0">
                    <a:pos x="50" y="3"/>
                  </a:cxn>
                  <a:cxn ang="0">
                    <a:pos x="89" y="5"/>
                  </a:cxn>
                  <a:cxn ang="0">
                    <a:pos x="122" y="9"/>
                  </a:cxn>
                  <a:cxn ang="0">
                    <a:pos x="156" y="12"/>
                  </a:cxn>
                  <a:cxn ang="0">
                    <a:pos x="179" y="15"/>
                  </a:cxn>
                  <a:cxn ang="0">
                    <a:pos x="209" y="20"/>
                  </a:cxn>
                  <a:cxn ang="0">
                    <a:pos x="225" y="23"/>
                  </a:cxn>
                  <a:cxn ang="0">
                    <a:pos x="237" y="26"/>
                  </a:cxn>
                  <a:cxn ang="0">
                    <a:pos x="244" y="27"/>
                  </a:cxn>
                  <a:cxn ang="0">
                    <a:pos x="249" y="29"/>
                  </a:cxn>
                  <a:cxn ang="0">
                    <a:pos x="256" y="31"/>
                  </a:cxn>
                  <a:cxn ang="0">
                    <a:pos x="263" y="33"/>
                  </a:cxn>
                  <a:cxn ang="0">
                    <a:pos x="269" y="36"/>
                  </a:cxn>
                  <a:cxn ang="0">
                    <a:pos x="272" y="40"/>
                  </a:cxn>
                  <a:cxn ang="0">
                    <a:pos x="273" y="43"/>
                  </a:cxn>
                  <a:cxn ang="0">
                    <a:pos x="271" y="47"/>
                  </a:cxn>
                  <a:cxn ang="0">
                    <a:pos x="269" y="52"/>
                  </a:cxn>
                  <a:cxn ang="0">
                    <a:pos x="266" y="56"/>
                  </a:cxn>
                  <a:cxn ang="0">
                    <a:pos x="261" y="58"/>
                  </a:cxn>
                  <a:cxn ang="0">
                    <a:pos x="255" y="62"/>
                  </a:cxn>
                  <a:cxn ang="0">
                    <a:pos x="249" y="65"/>
                  </a:cxn>
                  <a:cxn ang="0">
                    <a:pos x="242" y="66"/>
                  </a:cxn>
                  <a:cxn ang="0">
                    <a:pos x="233" y="67"/>
                  </a:cxn>
                  <a:cxn ang="0">
                    <a:pos x="224" y="67"/>
                  </a:cxn>
                  <a:cxn ang="0">
                    <a:pos x="214" y="67"/>
                  </a:cxn>
                  <a:cxn ang="0">
                    <a:pos x="198" y="64"/>
                  </a:cxn>
                </a:cxnLst>
                <a:rect l="0" t="0" r="r" b="b"/>
                <a:pathLst>
                  <a:path w="274" h="68">
                    <a:moveTo>
                      <a:pt x="0" y="0"/>
                    </a:moveTo>
                    <a:lnTo>
                      <a:pt x="50" y="3"/>
                    </a:lnTo>
                    <a:lnTo>
                      <a:pt x="89" y="5"/>
                    </a:lnTo>
                    <a:lnTo>
                      <a:pt x="122" y="9"/>
                    </a:lnTo>
                    <a:lnTo>
                      <a:pt x="156" y="12"/>
                    </a:lnTo>
                    <a:lnTo>
                      <a:pt x="179" y="15"/>
                    </a:lnTo>
                    <a:lnTo>
                      <a:pt x="209" y="20"/>
                    </a:lnTo>
                    <a:lnTo>
                      <a:pt x="225" y="23"/>
                    </a:lnTo>
                    <a:lnTo>
                      <a:pt x="237" y="26"/>
                    </a:lnTo>
                    <a:lnTo>
                      <a:pt x="244" y="27"/>
                    </a:lnTo>
                    <a:lnTo>
                      <a:pt x="249" y="29"/>
                    </a:lnTo>
                    <a:lnTo>
                      <a:pt x="256" y="31"/>
                    </a:lnTo>
                    <a:lnTo>
                      <a:pt x="263" y="33"/>
                    </a:lnTo>
                    <a:lnTo>
                      <a:pt x="269" y="36"/>
                    </a:lnTo>
                    <a:lnTo>
                      <a:pt x="272" y="40"/>
                    </a:lnTo>
                    <a:lnTo>
                      <a:pt x="273" y="43"/>
                    </a:lnTo>
                    <a:lnTo>
                      <a:pt x="271" y="47"/>
                    </a:lnTo>
                    <a:lnTo>
                      <a:pt x="269" y="52"/>
                    </a:lnTo>
                    <a:lnTo>
                      <a:pt x="266" y="56"/>
                    </a:lnTo>
                    <a:lnTo>
                      <a:pt x="261" y="58"/>
                    </a:lnTo>
                    <a:lnTo>
                      <a:pt x="255" y="62"/>
                    </a:lnTo>
                    <a:lnTo>
                      <a:pt x="249" y="65"/>
                    </a:lnTo>
                    <a:lnTo>
                      <a:pt x="242" y="66"/>
                    </a:lnTo>
                    <a:lnTo>
                      <a:pt x="233" y="67"/>
                    </a:lnTo>
                    <a:lnTo>
                      <a:pt x="224" y="67"/>
                    </a:lnTo>
                    <a:lnTo>
                      <a:pt x="214" y="67"/>
                    </a:lnTo>
                    <a:lnTo>
                      <a:pt x="198" y="64"/>
                    </a:lnTo>
                  </a:path>
                </a:pathLst>
              </a:custGeom>
              <a:noFill/>
              <a:ln w="12700" cap="rnd" cmpd="sng">
                <a:solidFill>
                  <a:srgbClr val="C0C0C0"/>
                </a:solidFill>
                <a:prstDash val="solid"/>
                <a:round/>
                <a:headEnd type="none" w="med" len="med"/>
                <a:tailEnd type="none" w="med" len="med"/>
              </a:ln>
              <a:effectLst/>
            </p:spPr>
            <p:txBody>
              <a:bodyPr/>
              <a:lstStyle/>
              <a:p>
                <a:endParaRPr lang="en-US"/>
              </a:p>
            </p:txBody>
          </p:sp>
          <p:grpSp>
            <p:nvGrpSpPr>
              <p:cNvPr id="106" name="Group 60"/>
              <p:cNvGrpSpPr>
                <a:grpSpLocks/>
              </p:cNvGrpSpPr>
              <p:nvPr/>
            </p:nvGrpSpPr>
            <p:grpSpPr bwMode="auto">
              <a:xfrm>
                <a:off x="3878" y="3922"/>
                <a:ext cx="191" cy="63"/>
                <a:chOff x="3878" y="3922"/>
                <a:chExt cx="191" cy="63"/>
              </a:xfrm>
            </p:grpSpPr>
            <p:grpSp>
              <p:nvGrpSpPr>
                <p:cNvPr id="107" name="Group 55"/>
                <p:cNvGrpSpPr>
                  <a:grpSpLocks/>
                </p:cNvGrpSpPr>
                <p:nvPr/>
              </p:nvGrpSpPr>
              <p:grpSpPr bwMode="auto">
                <a:xfrm>
                  <a:off x="3878" y="3922"/>
                  <a:ext cx="185" cy="63"/>
                  <a:chOff x="3878" y="3922"/>
                  <a:chExt cx="185" cy="63"/>
                </a:xfrm>
              </p:grpSpPr>
              <p:sp>
                <p:nvSpPr>
                  <p:cNvPr id="112" name="Freeform 51"/>
                  <p:cNvSpPr>
                    <a:spLocks/>
                  </p:cNvSpPr>
                  <p:nvPr/>
                </p:nvSpPr>
                <p:spPr bwMode="auto">
                  <a:xfrm>
                    <a:off x="3878" y="3922"/>
                    <a:ext cx="112" cy="38"/>
                  </a:xfrm>
                  <a:custGeom>
                    <a:avLst/>
                    <a:gdLst/>
                    <a:ahLst/>
                    <a:cxnLst>
                      <a:cxn ang="0">
                        <a:pos x="0" y="23"/>
                      </a:cxn>
                      <a:cxn ang="0">
                        <a:pos x="29" y="0"/>
                      </a:cxn>
                      <a:cxn ang="0">
                        <a:pos x="111" y="13"/>
                      </a:cxn>
                      <a:cxn ang="0">
                        <a:pos x="79" y="37"/>
                      </a:cxn>
                      <a:cxn ang="0">
                        <a:pos x="0" y="23"/>
                      </a:cxn>
                    </a:cxnLst>
                    <a:rect l="0" t="0" r="r" b="b"/>
                    <a:pathLst>
                      <a:path w="112" h="38">
                        <a:moveTo>
                          <a:pt x="0" y="23"/>
                        </a:moveTo>
                        <a:lnTo>
                          <a:pt x="29" y="0"/>
                        </a:lnTo>
                        <a:lnTo>
                          <a:pt x="111" y="13"/>
                        </a:lnTo>
                        <a:lnTo>
                          <a:pt x="79" y="37"/>
                        </a:lnTo>
                        <a:lnTo>
                          <a:pt x="0" y="23"/>
                        </a:lnTo>
                      </a:path>
                    </a:pathLst>
                  </a:custGeom>
                  <a:solidFill>
                    <a:srgbClr val="DFDFDF"/>
                  </a:solidFill>
                  <a:ln w="12700" cap="rnd" cmpd="sng">
                    <a:noFill/>
                    <a:prstDash val="solid"/>
                    <a:round/>
                    <a:headEnd type="none" w="med" len="med"/>
                    <a:tailEnd type="none" w="med" len="med"/>
                  </a:ln>
                  <a:effectLst/>
                </p:spPr>
                <p:txBody>
                  <a:bodyPr/>
                  <a:lstStyle/>
                  <a:p>
                    <a:endParaRPr lang="en-US"/>
                  </a:p>
                </p:txBody>
              </p:sp>
              <p:sp>
                <p:nvSpPr>
                  <p:cNvPr id="113" name="Freeform 52"/>
                  <p:cNvSpPr>
                    <a:spLocks/>
                  </p:cNvSpPr>
                  <p:nvPr/>
                </p:nvSpPr>
                <p:spPr bwMode="auto">
                  <a:xfrm>
                    <a:off x="3878" y="3950"/>
                    <a:ext cx="78" cy="35"/>
                  </a:xfrm>
                  <a:custGeom>
                    <a:avLst/>
                    <a:gdLst/>
                    <a:ahLst/>
                    <a:cxnLst>
                      <a:cxn ang="0">
                        <a:pos x="0" y="0"/>
                      </a:cxn>
                      <a:cxn ang="0">
                        <a:pos x="0" y="19"/>
                      </a:cxn>
                      <a:cxn ang="0">
                        <a:pos x="1" y="19"/>
                      </a:cxn>
                      <a:cxn ang="0">
                        <a:pos x="77" y="34"/>
                      </a:cxn>
                      <a:cxn ang="0">
                        <a:pos x="77" y="14"/>
                      </a:cxn>
                      <a:cxn ang="0">
                        <a:pos x="0" y="0"/>
                      </a:cxn>
                    </a:cxnLst>
                    <a:rect l="0" t="0" r="r" b="b"/>
                    <a:pathLst>
                      <a:path w="78" h="35">
                        <a:moveTo>
                          <a:pt x="0" y="0"/>
                        </a:moveTo>
                        <a:lnTo>
                          <a:pt x="0" y="19"/>
                        </a:lnTo>
                        <a:lnTo>
                          <a:pt x="1" y="19"/>
                        </a:lnTo>
                        <a:lnTo>
                          <a:pt x="77" y="34"/>
                        </a:lnTo>
                        <a:lnTo>
                          <a:pt x="77" y="14"/>
                        </a:lnTo>
                        <a:lnTo>
                          <a:pt x="0" y="0"/>
                        </a:lnTo>
                      </a:path>
                    </a:pathLst>
                  </a:custGeom>
                  <a:solidFill>
                    <a:srgbClr val="C0C0C0"/>
                  </a:solidFill>
                  <a:ln w="12700" cap="rnd" cmpd="sng">
                    <a:noFill/>
                    <a:prstDash val="solid"/>
                    <a:round/>
                    <a:headEnd type="none" w="med" len="med"/>
                    <a:tailEnd type="none" w="med" len="med"/>
                  </a:ln>
                  <a:effectLst/>
                </p:spPr>
                <p:txBody>
                  <a:bodyPr/>
                  <a:lstStyle/>
                  <a:p>
                    <a:endParaRPr lang="en-US"/>
                  </a:p>
                </p:txBody>
              </p:sp>
              <p:sp>
                <p:nvSpPr>
                  <p:cNvPr id="114" name="Freeform 53"/>
                  <p:cNvSpPr>
                    <a:spLocks/>
                  </p:cNvSpPr>
                  <p:nvPr/>
                </p:nvSpPr>
                <p:spPr bwMode="auto">
                  <a:xfrm>
                    <a:off x="3963" y="3938"/>
                    <a:ext cx="100" cy="47"/>
                  </a:xfrm>
                  <a:custGeom>
                    <a:avLst/>
                    <a:gdLst/>
                    <a:ahLst/>
                    <a:cxnLst>
                      <a:cxn ang="0">
                        <a:pos x="0" y="25"/>
                      </a:cxn>
                      <a:cxn ang="0">
                        <a:pos x="32" y="0"/>
                      </a:cxn>
                      <a:cxn ang="0">
                        <a:pos x="99" y="6"/>
                      </a:cxn>
                      <a:cxn ang="0">
                        <a:pos x="99" y="26"/>
                      </a:cxn>
                      <a:cxn ang="0">
                        <a:pos x="0" y="46"/>
                      </a:cxn>
                      <a:cxn ang="0">
                        <a:pos x="0" y="25"/>
                      </a:cxn>
                    </a:cxnLst>
                    <a:rect l="0" t="0" r="r" b="b"/>
                    <a:pathLst>
                      <a:path w="100" h="47">
                        <a:moveTo>
                          <a:pt x="0" y="25"/>
                        </a:moveTo>
                        <a:lnTo>
                          <a:pt x="32" y="0"/>
                        </a:lnTo>
                        <a:lnTo>
                          <a:pt x="99" y="6"/>
                        </a:lnTo>
                        <a:lnTo>
                          <a:pt x="99" y="26"/>
                        </a:lnTo>
                        <a:lnTo>
                          <a:pt x="0" y="46"/>
                        </a:lnTo>
                        <a:lnTo>
                          <a:pt x="0" y="25"/>
                        </a:lnTo>
                      </a:path>
                    </a:pathLst>
                  </a:custGeom>
                  <a:solidFill>
                    <a:srgbClr val="9F9F9F"/>
                  </a:solidFill>
                  <a:ln w="12700" cap="rnd" cmpd="sng">
                    <a:noFill/>
                    <a:prstDash val="solid"/>
                    <a:round/>
                    <a:headEnd type="none" w="med" len="med"/>
                    <a:tailEnd type="none" w="med" len="med"/>
                  </a:ln>
                  <a:effectLst/>
                </p:spPr>
                <p:txBody>
                  <a:bodyPr/>
                  <a:lstStyle/>
                  <a:p>
                    <a:endParaRPr lang="en-US"/>
                  </a:p>
                </p:txBody>
              </p:sp>
              <p:sp>
                <p:nvSpPr>
                  <p:cNvPr id="115" name="Freeform 54"/>
                  <p:cNvSpPr>
                    <a:spLocks/>
                  </p:cNvSpPr>
                  <p:nvPr/>
                </p:nvSpPr>
                <p:spPr bwMode="auto">
                  <a:xfrm>
                    <a:off x="3910" y="3922"/>
                    <a:ext cx="153" cy="17"/>
                  </a:xfrm>
                  <a:custGeom>
                    <a:avLst/>
                    <a:gdLst/>
                    <a:ahLst/>
                    <a:cxnLst>
                      <a:cxn ang="0">
                        <a:pos x="0" y="0"/>
                      </a:cxn>
                      <a:cxn ang="0">
                        <a:pos x="76" y="4"/>
                      </a:cxn>
                      <a:cxn ang="0">
                        <a:pos x="152" y="16"/>
                      </a:cxn>
                      <a:cxn ang="0">
                        <a:pos x="83" y="11"/>
                      </a:cxn>
                      <a:cxn ang="0">
                        <a:pos x="0" y="0"/>
                      </a:cxn>
                    </a:cxnLst>
                    <a:rect l="0" t="0" r="r" b="b"/>
                    <a:pathLst>
                      <a:path w="153" h="17">
                        <a:moveTo>
                          <a:pt x="0" y="0"/>
                        </a:moveTo>
                        <a:lnTo>
                          <a:pt x="76" y="4"/>
                        </a:lnTo>
                        <a:lnTo>
                          <a:pt x="152" y="16"/>
                        </a:lnTo>
                        <a:lnTo>
                          <a:pt x="83" y="11"/>
                        </a:lnTo>
                        <a:lnTo>
                          <a:pt x="0" y="0"/>
                        </a:lnTo>
                      </a:path>
                    </a:pathLst>
                  </a:custGeom>
                  <a:solidFill>
                    <a:srgbClr val="7F7F7F"/>
                  </a:solidFill>
                  <a:ln w="12700" cap="rnd" cmpd="sng">
                    <a:noFill/>
                    <a:prstDash val="solid"/>
                    <a:round/>
                    <a:headEnd type="none" w="med" len="med"/>
                    <a:tailEnd type="none" w="med" len="med"/>
                  </a:ln>
                  <a:effectLst/>
                </p:spPr>
                <p:txBody>
                  <a:bodyPr/>
                  <a:lstStyle/>
                  <a:p>
                    <a:endParaRPr lang="en-US"/>
                  </a:p>
                </p:txBody>
              </p:sp>
            </p:grpSp>
            <p:grpSp>
              <p:nvGrpSpPr>
                <p:cNvPr id="108" name="Group 59"/>
                <p:cNvGrpSpPr>
                  <a:grpSpLocks/>
                </p:cNvGrpSpPr>
                <p:nvPr/>
              </p:nvGrpSpPr>
              <p:grpSpPr bwMode="auto">
                <a:xfrm>
                  <a:off x="3879" y="3943"/>
                  <a:ext cx="190" cy="30"/>
                  <a:chOff x="3879" y="3943"/>
                  <a:chExt cx="190" cy="30"/>
                </a:xfrm>
              </p:grpSpPr>
              <p:sp>
                <p:nvSpPr>
                  <p:cNvPr id="109" name="Line 56"/>
                  <p:cNvSpPr>
                    <a:spLocks noChangeShapeType="1"/>
                  </p:cNvSpPr>
                  <p:nvPr/>
                </p:nvSpPr>
                <p:spPr bwMode="auto">
                  <a:xfrm>
                    <a:off x="3879" y="3955"/>
                    <a:ext cx="84" cy="18"/>
                  </a:xfrm>
                  <a:prstGeom prst="line">
                    <a:avLst/>
                  </a:prstGeom>
                  <a:noFill/>
                  <a:ln w="12700">
                    <a:solidFill>
                      <a:srgbClr val="7F7F7F"/>
                    </a:solidFill>
                    <a:round/>
                    <a:headEnd/>
                    <a:tailEnd/>
                  </a:ln>
                  <a:effectLst/>
                </p:spPr>
                <p:txBody>
                  <a:bodyPr/>
                  <a:lstStyle/>
                  <a:p>
                    <a:endParaRPr lang="en-US"/>
                  </a:p>
                </p:txBody>
              </p:sp>
              <p:sp>
                <p:nvSpPr>
                  <p:cNvPr id="110" name="Line 57"/>
                  <p:cNvSpPr>
                    <a:spLocks noChangeShapeType="1"/>
                  </p:cNvSpPr>
                  <p:nvPr/>
                </p:nvSpPr>
                <p:spPr bwMode="auto">
                  <a:xfrm flipV="1">
                    <a:off x="3964" y="3943"/>
                    <a:ext cx="35" cy="30"/>
                  </a:xfrm>
                  <a:prstGeom prst="line">
                    <a:avLst/>
                  </a:prstGeom>
                  <a:noFill/>
                  <a:ln w="12700">
                    <a:solidFill>
                      <a:srgbClr val="5F5F5F"/>
                    </a:solidFill>
                    <a:round/>
                    <a:headEnd/>
                    <a:tailEnd/>
                  </a:ln>
                  <a:effectLst/>
                </p:spPr>
                <p:txBody>
                  <a:bodyPr/>
                  <a:lstStyle/>
                  <a:p>
                    <a:endParaRPr lang="en-US"/>
                  </a:p>
                </p:txBody>
              </p:sp>
              <p:sp>
                <p:nvSpPr>
                  <p:cNvPr id="111" name="Line 58"/>
                  <p:cNvSpPr>
                    <a:spLocks noChangeShapeType="1"/>
                  </p:cNvSpPr>
                  <p:nvPr/>
                </p:nvSpPr>
                <p:spPr bwMode="auto">
                  <a:xfrm>
                    <a:off x="3999" y="3943"/>
                    <a:ext cx="70" cy="6"/>
                  </a:xfrm>
                  <a:prstGeom prst="line">
                    <a:avLst/>
                  </a:prstGeom>
                  <a:noFill/>
                  <a:ln w="12700">
                    <a:solidFill>
                      <a:srgbClr val="5F5F5F"/>
                    </a:solidFill>
                    <a:round/>
                    <a:headEnd/>
                    <a:tailEnd/>
                  </a:ln>
                  <a:effectLst/>
                </p:spPr>
                <p:txBody>
                  <a:bodyPr/>
                  <a:lstStyle/>
                  <a:p>
                    <a:endParaRPr lang="en-US"/>
                  </a:p>
                </p:txBody>
              </p:sp>
            </p:grpSp>
          </p:grpSp>
        </p:grpSp>
        <p:sp>
          <p:nvSpPr>
            <p:cNvPr id="14" name="Freeform 62"/>
            <p:cNvSpPr>
              <a:spLocks/>
            </p:cNvSpPr>
            <p:nvPr/>
          </p:nvSpPr>
          <p:spPr bwMode="auto">
            <a:xfrm>
              <a:off x="3829" y="3762"/>
              <a:ext cx="157" cy="140"/>
            </a:xfrm>
            <a:custGeom>
              <a:avLst/>
              <a:gdLst/>
              <a:ahLst/>
              <a:cxnLst>
                <a:cxn ang="0">
                  <a:pos x="0" y="70"/>
                </a:cxn>
                <a:cxn ang="0">
                  <a:pos x="156" y="0"/>
                </a:cxn>
                <a:cxn ang="0">
                  <a:pos x="156" y="56"/>
                </a:cxn>
                <a:cxn ang="0">
                  <a:pos x="0" y="139"/>
                </a:cxn>
                <a:cxn ang="0">
                  <a:pos x="0" y="70"/>
                </a:cxn>
              </a:cxnLst>
              <a:rect l="0" t="0" r="r" b="b"/>
              <a:pathLst>
                <a:path w="157" h="140">
                  <a:moveTo>
                    <a:pt x="0" y="70"/>
                  </a:moveTo>
                  <a:lnTo>
                    <a:pt x="156" y="0"/>
                  </a:lnTo>
                  <a:lnTo>
                    <a:pt x="156" y="56"/>
                  </a:lnTo>
                  <a:lnTo>
                    <a:pt x="0" y="139"/>
                  </a:lnTo>
                  <a:lnTo>
                    <a:pt x="0" y="70"/>
                  </a:lnTo>
                </a:path>
              </a:pathLst>
            </a:custGeom>
            <a:solidFill>
              <a:srgbClr val="5F5F5F"/>
            </a:solidFill>
            <a:ln w="12700" cap="rnd" cmpd="sng">
              <a:noFill/>
              <a:prstDash val="solid"/>
              <a:round/>
              <a:headEnd type="none" w="med" len="med"/>
              <a:tailEnd type="none" w="med" len="med"/>
            </a:ln>
            <a:effectLst/>
          </p:spPr>
          <p:txBody>
            <a:bodyPr/>
            <a:lstStyle/>
            <a:p>
              <a:endParaRPr lang="en-US"/>
            </a:p>
          </p:txBody>
        </p:sp>
        <p:sp>
          <p:nvSpPr>
            <p:cNvPr id="15" name="Freeform 63"/>
            <p:cNvSpPr>
              <a:spLocks/>
            </p:cNvSpPr>
            <p:nvPr/>
          </p:nvSpPr>
          <p:spPr bwMode="auto">
            <a:xfrm>
              <a:off x="3827" y="3626"/>
              <a:ext cx="163" cy="208"/>
            </a:xfrm>
            <a:custGeom>
              <a:avLst/>
              <a:gdLst/>
              <a:ahLst/>
              <a:cxnLst>
                <a:cxn ang="0">
                  <a:pos x="0" y="44"/>
                </a:cxn>
                <a:cxn ang="0">
                  <a:pos x="162" y="0"/>
                </a:cxn>
                <a:cxn ang="0">
                  <a:pos x="162" y="137"/>
                </a:cxn>
                <a:cxn ang="0">
                  <a:pos x="0" y="207"/>
                </a:cxn>
                <a:cxn ang="0">
                  <a:pos x="0" y="44"/>
                </a:cxn>
              </a:cxnLst>
              <a:rect l="0" t="0" r="r" b="b"/>
              <a:pathLst>
                <a:path w="163" h="208">
                  <a:moveTo>
                    <a:pt x="0" y="44"/>
                  </a:moveTo>
                  <a:lnTo>
                    <a:pt x="162" y="0"/>
                  </a:lnTo>
                  <a:lnTo>
                    <a:pt x="162" y="137"/>
                  </a:lnTo>
                  <a:lnTo>
                    <a:pt x="0" y="207"/>
                  </a:lnTo>
                  <a:lnTo>
                    <a:pt x="0" y="44"/>
                  </a:lnTo>
                </a:path>
              </a:pathLst>
            </a:custGeom>
            <a:solidFill>
              <a:srgbClr val="BFBFBF"/>
            </a:solidFill>
            <a:ln w="12700" cap="rnd" cmpd="sng">
              <a:noFill/>
              <a:prstDash val="solid"/>
              <a:round/>
              <a:headEnd type="none" w="med" len="med"/>
              <a:tailEnd type="none" w="med" len="med"/>
            </a:ln>
            <a:effectLst/>
          </p:spPr>
          <p:txBody>
            <a:bodyPr/>
            <a:lstStyle/>
            <a:p>
              <a:endParaRPr lang="en-US"/>
            </a:p>
          </p:txBody>
        </p:sp>
        <p:sp>
          <p:nvSpPr>
            <p:cNvPr id="16" name="Freeform 64"/>
            <p:cNvSpPr>
              <a:spLocks/>
            </p:cNvSpPr>
            <p:nvPr/>
          </p:nvSpPr>
          <p:spPr bwMode="auto">
            <a:xfrm>
              <a:off x="3366" y="3243"/>
              <a:ext cx="414" cy="322"/>
            </a:xfrm>
            <a:custGeom>
              <a:avLst/>
              <a:gdLst/>
              <a:ahLst/>
              <a:cxnLst>
                <a:cxn ang="0">
                  <a:pos x="17" y="0"/>
                </a:cxn>
                <a:cxn ang="0">
                  <a:pos x="413" y="0"/>
                </a:cxn>
                <a:cxn ang="0">
                  <a:pos x="397" y="321"/>
                </a:cxn>
                <a:cxn ang="0">
                  <a:pos x="0" y="302"/>
                </a:cxn>
                <a:cxn ang="0">
                  <a:pos x="17" y="0"/>
                </a:cxn>
              </a:cxnLst>
              <a:rect l="0" t="0" r="r" b="b"/>
              <a:pathLst>
                <a:path w="414" h="322">
                  <a:moveTo>
                    <a:pt x="17" y="0"/>
                  </a:moveTo>
                  <a:lnTo>
                    <a:pt x="413" y="0"/>
                  </a:lnTo>
                  <a:lnTo>
                    <a:pt x="397" y="321"/>
                  </a:lnTo>
                  <a:lnTo>
                    <a:pt x="0" y="302"/>
                  </a:lnTo>
                  <a:lnTo>
                    <a:pt x="17" y="0"/>
                  </a:lnTo>
                </a:path>
              </a:pathLst>
            </a:custGeom>
            <a:solidFill>
              <a:srgbClr val="C0C0C0"/>
            </a:solidFill>
            <a:ln w="12700" cap="rnd" cmpd="sng">
              <a:noFill/>
              <a:prstDash val="solid"/>
              <a:round/>
              <a:headEnd type="none" w="med" len="med"/>
              <a:tailEnd type="none" w="med" len="med"/>
            </a:ln>
            <a:effectLst/>
          </p:spPr>
          <p:txBody>
            <a:bodyPr/>
            <a:lstStyle/>
            <a:p>
              <a:endParaRPr lang="en-US"/>
            </a:p>
          </p:txBody>
        </p:sp>
        <p:sp>
          <p:nvSpPr>
            <p:cNvPr id="17" name="Freeform 65"/>
            <p:cNvSpPr>
              <a:spLocks/>
            </p:cNvSpPr>
            <p:nvPr/>
          </p:nvSpPr>
          <p:spPr bwMode="auto">
            <a:xfrm>
              <a:off x="3092" y="3794"/>
              <a:ext cx="776" cy="144"/>
            </a:xfrm>
            <a:custGeom>
              <a:avLst/>
              <a:gdLst/>
              <a:ahLst/>
              <a:cxnLst>
                <a:cxn ang="0">
                  <a:pos x="126" y="0"/>
                </a:cxn>
                <a:cxn ang="0">
                  <a:pos x="775" y="58"/>
                </a:cxn>
                <a:cxn ang="0">
                  <a:pos x="729" y="111"/>
                </a:cxn>
                <a:cxn ang="0">
                  <a:pos x="684" y="143"/>
                </a:cxn>
                <a:cxn ang="0">
                  <a:pos x="0" y="71"/>
                </a:cxn>
                <a:cxn ang="0">
                  <a:pos x="51" y="51"/>
                </a:cxn>
                <a:cxn ang="0">
                  <a:pos x="126" y="0"/>
                </a:cxn>
              </a:cxnLst>
              <a:rect l="0" t="0" r="r" b="b"/>
              <a:pathLst>
                <a:path w="776" h="144">
                  <a:moveTo>
                    <a:pt x="126" y="0"/>
                  </a:moveTo>
                  <a:lnTo>
                    <a:pt x="775" y="58"/>
                  </a:lnTo>
                  <a:lnTo>
                    <a:pt x="729" y="111"/>
                  </a:lnTo>
                  <a:lnTo>
                    <a:pt x="684" y="143"/>
                  </a:lnTo>
                  <a:lnTo>
                    <a:pt x="0" y="71"/>
                  </a:lnTo>
                  <a:lnTo>
                    <a:pt x="51" y="51"/>
                  </a:lnTo>
                  <a:lnTo>
                    <a:pt x="126" y="0"/>
                  </a:lnTo>
                </a:path>
              </a:pathLst>
            </a:custGeom>
            <a:solidFill>
              <a:srgbClr val="DFDFDF"/>
            </a:solidFill>
            <a:ln w="12700" cap="rnd" cmpd="sng">
              <a:noFill/>
              <a:prstDash val="solid"/>
              <a:round/>
              <a:headEnd type="none" w="med" len="med"/>
              <a:tailEnd type="none" w="med" len="med"/>
            </a:ln>
            <a:effectLst/>
          </p:spPr>
          <p:txBody>
            <a:bodyPr/>
            <a:lstStyle/>
            <a:p>
              <a:endParaRPr lang="en-US"/>
            </a:p>
          </p:txBody>
        </p:sp>
        <p:grpSp>
          <p:nvGrpSpPr>
            <p:cNvPr id="18" name="Group 75"/>
            <p:cNvGrpSpPr>
              <a:grpSpLocks/>
            </p:cNvGrpSpPr>
            <p:nvPr/>
          </p:nvGrpSpPr>
          <p:grpSpPr bwMode="auto">
            <a:xfrm>
              <a:off x="3827" y="3640"/>
              <a:ext cx="168" cy="188"/>
              <a:chOff x="3827" y="3640"/>
              <a:chExt cx="168" cy="188"/>
            </a:xfrm>
          </p:grpSpPr>
          <p:sp>
            <p:nvSpPr>
              <p:cNvPr id="96" name="Line 66"/>
              <p:cNvSpPr>
                <a:spLocks noChangeShapeType="1"/>
              </p:cNvSpPr>
              <p:nvPr/>
            </p:nvSpPr>
            <p:spPr bwMode="auto">
              <a:xfrm flipV="1">
                <a:off x="3827" y="3692"/>
                <a:ext cx="168" cy="58"/>
              </a:xfrm>
              <a:prstGeom prst="line">
                <a:avLst/>
              </a:prstGeom>
              <a:noFill/>
              <a:ln w="12700">
                <a:solidFill>
                  <a:srgbClr val="808080"/>
                </a:solidFill>
                <a:round/>
                <a:headEnd/>
                <a:tailEnd/>
              </a:ln>
              <a:effectLst/>
            </p:spPr>
            <p:txBody>
              <a:bodyPr/>
              <a:lstStyle/>
              <a:p>
                <a:endParaRPr lang="en-US"/>
              </a:p>
            </p:txBody>
          </p:sp>
          <p:sp>
            <p:nvSpPr>
              <p:cNvPr id="97" name="Line 67"/>
              <p:cNvSpPr>
                <a:spLocks noChangeShapeType="1"/>
              </p:cNvSpPr>
              <p:nvPr/>
            </p:nvSpPr>
            <p:spPr bwMode="auto">
              <a:xfrm flipV="1">
                <a:off x="3856" y="3709"/>
                <a:ext cx="138" cy="51"/>
              </a:xfrm>
              <a:prstGeom prst="line">
                <a:avLst/>
              </a:prstGeom>
              <a:noFill/>
              <a:ln w="12700">
                <a:solidFill>
                  <a:srgbClr val="808080"/>
                </a:solidFill>
                <a:round/>
                <a:headEnd/>
                <a:tailEnd/>
              </a:ln>
              <a:effectLst/>
            </p:spPr>
            <p:txBody>
              <a:bodyPr/>
              <a:lstStyle/>
              <a:p>
                <a:endParaRPr lang="en-US"/>
              </a:p>
            </p:txBody>
          </p:sp>
          <p:sp>
            <p:nvSpPr>
              <p:cNvPr id="98" name="Line 68"/>
              <p:cNvSpPr>
                <a:spLocks noChangeShapeType="1"/>
              </p:cNvSpPr>
              <p:nvPr/>
            </p:nvSpPr>
            <p:spPr bwMode="auto">
              <a:xfrm flipV="1">
                <a:off x="3856" y="3725"/>
                <a:ext cx="138" cy="54"/>
              </a:xfrm>
              <a:prstGeom prst="line">
                <a:avLst/>
              </a:prstGeom>
              <a:noFill/>
              <a:ln w="12700">
                <a:solidFill>
                  <a:srgbClr val="808080"/>
                </a:solidFill>
                <a:round/>
                <a:headEnd/>
                <a:tailEnd/>
              </a:ln>
              <a:effectLst/>
            </p:spPr>
            <p:txBody>
              <a:bodyPr/>
              <a:lstStyle/>
              <a:p>
                <a:endParaRPr lang="en-US"/>
              </a:p>
            </p:txBody>
          </p:sp>
          <p:sp>
            <p:nvSpPr>
              <p:cNvPr id="99" name="Line 69"/>
              <p:cNvSpPr>
                <a:spLocks noChangeShapeType="1"/>
              </p:cNvSpPr>
              <p:nvPr/>
            </p:nvSpPr>
            <p:spPr bwMode="auto">
              <a:xfrm flipV="1">
                <a:off x="3856" y="3741"/>
                <a:ext cx="139" cy="55"/>
              </a:xfrm>
              <a:prstGeom prst="line">
                <a:avLst/>
              </a:prstGeom>
              <a:noFill/>
              <a:ln w="12700">
                <a:solidFill>
                  <a:srgbClr val="808080"/>
                </a:solidFill>
                <a:round/>
                <a:headEnd/>
                <a:tailEnd/>
              </a:ln>
              <a:effectLst/>
            </p:spPr>
            <p:txBody>
              <a:bodyPr/>
              <a:lstStyle/>
              <a:p>
                <a:endParaRPr lang="en-US"/>
              </a:p>
            </p:txBody>
          </p:sp>
          <p:sp>
            <p:nvSpPr>
              <p:cNvPr id="100" name="Line 70"/>
              <p:cNvSpPr>
                <a:spLocks noChangeShapeType="1"/>
              </p:cNvSpPr>
              <p:nvPr/>
            </p:nvSpPr>
            <p:spPr bwMode="auto">
              <a:xfrm flipV="1">
                <a:off x="3856" y="3756"/>
                <a:ext cx="139" cy="59"/>
              </a:xfrm>
              <a:prstGeom prst="line">
                <a:avLst/>
              </a:prstGeom>
              <a:noFill/>
              <a:ln w="12700">
                <a:solidFill>
                  <a:srgbClr val="808080"/>
                </a:solidFill>
                <a:round/>
                <a:headEnd/>
                <a:tailEnd/>
              </a:ln>
              <a:effectLst/>
            </p:spPr>
            <p:txBody>
              <a:bodyPr/>
              <a:lstStyle/>
              <a:p>
                <a:endParaRPr lang="en-US"/>
              </a:p>
            </p:txBody>
          </p:sp>
          <p:sp>
            <p:nvSpPr>
              <p:cNvPr id="101" name="Line 71"/>
              <p:cNvSpPr>
                <a:spLocks noChangeShapeType="1"/>
              </p:cNvSpPr>
              <p:nvPr/>
            </p:nvSpPr>
            <p:spPr bwMode="auto">
              <a:xfrm flipV="1">
                <a:off x="3856" y="3676"/>
                <a:ext cx="139" cy="45"/>
              </a:xfrm>
              <a:prstGeom prst="line">
                <a:avLst/>
              </a:prstGeom>
              <a:noFill/>
              <a:ln w="12700">
                <a:solidFill>
                  <a:srgbClr val="808080"/>
                </a:solidFill>
                <a:round/>
                <a:headEnd/>
                <a:tailEnd/>
              </a:ln>
              <a:effectLst/>
            </p:spPr>
            <p:txBody>
              <a:bodyPr/>
              <a:lstStyle/>
              <a:p>
                <a:endParaRPr lang="en-US"/>
              </a:p>
            </p:txBody>
          </p:sp>
          <p:sp>
            <p:nvSpPr>
              <p:cNvPr id="102" name="Line 72"/>
              <p:cNvSpPr>
                <a:spLocks noChangeShapeType="1"/>
              </p:cNvSpPr>
              <p:nvPr/>
            </p:nvSpPr>
            <p:spPr bwMode="auto">
              <a:xfrm flipV="1">
                <a:off x="3856" y="3659"/>
                <a:ext cx="139" cy="41"/>
              </a:xfrm>
              <a:prstGeom prst="line">
                <a:avLst/>
              </a:prstGeom>
              <a:noFill/>
              <a:ln w="12700">
                <a:solidFill>
                  <a:srgbClr val="808080"/>
                </a:solidFill>
                <a:round/>
                <a:headEnd/>
                <a:tailEnd/>
              </a:ln>
              <a:effectLst/>
            </p:spPr>
            <p:txBody>
              <a:bodyPr/>
              <a:lstStyle/>
              <a:p>
                <a:endParaRPr lang="en-US"/>
              </a:p>
            </p:txBody>
          </p:sp>
          <p:sp>
            <p:nvSpPr>
              <p:cNvPr id="103" name="Line 73"/>
              <p:cNvSpPr>
                <a:spLocks noChangeShapeType="1"/>
              </p:cNvSpPr>
              <p:nvPr/>
            </p:nvSpPr>
            <p:spPr bwMode="auto">
              <a:xfrm flipV="1">
                <a:off x="3856" y="3640"/>
                <a:ext cx="138" cy="39"/>
              </a:xfrm>
              <a:prstGeom prst="line">
                <a:avLst/>
              </a:prstGeom>
              <a:noFill/>
              <a:ln w="12700">
                <a:solidFill>
                  <a:srgbClr val="808080"/>
                </a:solidFill>
                <a:round/>
                <a:headEnd/>
                <a:tailEnd/>
              </a:ln>
              <a:effectLst/>
            </p:spPr>
            <p:txBody>
              <a:bodyPr/>
              <a:lstStyle/>
              <a:p>
                <a:endParaRPr lang="en-US"/>
              </a:p>
            </p:txBody>
          </p:sp>
          <p:sp>
            <p:nvSpPr>
              <p:cNvPr id="104" name="Line 74"/>
              <p:cNvSpPr>
                <a:spLocks noChangeShapeType="1"/>
              </p:cNvSpPr>
              <p:nvPr/>
            </p:nvSpPr>
            <p:spPr bwMode="auto">
              <a:xfrm>
                <a:off x="3856" y="3666"/>
                <a:ext cx="0" cy="162"/>
              </a:xfrm>
              <a:prstGeom prst="line">
                <a:avLst/>
              </a:prstGeom>
              <a:noFill/>
              <a:ln w="12700">
                <a:solidFill>
                  <a:srgbClr val="808080"/>
                </a:solidFill>
                <a:round/>
                <a:headEnd/>
                <a:tailEnd/>
              </a:ln>
              <a:effectLst/>
            </p:spPr>
            <p:txBody>
              <a:bodyPr/>
              <a:lstStyle/>
              <a:p>
                <a:endParaRPr lang="en-US"/>
              </a:p>
            </p:txBody>
          </p:sp>
        </p:grpSp>
        <p:grpSp>
          <p:nvGrpSpPr>
            <p:cNvPr id="19" name="Group 93"/>
            <p:cNvGrpSpPr>
              <a:grpSpLocks/>
            </p:cNvGrpSpPr>
            <p:nvPr/>
          </p:nvGrpSpPr>
          <p:grpSpPr bwMode="auto">
            <a:xfrm>
              <a:off x="3309" y="3168"/>
              <a:ext cx="546" cy="476"/>
              <a:chOff x="3309" y="3168"/>
              <a:chExt cx="546" cy="476"/>
            </a:xfrm>
          </p:grpSpPr>
          <p:grpSp>
            <p:nvGrpSpPr>
              <p:cNvPr id="79" name="Group 91"/>
              <p:cNvGrpSpPr>
                <a:grpSpLocks/>
              </p:cNvGrpSpPr>
              <p:nvPr/>
            </p:nvGrpSpPr>
            <p:grpSpPr bwMode="auto">
              <a:xfrm>
                <a:off x="3309" y="3168"/>
                <a:ext cx="546" cy="476"/>
                <a:chOff x="3309" y="3168"/>
                <a:chExt cx="546" cy="476"/>
              </a:xfrm>
            </p:grpSpPr>
            <p:grpSp>
              <p:nvGrpSpPr>
                <p:cNvPr id="81" name="Group 80"/>
                <p:cNvGrpSpPr>
                  <a:grpSpLocks/>
                </p:cNvGrpSpPr>
                <p:nvPr/>
              </p:nvGrpSpPr>
              <p:grpSpPr bwMode="auto">
                <a:xfrm>
                  <a:off x="3309" y="3168"/>
                  <a:ext cx="546" cy="476"/>
                  <a:chOff x="3309" y="3168"/>
                  <a:chExt cx="546" cy="476"/>
                </a:xfrm>
              </p:grpSpPr>
              <p:sp>
                <p:nvSpPr>
                  <p:cNvPr id="92" name="Freeform 76"/>
                  <p:cNvSpPr>
                    <a:spLocks/>
                  </p:cNvSpPr>
                  <p:nvPr/>
                </p:nvSpPr>
                <p:spPr bwMode="auto">
                  <a:xfrm>
                    <a:off x="3309" y="3168"/>
                    <a:ext cx="546" cy="476"/>
                  </a:xfrm>
                  <a:custGeom>
                    <a:avLst/>
                    <a:gdLst/>
                    <a:ahLst/>
                    <a:cxnLst>
                      <a:cxn ang="0">
                        <a:pos x="44" y="7"/>
                      </a:cxn>
                      <a:cxn ang="0">
                        <a:pos x="90" y="6"/>
                      </a:cxn>
                      <a:cxn ang="0">
                        <a:pos x="154" y="1"/>
                      </a:cxn>
                      <a:cxn ang="0">
                        <a:pos x="220" y="0"/>
                      </a:cxn>
                      <a:cxn ang="0">
                        <a:pos x="297" y="0"/>
                      </a:cxn>
                      <a:cxn ang="0">
                        <a:pos x="352" y="1"/>
                      </a:cxn>
                      <a:cxn ang="0">
                        <a:pos x="435" y="4"/>
                      </a:cxn>
                      <a:cxn ang="0">
                        <a:pos x="515" y="7"/>
                      </a:cxn>
                      <a:cxn ang="0">
                        <a:pos x="535" y="8"/>
                      </a:cxn>
                      <a:cxn ang="0">
                        <a:pos x="539" y="9"/>
                      </a:cxn>
                      <a:cxn ang="0">
                        <a:pos x="542" y="12"/>
                      </a:cxn>
                      <a:cxn ang="0">
                        <a:pos x="545" y="15"/>
                      </a:cxn>
                      <a:cxn ang="0">
                        <a:pos x="545" y="20"/>
                      </a:cxn>
                      <a:cxn ang="0">
                        <a:pos x="524" y="466"/>
                      </a:cxn>
                      <a:cxn ang="0">
                        <a:pos x="522" y="472"/>
                      </a:cxn>
                      <a:cxn ang="0">
                        <a:pos x="515" y="475"/>
                      </a:cxn>
                      <a:cxn ang="0">
                        <a:pos x="340" y="464"/>
                      </a:cxn>
                      <a:cxn ang="0">
                        <a:pos x="166" y="452"/>
                      </a:cxn>
                      <a:cxn ang="0">
                        <a:pos x="8" y="441"/>
                      </a:cxn>
                      <a:cxn ang="0">
                        <a:pos x="0" y="429"/>
                      </a:cxn>
                      <a:cxn ang="0">
                        <a:pos x="25" y="22"/>
                      </a:cxn>
                      <a:cxn ang="0">
                        <a:pos x="44" y="7"/>
                      </a:cxn>
                    </a:cxnLst>
                    <a:rect l="0" t="0" r="r" b="b"/>
                    <a:pathLst>
                      <a:path w="546" h="476">
                        <a:moveTo>
                          <a:pt x="44" y="7"/>
                        </a:moveTo>
                        <a:lnTo>
                          <a:pt x="90" y="6"/>
                        </a:lnTo>
                        <a:lnTo>
                          <a:pt x="154" y="1"/>
                        </a:lnTo>
                        <a:lnTo>
                          <a:pt x="220" y="0"/>
                        </a:lnTo>
                        <a:lnTo>
                          <a:pt x="297" y="0"/>
                        </a:lnTo>
                        <a:lnTo>
                          <a:pt x="352" y="1"/>
                        </a:lnTo>
                        <a:lnTo>
                          <a:pt x="435" y="4"/>
                        </a:lnTo>
                        <a:lnTo>
                          <a:pt x="515" y="7"/>
                        </a:lnTo>
                        <a:lnTo>
                          <a:pt x="535" y="8"/>
                        </a:lnTo>
                        <a:lnTo>
                          <a:pt x="539" y="9"/>
                        </a:lnTo>
                        <a:lnTo>
                          <a:pt x="542" y="12"/>
                        </a:lnTo>
                        <a:lnTo>
                          <a:pt x="545" y="15"/>
                        </a:lnTo>
                        <a:lnTo>
                          <a:pt x="545" y="20"/>
                        </a:lnTo>
                        <a:lnTo>
                          <a:pt x="524" y="466"/>
                        </a:lnTo>
                        <a:lnTo>
                          <a:pt x="522" y="472"/>
                        </a:lnTo>
                        <a:lnTo>
                          <a:pt x="515" y="475"/>
                        </a:lnTo>
                        <a:lnTo>
                          <a:pt x="340" y="464"/>
                        </a:lnTo>
                        <a:lnTo>
                          <a:pt x="166" y="452"/>
                        </a:lnTo>
                        <a:lnTo>
                          <a:pt x="8" y="441"/>
                        </a:lnTo>
                        <a:lnTo>
                          <a:pt x="0" y="429"/>
                        </a:lnTo>
                        <a:lnTo>
                          <a:pt x="25" y="22"/>
                        </a:lnTo>
                        <a:lnTo>
                          <a:pt x="44" y="7"/>
                        </a:lnTo>
                      </a:path>
                    </a:pathLst>
                  </a:custGeom>
                  <a:solidFill>
                    <a:srgbClr val="C0C0C0"/>
                  </a:solidFill>
                  <a:ln w="12700" cap="rnd" cmpd="sng">
                    <a:noFill/>
                    <a:prstDash val="solid"/>
                    <a:round/>
                    <a:headEnd type="none" w="med" len="med"/>
                    <a:tailEnd type="none" w="med" len="med"/>
                  </a:ln>
                  <a:effectLst/>
                </p:spPr>
                <p:txBody>
                  <a:bodyPr/>
                  <a:lstStyle/>
                  <a:p>
                    <a:endParaRPr lang="en-US"/>
                  </a:p>
                </p:txBody>
              </p:sp>
              <p:sp>
                <p:nvSpPr>
                  <p:cNvPr id="93" name="Arc 77"/>
                  <p:cNvSpPr>
                    <a:spLocks/>
                  </p:cNvSpPr>
                  <p:nvPr/>
                </p:nvSpPr>
                <p:spPr bwMode="auto">
                  <a:xfrm>
                    <a:off x="3844" y="3177"/>
                    <a:ext cx="11" cy="7"/>
                  </a:xfrm>
                  <a:custGeom>
                    <a:avLst/>
                    <a:gdLst>
                      <a:gd name="G0" fmla="+- 1997 0 0"/>
                      <a:gd name="G1" fmla="+- 21600 0 0"/>
                      <a:gd name="G2" fmla="+- 21600 0 0"/>
                      <a:gd name="T0" fmla="*/ 0 w 23288"/>
                      <a:gd name="T1" fmla="*/ 93 h 21600"/>
                      <a:gd name="T2" fmla="*/ 23288 w 23288"/>
                      <a:gd name="T3" fmla="*/ 17960 h 21600"/>
                      <a:gd name="T4" fmla="*/ 1997 w 23288"/>
                      <a:gd name="T5" fmla="*/ 21600 h 21600"/>
                    </a:gdLst>
                    <a:ahLst/>
                    <a:cxnLst>
                      <a:cxn ang="0">
                        <a:pos x="T0" y="T1"/>
                      </a:cxn>
                      <a:cxn ang="0">
                        <a:pos x="T2" y="T3"/>
                      </a:cxn>
                      <a:cxn ang="0">
                        <a:pos x="T4" y="T5"/>
                      </a:cxn>
                    </a:cxnLst>
                    <a:rect l="0" t="0" r="r" b="b"/>
                    <a:pathLst>
                      <a:path w="23288" h="21600" fill="none" extrusionOk="0">
                        <a:moveTo>
                          <a:pt x="-1" y="92"/>
                        </a:moveTo>
                        <a:cubicBezTo>
                          <a:pt x="663" y="30"/>
                          <a:pt x="1330" y="-1"/>
                          <a:pt x="1997" y="0"/>
                        </a:cubicBezTo>
                        <a:cubicBezTo>
                          <a:pt x="12521" y="0"/>
                          <a:pt x="21514" y="7585"/>
                          <a:pt x="23288" y="17959"/>
                        </a:cubicBezTo>
                      </a:path>
                      <a:path w="23288" h="21600" stroke="0" extrusionOk="0">
                        <a:moveTo>
                          <a:pt x="-1" y="92"/>
                        </a:moveTo>
                        <a:cubicBezTo>
                          <a:pt x="663" y="30"/>
                          <a:pt x="1330" y="-1"/>
                          <a:pt x="1997" y="0"/>
                        </a:cubicBezTo>
                        <a:cubicBezTo>
                          <a:pt x="12521" y="0"/>
                          <a:pt x="21514" y="7585"/>
                          <a:pt x="23288" y="17959"/>
                        </a:cubicBezTo>
                        <a:lnTo>
                          <a:pt x="1997" y="21600"/>
                        </a:lnTo>
                        <a:close/>
                      </a:path>
                    </a:pathLst>
                  </a:custGeom>
                  <a:solidFill>
                    <a:srgbClr val="C0C0C0"/>
                  </a:solidFill>
                  <a:ln w="12700" cap="rnd">
                    <a:noFill/>
                    <a:round/>
                    <a:headEnd/>
                    <a:tailEnd/>
                  </a:ln>
                  <a:effectLst/>
                </p:spPr>
                <p:txBody>
                  <a:bodyPr/>
                  <a:lstStyle/>
                  <a:p>
                    <a:endParaRPr lang="en-US"/>
                  </a:p>
                </p:txBody>
              </p:sp>
              <p:sp>
                <p:nvSpPr>
                  <p:cNvPr id="94" name="Arc 78"/>
                  <p:cNvSpPr>
                    <a:spLocks/>
                  </p:cNvSpPr>
                  <p:nvPr/>
                </p:nvSpPr>
                <p:spPr bwMode="auto">
                  <a:xfrm>
                    <a:off x="3333" y="3176"/>
                    <a:ext cx="24" cy="16"/>
                  </a:xfrm>
                  <a:custGeom>
                    <a:avLst/>
                    <a:gdLst>
                      <a:gd name="G0" fmla="+- 21600 0 0"/>
                      <a:gd name="G1" fmla="+- 21580 0 0"/>
                      <a:gd name="G2" fmla="+- 21600 0 0"/>
                      <a:gd name="T0" fmla="*/ 0 w 21600"/>
                      <a:gd name="T1" fmla="*/ 21580 h 21580"/>
                      <a:gd name="T2" fmla="*/ 20682 w 21600"/>
                      <a:gd name="T3" fmla="*/ 0 h 21580"/>
                      <a:gd name="T4" fmla="*/ 21600 w 21600"/>
                      <a:gd name="T5" fmla="*/ 21580 h 21580"/>
                    </a:gdLst>
                    <a:ahLst/>
                    <a:cxnLst>
                      <a:cxn ang="0">
                        <a:pos x="T0" y="T1"/>
                      </a:cxn>
                      <a:cxn ang="0">
                        <a:pos x="T2" y="T3"/>
                      </a:cxn>
                      <a:cxn ang="0">
                        <a:pos x="T4" y="T5"/>
                      </a:cxn>
                    </a:cxnLst>
                    <a:rect l="0" t="0" r="r" b="b"/>
                    <a:pathLst>
                      <a:path w="21600" h="21580" fill="none" extrusionOk="0">
                        <a:moveTo>
                          <a:pt x="0" y="21580"/>
                        </a:moveTo>
                        <a:cubicBezTo>
                          <a:pt x="0" y="10007"/>
                          <a:pt x="9120" y="491"/>
                          <a:pt x="20681" y="-1"/>
                        </a:cubicBezTo>
                      </a:path>
                      <a:path w="21600" h="21580" stroke="0" extrusionOk="0">
                        <a:moveTo>
                          <a:pt x="0" y="21580"/>
                        </a:moveTo>
                        <a:cubicBezTo>
                          <a:pt x="0" y="10007"/>
                          <a:pt x="9120" y="491"/>
                          <a:pt x="20681" y="-1"/>
                        </a:cubicBezTo>
                        <a:lnTo>
                          <a:pt x="21600" y="21580"/>
                        </a:lnTo>
                        <a:close/>
                      </a:path>
                    </a:pathLst>
                  </a:custGeom>
                  <a:solidFill>
                    <a:srgbClr val="C0C0C0"/>
                  </a:solidFill>
                  <a:ln w="12700" cap="rnd">
                    <a:noFill/>
                    <a:round/>
                    <a:headEnd/>
                    <a:tailEnd/>
                  </a:ln>
                  <a:effectLst/>
                </p:spPr>
                <p:txBody>
                  <a:bodyPr/>
                  <a:lstStyle/>
                  <a:p>
                    <a:endParaRPr lang="en-US"/>
                  </a:p>
                </p:txBody>
              </p:sp>
              <p:sp>
                <p:nvSpPr>
                  <p:cNvPr id="95" name="Arc 79"/>
                  <p:cNvSpPr>
                    <a:spLocks/>
                  </p:cNvSpPr>
                  <p:nvPr/>
                </p:nvSpPr>
                <p:spPr bwMode="auto">
                  <a:xfrm>
                    <a:off x="3309" y="3599"/>
                    <a:ext cx="8" cy="11"/>
                  </a:xfrm>
                  <a:custGeom>
                    <a:avLst/>
                    <a:gdLst>
                      <a:gd name="G0" fmla="+- 21600 0 0"/>
                      <a:gd name="G1" fmla="+- 1921 0 0"/>
                      <a:gd name="G2" fmla="+- 21600 0 0"/>
                      <a:gd name="T0" fmla="*/ 18605 w 21600"/>
                      <a:gd name="T1" fmla="*/ 23312 h 23312"/>
                      <a:gd name="T2" fmla="*/ 86 w 21600"/>
                      <a:gd name="T3" fmla="*/ 0 h 23312"/>
                      <a:gd name="T4" fmla="*/ 21600 w 21600"/>
                      <a:gd name="T5" fmla="*/ 1921 h 23312"/>
                    </a:gdLst>
                    <a:ahLst/>
                    <a:cxnLst>
                      <a:cxn ang="0">
                        <a:pos x="T0" y="T1"/>
                      </a:cxn>
                      <a:cxn ang="0">
                        <a:pos x="T2" y="T3"/>
                      </a:cxn>
                      <a:cxn ang="0">
                        <a:pos x="T4" y="T5"/>
                      </a:cxn>
                    </a:cxnLst>
                    <a:rect l="0" t="0" r="r" b="b"/>
                    <a:pathLst>
                      <a:path w="21600" h="23312" fill="none" extrusionOk="0">
                        <a:moveTo>
                          <a:pt x="18604" y="23312"/>
                        </a:moveTo>
                        <a:cubicBezTo>
                          <a:pt x="7936" y="21818"/>
                          <a:pt x="0" y="12693"/>
                          <a:pt x="0" y="1921"/>
                        </a:cubicBezTo>
                        <a:cubicBezTo>
                          <a:pt x="-1" y="1279"/>
                          <a:pt x="28" y="638"/>
                          <a:pt x="85" y="-1"/>
                        </a:cubicBezTo>
                      </a:path>
                      <a:path w="21600" h="23312" stroke="0" extrusionOk="0">
                        <a:moveTo>
                          <a:pt x="18604" y="23312"/>
                        </a:moveTo>
                        <a:cubicBezTo>
                          <a:pt x="7936" y="21818"/>
                          <a:pt x="0" y="12693"/>
                          <a:pt x="0" y="1921"/>
                        </a:cubicBezTo>
                        <a:cubicBezTo>
                          <a:pt x="-1" y="1279"/>
                          <a:pt x="28" y="638"/>
                          <a:pt x="85" y="-1"/>
                        </a:cubicBezTo>
                        <a:lnTo>
                          <a:pt x="21600" y="1921"/>
                        </a:lnTo>
                        <a:close/>
                      </a:path>
                    </a:pathLst>
                  </a:custGeom>
                  <a:solidFill>
                    <a:srgbClr val="C0C0C0"/>
                  </a:solidFill>
                  <a:ln w="12700" cap="rnd">
                    <a:noFill/>
                    <a:round/>
                    <a:headEnd/>
                    <a:tailEnd/>
                  </a:ln>
                  <a:effectLst/>
                </p:spPr>
                <p:txBody>
                  <a:bodyPr/>
                  <a:lstStyle/>
                  <a:p>
                    <a:endParaRPr lang="en-US"/>
                  </a:p>
                </p:txBody>
              </p:sp>
            </p:grpSp>
            <p:grpSp>
              <p:nvGrpSpPr>
                <p:cNvPr id="82" name="Group 90"/>
                <p:cNvGrpSpPr>
                  <a:grpSpLocks/>
                </p:cNvGrpSpPr>
                <p:nvPr/>
              </p:nvGrpSpPr>
              <p:grpSpPr bwMode="auto">
                <a:xfrm>
                  <a:off x="3367" y="3242"/>
                  <a:ext cx="414" cy="322"/>
                  <a:chOff x="3367" y="3242"/>
                  <a:chExt cx="414" cy="322"/>
                </a:xfrm>
              </p:grpSpPr>
              <p:grpSp>
                <p:nvGrpSpPr>
                  <p:cNvPr id="83" name="Group 85"/>
                  <p:cNvGrpSpPr>
                    <a:grpSpLocks/>
                  </p:cNvGrpSpPr>
                  <p:nvPr/>
                </p:nvGrpSpPr>
                <p:grpSpPr bwMode="auto">
                  <a:xfrm>
                    <a:off x="3367" y="3242"/>
                    <a:ext cx="414" cy="322"/>
                    <a:chOff x="3367" y="3242"/>
                    <a:chExt cx="414" cy="322"/>
                  </a:xfrm>
                </p:grpSpPr>
                <p:sp>
                  <p:nvSpPr>
                    <p:cNvPr id="88" name="Freeform 81"/>
                    <p:cNvSpPr>
                      <a:spLocks/>
                    </p:cNvSpPr>
                    <p:nvPr/>
                  </p:nvSpPr>
                  <p:spPr bwMode="auto">
                    <a:xfrm>
                      <a:off x="3383" y="3242"/>
                      <a:ext cx="397" cy="1"/>
                    </a:xfrm>
                    <a:custGeom>
                      <a:avLst/>
                      <a:gdLst/>
                      <a:ahLst/>
                      <a:cxnLst>
                        <a:cxn ang="0">
                          <a:pos x="0" y="0"/>
                        </a:cxn>
                        <a:cxn ang="0">
                          <a:pos x="396" y="0"/>
                        </a:cxn>
                        <a:cxn ang="0">
                          <a:pos x="387" y="0"/>
                        </a:cxn>
                        <a:cxn ang="0">
                          <a:pos x="9" y="0"/>
                        </a:cxn>
                        <a:cxn ang="0">
                          <a:pos x="0" y="0"/>
                        </a:cxn>
                      </a:cxnLst>
                      <a:rect l="0" t="0" r="r" b="b"/>
                      <a:pathLst>
                        <a:path w="397" h="1">
                          <a:moveTo>
                            <a:pt x="0" y="0"/>
                          </a:moveTo>
                          <a:lnTo>
                            <a:pt x="396" y="0"/>
                          </a:lnTo>
                          <a:lnTo>
                            <a:pt x="387" y="0"/>
                          </a:lnTo>
                          <a:lnTo>
                            <a:pt x="9" y="0"/>
                          </a:lnTo>
                          <a:lnTo>
                            <a:pt x="0" y="0"/>
                          </a:lnTo>
                        </a:path>
                      </a:pathLst>
                    </a:custGeom>
                    <a:solidFill>
                      <a:srgbClr val="808080"/>
                    </a:solidFill>
                    <a:ln w="12700" cap="rnd" cmpd="sng">
                      <a:noFill/>
                      <a:prstDash val="solid"/>
                      <a:round/>
                      <a:headEnd type="none" w="med" len="med"/>
                      <a:tailEnd type="none" w="med" len="med"/>
                    </a:ln>
                    <a:effectLst/>
                  </p:spPr>
                  <p:txBody>
                    <a:bodyPr/>
                    <a:lstStyle/>
                    <a:p>
                      <a:endParaRPr lang="en-US"/>
                    </a:p>
                  </p:txBody>
                </p:sp>
                <p:sp>
                  <p:nvSpPr>
                    <p:cNvPr id="89" name="Freeform 82"/>
                    <p:cNvSpPr>
                      <a:spLocks/>
                    </p:cNvSpPr>
                    <p:nvPr/>
                  </p:nvSpPr>
                  <p:spPr bwMode="auto">
                    <a:xfrm>
                      <a:off x="3762" y="3242"/>
                      <a:ext cx="19" cy="322"/>
                    </a:xfrm>
                    <a:custGeom>
                      <a:avLst/>
                      <a:gdLst/>
                      <a:ahLst/>
                      <a:cxnLst>
                        <a:cxn ang="0">
                          <a:pos x="11" y="6"/>
                        </a:cxn>
                        <a:cxn ang="0">
                          <a:pos x="18" y="0"/>
                        </a:cxn>
                        <a:cxn ang="0">
                          <a:pos x="12" y="175"/>
                        </a:cxn>
                        <a:cxn ang="0">
                          <a:pos x="6" y="321"/>
                        </a:cxn>
                        <a:cxn ang="0">
                          <a:pos x="0" y="312"/>
                        </a:cxn>
                        <a:cxn ang="0">
                          <a:pos x="11" y="6"/>
                        </a:cxn>
                      </a:cxnLst>
                      <a:rect l="0" t="0" r="r" b="b"/>
                      <a:pathLst>
                        <a:path w="19" h="322">
                          <a:moveTo>
                            <a:pt x="11" y="6"/>
                          </a:moveTo>
                          <a:lnTo>
                            <a:pt x="18" y="0"/>
                          </a:lnTo>
                          <a:lnTo>
                            <a:pt x="12" y="175"/>
                          </a:lnTo>
                          <a:lnTo>
                            <a:pt x="6" y="321"/>
                          </a:lnTo>
                          <a:lnTo>
                            <a:pt x="0" y="312"/>
                          </a:lnTo>
                          <a:lnTo>
                            <a:pt x="11" y="6"/>
                          </a:lnTo>
                        </a:path>
                      </a:pathLst>
                    </a:custGeom>
                    <a:solidFill>
                      <a:srgbClr val="FFFFFF"/>
                    </a:solidFill>
                    <a:ln w="12700" cap="rnd" cmpd="sng">
                      <a:noFill/>
                      <a:prstDash val="solid"/>
                      <a:round/>
                      <a:headEnd type="none" w="med" len="med"/>
                      <a:tailEnd type="none" w="med" len="med"/>
                    </a:ln>
                    <a:effectLst/>
                  </p:spPr>
                  <p:txBody>
                    <a:bodyPr/>
                    <a:lstStyle/>
                    <a:p>
                      <a:endParaRPr lang="en-US"/>
                    </a:p>
                  </p:txBody>
                </p:sp>
                <p:sp>
                  <p:nvSpPr>
                    <p:cNvPr id="90" name="Freeform 83"/>
                    <p:cNvSpPr>
                      <a:spLocks/>
                    </p:cNvSpPr>
                    <p:nvPr/>
                  </p:nvSpPr>
                  <p:spPr bwMode="auto">
                    <a:xfrm>
                      <a:off x="3367" y="3544"/>
                      <a:ext cx="397" cy="20"/>
                    </a:xfrm>
                    <a:custGeom>
                      <a:avLst/>
                      <a:gdLst/>
                      <a:ahLst/>
                      <a:cxnLst>
                        <a:cxn ang="0">
                          <a:pos x="9" y="0"/>
                        </a:cxn>
                        <a:cxn ang="0">
                          <a:pos x="0" y="6"/>
                        </a:cxn>
                        <a:cxn ang="0">
                          <a:pos x="396" y="19"/>
                        </a:cxn>
                        <a:cxn ang="0">
                          <a:pos x="387" y="13"/>
                        </a:cxn>
                        <a:cxn ang="0">
                          <a:pos x="9" y="0"/>
                        </a:cxn>
                      </a:cxnLst>
                      <a:rect l="0" t="0" r="r" b="b"/>
                      <a:pathLst>
                        <a:path w="397" h="20">
                          <a:moveTo>
                            <a:pt x="9" y="0"/>
                          </a:moveTo>
                          <a:lnTo>
                            <a:pt x="0" y="6"/>
                          </a:lnTo>
                          <a:lnTo>
                            <a:pt x="396" y="19"/>
                          </a:lnTo>
                          <a:lnTo>
                            <a:pt x="387" y="13"/>
                          </a:lnTo>
                          <a:lnTo>
                            <a:pt x="9" y="0"/>
                          </a:lnTo>
                        </a:path>
                      </a:pathLst>
                    </a:custGeom>
                    <a:solidFill>
                      <a:srgbClr val="DFDFDF"/>
                    </a:solidFill>
                    <a:ln w="12700" cap="rnd" cmpd="sng">
                      <a:noFill/>
                      <a:prstDash val="solid"/>
                      <a:round/>
                      <a:headEnd type="none" w="med" len="med"/>
                      <a:tailEnd type="none" w="med" len="med"/>
                    </a:ln>
                    <a:effectLst/>
                  </p:spPr>
                  <p:txBody>
                    <a:bodyPr/>
                    <a:lstStyle/>
                    <a:p>
                      <a:endParaRPr lang="en-US"/>
                    </a:p>
                  </p:txBody>
                </p:sp>
                <p:sp>
                  <p:nvSpPr>
                    <p:cNvPr id="91" name="Freeform 84"/>
                    <p:cNvSpPr>
                      <a:spLocks/>
                    </p:cNvSpPr>
                    <p:nvPr/>
                  </p:nvSpPr>
                  <p:spPr bwMode="auto">
                    <a:xfrm>
                      <a:off x="3367" y="3243"/>
                      <a:ext cx="18" cy="303"/>
                    </a:xfrm>
                    <a:custGeom>
                      <a:avLst/>
                      <a:gdLst/>
                      <a:ahLst/>
                      <a:cxnLst>
                        <a:cxn ang="0">
                          <a:pos x="11" y="0"/>
                        </a:cxn>
                        <a:cxn ang="0">
                          <a:pos x="17" y="6"/>
                        </a:cxn>
                        <a:cxn ang="0">
                          <a:pos x="6" y="294"/>
                        </a:cxn>
                        <a:cxn ang="0">
                          <a:pos x="0" y="302"/>
                        </a:cxn>
                        <a:cxn ang="0">
                          <a:pos x="11" y="0"/>
                        </a:cxn>
                      </a:cxnLst>
                      <a:rect l="0" t="0" r="r" b="b"/>
                      <a:pathLst>
                        <a:path w="18" h="303">
                          <a:moveTo>
                            <a:pt x="11" y="0"/>
                          </a:moveTo>
                          <a:lnTo>
                            <a:pt x="17" y="6"/>
                          </a:lnTo>
                          <a:lnTo>
                            <a:pt x="6" y="294"/>
                          </a:lnTo>
                          <a:lnTo>
                            <a:pt x="0" y="302"/>
                          </a:lnTo>
                          <a:lnTo>
                            <a:pt x="11" y="0"/>
                          </a:lnTo>
                        </a:path>
                      </a:pathLst>
                    </a:custGeom>
                    <a:solidFill>
                      <a:srgbClr val="BFBFBF"/>
                    </a:solidFill>
                    <a:ln w="12700" cap="rnd" cmpd="sng">
                      <a:noFill/>
                      <a:prstDash val="solid"/>
                      <a:round/>
                      <a:headEnd type="none" w="med" len="med"/>
                      <a:tailEnd type="none" w="med" len="med"/>
                    </a:ln>
                    <a:effectLst/>
                  </p:spPr>
                  <p:txBody>
                    <a:bodyPr/>
                    <a:lstStyle/>
                    <a:p>
                      <a:endParaRPr lang="en-US"/>
                    </a:p>
                  </p:txBody>
                </p:sp>
              </p:grpSp>
              <p:grpSp>
                <p:nvGrpSpPr>
                  <p:cNvPr id="84" name="Group 89"/>
                  <p:cNvGrpSpPr>
                    <a:grpSpLocks/>
                  </p:cNvGrpSpPr>
                  <p:nvPr/>
                </p:nvGrpSpPr>
                <p:grpSpPr bwMode="auto">
                  <a:xfrm>
                    <a:off x="3376" y="3249"/>
                    <a:ext cx="395" cy="306"/>
                    <a:chOff x="3376" y="3249"/>
                    <a:chExt cx="395" cy="306"/>
                  </a:xfrm>
                </p:grpSpPr>
                <p:sp>
                  <p:nvSpPr>
                    <p:cNvPr id="85" name="Freeform 86"/>
                    <p:cNvSpPr>
                      <a:spLocks/>
                    </p:cNvSpPr>
                    <p:nvPr/>
                  </p:nvSpPr>
                  <p:spPr bwMode="auto">
                    <a:xfrm>
                      <a:off x="3376" y="3249"/>
                      <a:ext cx="395" cy="306"/>
                    </a:xfrm>
                    <a:custGeom>
                      <a:avLst/>
                      <a:gdLst/>
                      <a:ahLst/>
                      <a:cxnLst>
                        <a:cxn ang="0">
                          <a:pos x="16" y="0"/>
                        </a:cxn>
                        <a:cxn ang="0">
                          <a:pos x="394" y="0"/>
                        </a:cxn>
                        <a:cxn ang="0">
                          <a:pos x="378" y="305"/>
                        </a:cxn>
                        <a:cxn ang="0">
                          <a:pos x="0" y="287"/>
                        </a:cxn>
                        <a:cxn ang="0">
                          <a:pos x="16" y="0"/>
                        </a:cxn>
                      </a:cxnLst>
                      <a:rect l="0" t="0" r="r" b="b"/>
                      <a:pathLst>
                        <a:path w="395" h="306">
                          <a:moveTo>
                            <a:pt x="16" y="0"/>
                          </a:moveTo>
                          <a:lnTo>
                            <a:pt x="394" y="0"/>
                          </a:lnTo>
                          <a:lnTo>
                            <a:pt x="378" y="305"/>
                          </a:lnTo>
                          <a:lnTo>
                            <a:pt x="0" y="287"/>
                          </a:lnTo>
                          <a:lnTo>
                            <a:pt x="16" y="0"/>
                          </a:lnTo>
                        </a:path>
                      </a:pathLst>
                    </a:custGeom>
                    <a:solidFill>
                      <a:srgbClr val="000000"/>
                    </a:solidFill>
                    <a:ln w="12700" cap="rnd" cmpd="sng">
                      <a:noFill/>
                      <a:prstDash val="solid"/>
                      <a:round/>
                      <a:headEnd type="none" w="med" len="med"/>
                      <a:tailEnd type="none" w="med" len="med"/>
                    </a:ln>
                    <a:effectLst/>
                  </p:spPr>
                  <p:txBody>
                    <a:bodyPr/>
                    <a:lstStyle/>
                    <a:p>
                      <a:endParaRPr lang="en-US"/>
                    </a:p>
                  </p:txBody>
                </p:sp>
                <p:sp>
                  <p:nvSpPr>
                    <p:cNvPr id="86" name="Freeform 87"/>
                    <p:cNvSpPr>
                      <a:spLocks/>
                    </p:cNvSpPr>
                    <p:nvPr/>
                  </p:nvSpPr>
                  <p:spPr bwMode="auto">
                    <a:xfrm>
                      <a:off x="3389" y="3262"/>
                      <a:ext cx="369" cy="282"/>
                    </a:xfrm>
                    <a:custGeom>
                      <a:avLst/>
                      <a:gdLst/>
                      <a:ahLst/>
                      <a:cxnLst>
                        <a:cxn ang="0">
                          <a:pos x="14" y="0"/>
                        </a:cxn>
                        <a:cxn ang="0">
                          <a:pos x="368" y="0"/>
                        </a:cxn>
                        <a:cxn ang="0">
                          <a:pos x="352" y="281"/>
                        </a:cxn>
                        <a:cxn ang="0">
                          <a:pos x="0" y="266"/>
                        </a:cxn>
                        <a:cxn ang="0">
                          <a:pos x="14" y="0"/>
                        </a:cxn>
                      </a:cxnLst>
                      <a:rect l="0" t="0" r="r" b="b"/>
                      <a:pathLst>
                        <a:path w="369" h="282">
                          <a:moveTo>
                            <a:pt x="14" y="0"/>
                          </a:moveTo>
                          <a:lnTo>
                            <a:pt x="368" y="0"/>
                          </a:lnTo>
                          <a:lnTo>
                            <a:pt x="352" y="281"/>
                          </a:lnTo>
                          <a:lnTo>
                            <a:pt x="0" y="266"/>
                          </a:lnTo>
                          <a:lnTo>
                            <a:pt x="14" y="0"/>
                          </a:lnTo>
                        </a:path>
                      </a:pathLst>
                    </a:custGeom>
                    <a:solidFill>
                      <a:srgbClr val="C0C0C0"/>
                    </a:solidFill>
                    <a:ln w="12700" cap="rnd" cmpd="sng">
                      <a:noFill/>
                      <a:prstDash val="solid"/>
                      <a:round/>
                      <a:headEnd type="none" w="med" len="med"/>
                      <a:tailEnd type="none" w="med" len="med"/>
                    </a:ln>
                    <a:effectLst/>
                  </p:spPr>
                  <p:txBody>
                    <a:bodyPr/>
                    <a:lstStyle/>
                    <a:p>
                      <a:endParaRPr lang="en-US"/>
                    </a:p>
                  </p:txBody>
                </p:sp>
                <p:sp>
                  <p:nvSpPr>
                    <p:cNvPr id="87" name="Freeform 88"/>
                    <p:cNvSpPr>
                      <a:spLocks/>
                    </p:cNvSpPr>
                    <p:nvPr/>
                  </p:nvSpPr>
                  <p:spPr bwMode="auto">
                    <a:xfrm>
                      <a:off x="3395" y="3279"/>
                      <a:ext cx="348" cy="254"/>
                    </a:xfrm>
                    <a:custGeom>
                      <a:avLst/>
                      <a:gdLst/>
                      <a:ahLst/>
                      <a:cxnLst>
                        <a:cxn ang="0">
                          <a:pos x="13" y="0"/>
                        </a:cxn>
                        <a:cxn ang="0">
                          <a:pos x="347" y="0"/>
                        </a:cxn>
                        <a:cxn ang="0">
                          <a:pos x="332" y="253"/>
                        </a:cxn>
                        <a:cxn ang="0">
                          <a:pos x="0" y="240"/>
                        </a:cxn>
                        <a:cxn ang="0">
                          <a:pos x="13" y="0"/>
                        </a:cxn>
                      </a:cxnLst>
                      <a:rect l="0" t="0" r="r" b="b"/>
                      <a:pathLst>
                        <a:path w="348" h="254">
                          <a:moveTo>
                            <a:pt x="13" y="0"/>
                          </a:moveTo>
                          <a:lnTo>
                            <a:pt x="347" y="0"/>
                          </a:lnTo>
                          <a:lnTo>
                            <a:pt x="332" y="253"/>
                          </a:lnTo>
                          <a:lnTo>
                            <a:pt x="0" y="240"/>
                          </a:lnTo>
                          <a:lnTo>
                            <a:pt x="13" y="0"/>
                          </a:lnTo>
                        </a:path>
                      </a:pathLst>
                    </a:custGeom>
                    <a:solidFill>
                      <a:srgbClr val="0000FF"/>
                    </a:solidFill>
                    <a:ln w="12700" cap="rnd" cmpd="sng">
                      <a:noFill/>
                      <a:prstDash val="solid"/>
                      <a:round/>
                      <a:headEnd type="none" w="med" len="med"/>
                      <a:tailEnd type="none" w="med" len="med"/>
                    </a:ln>
                    <a:effectLst/>
                  </p:spPr>
                  <p:txBody>
                    <a:bodyPr/>
                    <a:lstStyle/>
                    <a:p>
                      <a:endParaRPr lang="en-US"/>
                    </a:p>
                  </p:txBody>
                </p:sp>
              </p:grpSp>
            </p:grpSp>
          </p:grpSp>
          <p:sp>
            <p:nvSpPr>
              <p:cNvPr id="80" name="Freeform 92"/>
              <p:cNvSpPr>
                <a:spLocks/>
              </p:cNvSpPr>
              <p:nvPr/>
            </p:nvSpPr>
            <p:spPr bwMode="auto">
              <a:xfrm>
                <a:off x="3753" y="3611"/>
                <a:ext cx="17" cy="1"/>
              </a:xfrm>
              <a:custGeom>
                <a:avLst/>
                <a:gdLst/>
                <a:ahLst/>
                <a:cxnLst>
                  <a:cxn ang="0">
                    <a:pos x="0" y="0"/>
                  </a:cxn>
                  <a:cxn ang="0">
                    <a:pos x="16" y="0"/>
                  </a:cxn>
                  <a:cxn ang="0">
                    <a:pos x="16" y="0"/>
                  </a:cxn>
                  <a:cxn ang="0">
                    <a:pos x="0" y="0"/>
                  </a:cxn>
                  <a:cxn ang="0">
                    <a:pos x="0" y="0"/>
                  </a:cxn>
                </a:cxnLst>
                <a:rect l="0" t="0" r="r" b="b"/>
                <a:pathLst>
                  <a:path w="17" h="1">
                    <a:moveTo>
                      <a:pt x="0" y="0"/>
                    </a:moveTo>
                    <a:lnTo>
                      <a:pt x="16" y="0"/>
                    </a:lnTo>
                    <a:lnTo>
                      <a:pt x="16" y="0"/>
                    </a:lnTo>
                    <a:lnTo>
                      <a:pt x="0" y="0"/>
                    </a:lnTo>
                    <a:lnTo>
                      <a:pt x="0" y="0"/>
                    </a:lnTo>
                  </a:path>
                </a:pathLst>
              </a:custGeom>
              <a:solidFill>
                <a:srgbClr val="008000"/>
              </a:solidFill>
              <a:ln w="12700" cap="rnd" cmpd="sng">
                <a:noFill/>
                <a:prstDash val="solid"/>
                <a:round/>
                <a:headEnd type="none" w="med" len="med"/>
                <a:tailEnd type="none" w="med" len="med"/>
              </a:ln>
              <a:effectLst/>
            </p:spPr>
            <p:txBody>
              <a:bodyPr/>
              <a:lstStyle/>
              <a:p>
                <a:endParaRPr lang="en-US"/>
              </a:p>
            </p:txBody>
          </p:sp>
        </p:grpSp>
        <p:grpSp>
          <p:nvGrpSpPr>
            <p:cNvPr id="20" name="Group 152"/>
            <p:cNvGrpSpPr>
              <a:grpSpLocks/>
            </p:cNvGrpSpPr>
            <p:nvPr/>
          </p:nvGrpSpPr>
          <p:grpSpPr bwMode="auto">
            <a:xfrm>
              <a:off x="3092" y="3803"/>
              <a:ext cx="782" cy="160"/>
              <a:chOff x="3092" y="3803"/>
              <a:chExt cx="782" cy="160"/>
            </a:xfrm>
          </p:grpSpPr>
          <p:sp>
            <p:nvSpPr>
              <p:cNvPr id="21" name="Freeform 94"/>
              <p:cNvSpPr>
                <a:spLocks/>
              </p:cNvSpPr>
              <p:nvPr/>
            </p:nvSpPr>
            <p:spPr bwMode="auto">
              <a:xfrm>
                <a:off x="3632" y="3853"/>
                <a:ext cx="181" cy="67"/>
              </a:xfrm>
              <a:custGeom>
                <a:avLst/>
                <a:gdLst/>
                <a:ahLst/>
                <a:cxnLst>
                  <a:cxn ang="0">
                    <a:pos x="69" y="0"/>
                  </a:cxn>
                  <a:cxn ang="0">
                    <a:pos x="28" y="39"/>
                  </a:cxn>
                  <a:cxn ang="0">
                    <a:pos x="0" y="55"/>
                  </a:cxn>
                  <a:cxn ang="0">
                    <a:pos x="118" y="66"/>
                  </a:cxn>
                  <a:cxn ang="0">
                    <a:pos x="145" y="45"/>
                  </a:cxn>
                  <a:cxn ang="0">
                    <a:pos x="180" y="9"/>
                  </a:cxn>
                  <a:cxn ang="0">
                    <a:pos x="69" y="0"/>
                  </a:cxn>
                </a:cxnLst>
                <a:rect l="0" t="0" r="r" b="b"/>
                <a:pathLst>
                  <a:path w="181" h="67">
                    <a:moveTo>
                      <a:pt x="69" y="0"/>
                    </a:moveTo>
                    <a:lnTo>
                      <a:pt x="28" y="39"/>
                    </a:lnTo>
                    <a:lnTo>
                      <a:pt x="0" y="55"/>
                    </a:lnTo>
                    <a:lnTo>
                      <a:pt x="118" y="66"/>
                    </a:lnTo>
                    <a:lnTo>
                      <a:pt x="145" y="45"/>
                    </a:lnTo>
                    <a:lnTo>
                      <a:pt x="180" y="9"/>
                    </a:lnTo>
                    <a:lnTo>
                      <a:pt x="69" y="0"/>
                    </a:lnTo>
                  </a:path>
                </a:pathLst>
              </a:custGeom>
              <a:solidFill>
                <a:srgbClr val="808080"/>
              </a:solidFill>
              <a:ln w="12700" cap="rnd" cmpd="sng">
                <a:noFill/>
                <a:prstDash val="solid"/>
                <a:round/>
                <a:headEnd type="none" w="med" len="med"/>
                <a:tailEnd type="none" w="med" len="med"/>
              </a:ln>
              <a:effectLst/>
            </p:spPr>
            <p:txBody>
              <a:bodyPr/>
              <a:lstStyle/>
              <a:p>
                <a:endParaRPr lang="en-US"/>
              </a:p>
            </p:txBody>
          </p:sp>
          <p:grpSp>
            <p:nvGrpSpPr>
              <p:cNvPr id="22" name="Group 151"/>
              <p:cNvGrpSpPr>
                <a:grpSpLocks/>
              </p:cNvGrpSpPr>
              <p:nvPr/>
            </p:nvGrpSpPr>
            <p:grpSpPr bwMode="auto">
              <a:xfrm>
                <a:off x="3092" y="3803"/>
                <a:ext cx="782" cy="160"/>
                <a:chOff x="3092" y="3803"/>
                <a:chExt cx="782" cy="160"/>
              </a:xfrm>
            </p:grpSpPr>
            <p:sp>
              <p:nvSpPr>
                <p:cNvPr id="23" name="Freeform 95"/>
                <p:cNvSpPr>
                  <a:spLocks/>
                </p:cNvSpPr>
                <p:nvPr/>
              </p:nvSpPr>
              <p:spPr bwMode="auto">
                <a:xfrm>
                  <a:off x="3092" y="3869"/>
                  <a:ext cx="686" cy="94"/>
                </a:xfrm>
                <a:custGeom>
                  <a:avLst/>
                  <a:gdLst/>
                  <a:ahLst/>
                  <a:cxnLst>
                    <a:cxn ang="0">
                      <a:pos x="0" y="0"/>
                    </a:cxn>
                    <a:cxn ang="0">
                      <a:pos x="0" y="24"/>
                    </a:cxn>
                    <a:cxn ang="0">
                      <a:pos x="685" y="93"/>
                    </a:cxn>
                    <a:cxn ang="0">
                      <a:pos x="684" y="69"/>
                    </a:cxn>
                    <a:cxn ang="0">
                      <a:pos x="0" y="0"/>
                    </a:cxn>
                  </a:cxnLst>
                  <a:rect l="0" t="0" r="r" b="b"/>
                  <a:pathLst>
                    <a:path w="686" h="94">
                      <a:moveTo>
                        <a:pt x="0" y="0"/>
                      </a:moveTo>
                      <a:lnTo>
                        <a:pt x="0" y="24"/>
                      </a:lnTo>
                      <a:lnTo>
                        <a:pt x="685" y="93"/>
                      </a:lnTo>
                      <a:lnTo>
                        <a:pt x="684" y="69"/>
                      </a:lnTo>
                      <a:lnTo>
                        <a:pt x="0" y="0"/>
                      </a:lnTo>
                    </a:path>
                  </a:pathLst>
                </a:custGeom>
                <a:solidFill>
                  <a:srgbClr val="C0C0C0"/>
                </a:solidFill>
                <a:ln w="12700" cap="rnd" cmpd="sng">
                  <a:noFill/>
                  <a:prstDash val="solid"/>
                  <a:round/>
                  <a:headEnd type="none" w="med" len="med"/>
                  <a:tailEnd type="none" w="med" len="med"/>
                </a:ln>
                <a:effectLst/>
              </p:spPr>
              <p:txBody>
                <a:bodyPr/>
                <a:lstStyle/>
                <a:p>
                  <a:endParaRPr lang="en-US"/>
                </a:p>
              </p:txBody>
            </p:sp>
            <p:sp>
              <p:nvSpPr>
                <p:cNvPr id="24" name="Freeform 96"/>
                <p:cNvSpPr>
                  <a:spLocks/>
                </p:cNvSpPr>
                <p:nvPr/>
              </p:nvSpPr>
              <p:spPr bwMode="auto">
                <a:xfrm>
                  <a:off x="3784" y="3855"/>
                  <a:ext cx="84" cy="108"/>
                </a:xfrm>
                <a:custGeom>
                  <a:avLst/>
                  <a:gdLst/>
                  <a:ahLst/>
                  <a:cxnLst>
                    <a:cxn ang="0">
                      <a:pos x="0" y="83"/>
                    </a:cxn>
                    <a:cxn ang="0">
                      <a:pos x="0" y="107"/>
                    </a:cxn>
                    <a:cxn ang="0">
                      <a:pos x="36" y="82"/>
                    </a:cxn>
                    <a:cxn ang="0">
                      <a:pos x="51" y="68"/>
                    </a:cxn>
                    <a:cxn ang="0">
                      <a:pos x="83" y="30"/>
                    </a:cxn>
                    <a:cxn ang="0">
                      <a:pos x="83" y="0"/>
                    </a:cxn>
                    <a:cxn ang="0">
                      <a:pos x="41" y="50"/>
                    </a:cxn>
                    <a:cxn ang="0">
                      <a:pos x="0" y="83"/>
                    </a:cxn>
                  </a:cxnLst>
                  <a:rect l="0" t="0" r="r" b="b"/>
                  <a:pathLst>
                    <a:path w="84" h="108">
                      <a:moveTo>
                        <a:pt x="0" y="83"/>
                      </a:moveTo>
                      <a:lnTo>
                        <a:pt x="0" y="107"/>
                      </a:lnTo>
                      <a:lnTo>
                        <a:pt x="36" y="82"/>
                      </a:lnTo>
                      <a:lnTo>
                        <a:pt x="51" y="68"/>
                      </a:lnTo>
                      <a:lnTo>
                        <a:pt x="83" y="30"/>
                      </a:lnTo>
                      <a:lnTo>
                        <a:pt x="83" y="0"/>
                      </a:lnTo>
                      <a:lnTo>
                        <a:pt x="41" y="50"/>
                      </a:lnTo>
                      <a:lnTo>
                        <a:pt x="0" y="83"/>
                      </a:lnTo>
                    </a:path>
                  </a:pathLst>
                </a:custGeom>
                <a:solidFill>
                  <a:srgbClr val="5F5F5F"/>
                </a:solidFill>
                <a:ln w="12700" cap="rnd" cmpd="sng">
                  <a:noFill/>
                  <a:prstDash val="solid"/>
                  <a:round/>
                  <a:headEnd type="none" w="med" len="med"/>
                  <a:tailEnd type="none" w="med" len="med"/>
                </a:ln>
                <a:effectLst/>
              </p:spPr>
              <p:txBody>
                <a:bodyPr/>
                <a:lstStyle/>
                <a:p>
                  <a:endParaRPr lang="en-US"/>
                </a:p>
              </p:txBody>
            </p:sp>
            <p:sp>
              <p:nvSpPr>
                <p:cNvPr id="25" name="Line 97"/>
                <p:cNvSpPr>
                  <a:spLocks noChangeShapeType="1"/>
                </p:cNvSpPr>
                <p:nvPr/>
              </p:nvSpPr>
              <p:spPr bwMode="auto">
                <a:xfrm>
                  <a:off x="3093" y="3877"/>
                  <a:ext cx="693" cy="73"/>
                </a:xfrm>
                <a:prstGeom prst="line">
                  <a:avLst/>
                </a:prstGeom>
                <a:noFill/>
                <a:ln w="12700">
                  <a:solidFill>
                    <a:srgbClr val="7F7F7F"/>
                  </a:solidFill>
                  <a:round/>
                  <a:headEnd/>
                  <a:tailEnd/>
                </a:ln>
                <a:effectLst/>
              </p:spPr>
              <p:txBody>
                <a:bodyPr/>
                <a:lstStyle/>
                <a:p>
                  <a:endParaRPr lang="en-US"/>
                </a:p>
              </p:txBody>
            </p:sp>
            <p:grpSp>
              <p:nvGrpSpPr>
                <p:cNvPr id="26" name="Group 147"/>
                <p:cNvGrpSpPr>
                  <a:grpSpLocks/>
                </p:cNvGrpSpPr>
                <p:nvPr/>
              </p:nvGrpSpPr>
              <p:grpSpPr bwMode="auto">
                <a:xfrm>
                  <a:off x="3138" y="3803"/>
                  <a:ext cx="666" cy="124"/>
                  <a:chOff x="3138" y="3803"/>
                  <a:chExt cx="666" cy="124"/>
                </a:xfrm>
              </p:grpSpPr>
              <p:sp>
                <p:nvSpPr>
                  <p:cNvPr id="30" name="Freeform 98"/>
                  <p:cNvSpPr>
                    <a:spLocks/>
                  </p:cNvSpPr>
                  <p:nvPr/>
                </p:nvSpPr>
                <p:spPr bwMode="auto">
                  <a:xfrm>
                    <a:off x="3138" y="3808"/>
                    <a:ext cx="505" cy="94"/>
                  </a:xfrm>
                  <a:custGeom>
                    <a:avLst/>
                    <a:gdLst/>
                    <a:ahLst/>
                    <a:cxnLst>
                      <a:cxn ang="0">
                        <a:pos x="87" y="0"/>
                      </a:cxn>
                      <a:cxn ang="0">
                        <a:pos x="27" y="40"/>
                      </a:cxn>
                      <a:cxn ang="0">
                        <a:pos x="0" y="54"/>
                      </a:cxn>
                      <a:cxn ang="0">
                        <a:pos x="428" y="93"/>
                      </a:cxn>
                      <a:cxn ang="0">
                        <a:pos x="458" y="75"/>
                      </a:cxn>
                      <a:cxn ang="0">
                        <a:pos x="504" y="38"/>
                      </a:cxn>
                      <a:cxn ang="0">
                        <a:pos x="87" y="0"/>
                      </a:cxn>
                    </a:cxnLst>
                    <a:rect l="0" t="0" r="r" b="b"/>
                    <a:pathLst>
                      <a:path w="505" h="94">
                        <a:moveTo>
                          <a:pt x="87" y="0"/>
                        </a:moveTo>
                        <a:lnTo>
                          <a:pt x="27" y="40"/>
                        </a:lnTo>
                        <a:lnTo>
                          <a:pt x="0" y="54"/>
                        </a:lnTo>
                        <a:lnTo>
                          <a:pt x="428" y="93"/>
                        </a:lnTo>
                        <a:lnTo>
                          <a:pt x="458" y="75"/>
                        </a:lnTo>
                        <a:lnTo>
                          <a:pt x="504" y="38"/>
                        </a:lnTo>
                        <a:lnTo>
                          <a:pt x="87" y="0"/>
                        </a:lnTo>
                      </a:path>
                    </a:pathLst>
                  </a:custGeom>
                  <a:solidFill>
                    <a:srgbClr val="808080"/>
                  </a:solidFill>
                  <a:ln w="12700" cap="rnd" cmpd="sng">
                    <a:noFill/>
                    <a:prstDash val="solid"/>
                    <a:round/>
                    <a:headEnd type="none" w="med" len="med"/>
                    <a:tailEnd type="none" w="med" len="med"/>
                  </a:ln>
                  <a:effectLst/>
                </p:spPr>
                <p:txBody>
                  <a:bodyPr/>
                  <a:lstStyle/>
                  <a:p>
                    <a:endParaRPr lang="en-US"/>
                  </a:p>
                </p:txBody>
              </p:sp>
              <p:grpSp>
                <p:nvGrpSpPr>
                  <p:cNvPr id="31" name="Group 146"/>
                  <p:cNvGrpSpPr>
                    <a:grpSpLocks/>
                  </p:cNvGrpSpPr>
                  <p:nvPr/>
                </p:nvGrpSpPr>
                <p:grpSpPr bwMode="auto">
                  <a:xfrm>
                    <a:off x="3151" y="3803"/>
                    <a:ext cx="653" cy="124"/>
                    <a:chOff x="3151" y="3803"/>
                    <a:chExt cx="653" cy="124"/>
                  </a:xfrm>
                </p:grpSpPr>
                <p:grpSp>
                  <p:nvGrpSpPr>
                    <p:cNvPr id="32" name="Group 132"/>
                    <p:cNvGrpSpPr>
                      <a:grpSpLocks/>
                    </p:cNvGrpSpPr>
                    <p:nvPr/>
                  </p:nvGrpSpPr>
                  <p:grpSpPr bwMode="auto">
                    <a:xfrm>
                      <a:off x="3161" y="3803"/>
                      <a:ext cx="478" cy="102"/>
                      <a:chOff x="3161" y="3803"/>
                      <a:chExt cx="478" cy="102"/>
                    </a:xfrm>
                  </p:grpSpPr>
                  <p:grpSp>
                    <p:nvGrpSpPr>
                      <p:cNvPr id="46" name="Group 101"/>
                      <p:cNvGrpSpPr>
                        <a:grpSpLocks/>
                      </p:cNvGrpSpPr>
                      <p:nvPr/>
                    </p:nvGrpSpPr>
                    <p:grpSpPr bwMode="auto">
                      <a:xfrm>
                        <a:off x="3161" y="3803"/>
                        <a:ext cx="100" cy="68"/>
                        <a:chOff x="3161" y="3803"/>
                        <a:chExt cx="100" cy="68"/>
                      </a:xfrm>
                    </p:grpSpPr>
                    <p:sp>
                      <p:nvSpPr>
                        <p:cNvPr id="77" name="Line 99"/>
                        <p:cNvSpPr>
                          <a:spLocks noChangeShapeType="1"/>
                        </p:cNvSpPr>
                        <p:nvPr/>
                      </p:nvSpPr>
                      <p:spPr bwMode="auto">
                        <a:xfrm flipV="1">
                          <a:off x="3161" y="3855"/>
                          <a:ext cx="33" cy="16"/>
                        </a:xfrm>
                        <a:prstGeom prst="line">
                          <a:avLst/>
                        </a:prstGeom>
                        <a:noFill/>
                        <a:ln w="12700">
                          <a:solidFill>
                            <a:srgbClr val="DFDFDF"/>
                          </a:solidFill>
                          <a:round/>
                          <a:headEnd/>
                          <a:tailEnd/>
                        </a:ln>
                        <a:effectLst/>
                      </p:spPr>
                      <p:txBody>
                        <a:bodyPr/>
                        <a:lstStyle/>
                        <a:p>
                          <a:endParaRPr lang="en-US"/>
                        </a:p>
                      </p:txBody>
                    </p:sp>
                    <p:sp>
                      <p:nvSpPr>
                        <p:cNvPr id="78" name="Line 100"/>
                        <p:cNvSpPr>
                          <a:spLocks noChangeShapeType="1"/>
                        </p:cNvSpPr>
                        <p:nvPr/>
                      </p:nvSpPr>
                      <p:spPr bwMode="auto">
                        <a:xfrm flipV="1">
                          <a:off x="3194" y="3803"/>
                          <a:ext cx="67" cy="52"/>
                        </a:xfrm>
                        <a:prstGeom prst="line">
                          <a:avLst/>
                        </a:prstGeom>
                        <a:noFill/>
                        <a:ln w="12700">
                          <a:solidFill>
                            <a:srgbClr val="DFDFDF"/>
                          </a:solidFill>
                          <a:round/>
                          <a:headEnd/>
                          <a:tailEnd/>
                        </a:ln>
                        <a:effectLst/>
                      </p:spPr>
                      <p:txBody>
                        <a:bodyPr/>
                        <a:lstStyle/>
                        <a:p>
                          <a:endParaRPr lang="en-US"/>
                        </a:p>
                      </p:txBody>
                    </p:sp>
                  </p:grpSp>
                  <p:grpSp>
                    <p:nvGrpSpPr>
                      <p:cNvPr id="47" name="Group 104"/>
                      <p:cNvGrpSpPr>
                        <a:grpSpLocks/>
                      </p:cNvGrpSpPr>
                      <p:nvPr/>
                    </p:nvGrpSpPr>
                    <p:grpSpPr bwMode="auto">
                      <a:xfrm>
                        <a:off x="3200" y="3807"/>
                        <a:ext cx="101" cy="68"/>
                        <a:chOff x="3200" y="3807"/>
                        <a:chExt cx="101" cy="68"/>
                      </a:xfrm>
                    </p:grpSpPr>
                    <p:sp>
                      <p:nvSpPr>
                        <p:cNvPr id="75" name="Line 102"/>
                        <p:cNvSpPr>
                          <a:spLocks noChangeShapeType="1"/>
                        </p:cNvSpPr>
                        <p:nvPr/>
                      </p:nvSpPr>
                      <p:spPr bwMode="auto">
                        <a:xfrm flipV="1">
                          <a:off x="3200" y="3859"/>
                          <a:ext cx="32" cy="16"/>
                        </a:xfrm>
                        <a:prstGeom prst="line">
                          <a:avLst/>
                        </a:prstGeom>
                        <a:noFill/>
                        <a:ln w="12700">
                          <a:solidFill>
                            <a:srgbClr val="DFDFDF"/>
                          </a:solidFill>
                          <a:round/>
                          <a:headEnd/>
                          <a:tailEnd/>
                        </a:ln>
                        <a:effectLst/>
                      </p:spPr>
                      <p:txBody>
                        <a:bodyPr/>
                        <a:lstStyle/>
                        <a:p>
                          <a:endParaRPr lang="en-US"/>
                        </a:p>
                      </p:txBody>
                    </p:sp>
                    <p:sp>
                      <p:nvSpPr>
                        <p:cNvPr id="76" name="Line 103"/>
                        <p:cNvSpPr>
                          <a:spLocks noChangeShapeType="1"/>
                        </p:cNvSpPr>
                        <p:nvPr/>
                      </p:nvSpPr>
                      <p:spPr bwMode="auto">
                        <a:xfrm flipV="1">
                          <a:off x="3232" y="3807"/>
                          <a:ext cx="69" cy="52"/>
                        </a:xfrm>
                        <a:prstGeom prst="line">
                          <a:avLst/>
                        </a:prstGeom>
                        <a:noFill/>
                        <a:ln w="12700">
                          <a:solidFill>
                            <a:srgbClr val="DFDFDF"/>
                          </a:solidFill>
                          <a:round/>
                          <a:headEnd/>
                          <a:tailEnd/>
                        </a:ln>
                        <a:effectLst/>
                      </p:spPr>
                      <p:txBody>
                        <a:bodyPr/>
                        <a:lstStyle/>
                        <a:p>
                          <a:endParaRPr lang="en-US"/>
                        </a:p>
                      </p:txBody>
                    </p:sp>
                  </p:grpSp>
                  <p:grpSp>
                    <p:nvGrpSpPr>
                      <p:cNvPr id="48" name="Group 107"/>
                      <p:cNvGrpSpPr>
                        <a:grpSpLocks/>
                      </p:cNvGrpSpPr>
                      <p:nvPr/>
                    </p:nvGrpSpPr>
                    <p:grpSpPr bwMode="auto">
                      <a:xfrm>
                        <a:off x="3240" y="3809"/>
                        <a:ext cx="100" cy="68"/>
                        <a:chOff x="3240" y="3809"/>
                        <a:chExt cx="100" cy="68"/>
                      </a:xfrm>
                    </p:grpSpPr>
                    <p:sp>
                      <p:nvSpPr>
                        <p:cNvPr id="73" name="Line 105"/>
                        <p:cNvSpPr>
                          <a:spLocks noChangeShapeType="1"/>
                        </p:cNvSpPr>
                        <p:nvPr/>
                      </p:nvSpPr>
                      <p:spPr bwMode="auto">
                        <a:xfrm flipV="1">
                          <a:off x="3240" y="3862"/>
                          <a:ext cx="33" cy="15"/>
                        </a:xfrm>
                        <a:prstGeom prst="line">
                          <a:avLst/>
                        </a:prstGeom>
                        <a:noFill/>
                        <a:ln w="12700">
                          <a:solidFill>
                            <a:srgbClr val="DFDFDF"/>
                          </a:solidFill>
                          <a:round/>
                          <a:headEnd/>
                          <a:tailEnd/>
                        </a:ln>
                        <a:effectLst/>
                      </p:spPr>
                      <p:txBody>
                        <a:bodyPr/>
                        <a:lstStyle/>
                        <a:p>
                          <a:endParaRPr lang="en-US"/>
                        </a:p>
                      </p:txBody>
                    </p:sp>
                    <p:sp>
                      <p:nvSpPr>
                        <p:cNvPr id="74" name="Line 106"/>
                        <p:cNvSpPr>
                          <a:spLocks noChangeShapeType="1"/>
                        </p:cNvSpPr>
                        <p:nvPr/>
                      </p:nvSpPr>
                      <p:spPr bwMode="auto">
                        <a:xfrm flipV="1">
                          <a:off x="3273" y="3809"/>
                          <a:ext cx="67" cy="53"/>
                        </a:xfrm>
                        <a:prstGeom prst="line">
                          <a:avLst/>
                        </a:prstGeom>
                        <a:noFill/>
                        <a:ln w="12700">
                          <a:solidFill>
                            <a:srgbClr val="DFDFDF"/>
                          </a:solidFill>
                          <a:round/>
                          <a:headEnd/>
                          <a:tailEnd/>
                        </a:ln>
                        <a:effectLst/>
                      </p:spPr>
                      <p:txBody>
                        <a:bodyPr/>
                        <a:lstStyle/>
                        <a:p>
                          <a:endParaRPr lang="en-US"/>
                        </a:p>
                      </p:txBody>
                    </p:sp>
                  </p:grpSp>
                  <p:grpSp>
                    <p:nvGrpSpPr>
                      <p:cNvPr id="49" name="Group 110"/>
                      <p:cNvGrpSpPr>
                        <a:grpSpLocks/>
                      </p:cNvGrpSpPr>
                      <p:nvPr/>
                    </p:nvGrpSpPr>
                    <p:grpSpPr bwMode="auto">
                      <a:xfrm>
                        <a:off x="3277" y="3814"/>
                        <a:ext cx="100" cy="69"/>
                        <a:chOff x="3277" y="3814"/>
                        <a:chExt cx="100" cy="69"/>
                      </a:xfrm>
                    </p:grpSpPr>
                    <p:sp>
                      <p:nvSpPr>
                        <p:cNvPr id="71" name="Line 108"/>
                        <p:cNvSpPr>
                          <a:spLocks noChangeShapeType="1"/>
                        </p:cNvSpPr>
                        <p:nvPr/>
                      </p:nvSpPr>
                      <p:spPr bwMode="auto">
                        <a:xfrm flipV="1">
                          <a:off x="3277" y="3867"/>
                          <a:ext cx="33" cy="16"/>
                        </a:xfrm>
                        <a:prstGeom prst="line">
                          <a:avLst/>
                        </a:prstGeom>
                        <a:noFill/>
                        <a:ln w="12700">
                          <a:solidFill>
                            <a:srgbClr val="DFDFDF"/>
                          </a:solidFill>
                          <a:round/>
                          <a:headEnd/>
                          <a:tailEnd/>
                        </a:ln>
                        <a:effectLst/>
                      </p:spPr>
                      <p:txBody>
                        <a:bodyPr/>
                        <a:lstStyle/>
                        <a:p>
                          <a:endParaRPr lang="en-US"/>
                        </a:p>
                      </p:txBody>
                    </p:sp>
                    <p:sp>
                      <p:nvSpPr>
                        <p:cNvPr id="72" name="Line 109"/>
                        <p:cNvSpPr>
                          <a:spLocks noChangeShapeType="1"/>
                        </p:cNvSpPr>
                        <p:nvPr/>
                      </p:nvSpPr>
                      <p:spPr bwMode="auto">
                        <a:xfrm flipV="1">
                          <a:off x="3310" y="3814"/>
                          <a:ext cx="67" cy="53"/>
                        </a:xfrm>
                        <a:prstGeom prst="line">
                          <a:avLst/>
                        </a:prstGeom>
                        <a:noFill/>
                        <a:ln w="12700">
                          <a:solidFill>
                            <a:srgbClr val="DFDFDF"/>
                          </a:solidFill>
                          <a:round/>
                          <a:headEnd/>
                          <a:tailEnd/>
                        </a:ln>
                        <a:effectLst/>
                      </p:spPr>
                      <p:txBody>
                        <a:bodyPr/>
                        <a:lstStyle/>
                        <a:p>
                          <a:endParaRPr lang="en-US"/>
                        </a:p>
                      </p:txBody>
                    </p:sp>
                  </p:grpSp>
                  <p:grpSp>
                    <p:nvGrpSpPr>
                      <p:cNvPr id="50" name="Group 113"/>
                      <p:cNvGrpSpPr>
                        <a:grpSpLocks/>
                      </p:cNvGrpSpPr>
                      <p:nvPr/>
                    </p:nvGrpSpPr>
                    <p:grpSpPr bwMode="auto">
                      <a:xfrm>
                        <a:off x="3317" y="3816"/>
                        <a:ext cx="99" cy="69"/>
                        <a:chOff x="3317" y="3816"/>
                        <a:chExt cx="99" cy="69"/>
                      </a:xfrm>
                    </p:grpSpPr>
                    <p:sp>
                      <p:nvSpPr>
                        <p:cNvPr id="69" name="Line 111"/>
                        <p:cNvSpPr>
                          <a:spLocks noChangeShapeType="1"/>
                        </p:cNvSpPr>
                        <p:nvPr/>
                      </p:nvSpPr>
                      <p:spPr bwMode="auto">
                        <a:xfrm flipV="1">
                          <a:off x="3317" y="3869"/>
                          <a:ext cx="33" cy="16"/>
                        </a:xfrm>
                        <a:prstGeom prst="line">
                          <a:avLst/>
                        </a:prstGeom>
                        <a:noFill/>
                        <a:ln w="12700">
                          <a:solidFill>
                            <a:srgbClr val="DFDFDF"/>
                          </a:solidFill>
                          <a:round/>
                          <a:headEnd/>
                          <a:tailEnd/>
                        </a:ln>
                        <a:effectLst/>
                      </p:spPr>
                      <p:txBody>
                        <a:bodyPr/>
                        <a:lstStyle/>
                        <a:p>
                          <a:endParaRPr lang="en-US"/>
                        </a:p>
                      </p:txBody>
                    </p:sp>
                    <p:sp>
                      <p:nvSpPr>
                        <p:cNvPr id="70" name="Line 112"/>
                        <p:cNvSpPr>
                          <a:spLocks noChangeShapeType="1"/>
                        </p:cNvSpPr>
                        <p:nvPr/>
                      </p:nvSpPr>
                      <p:spPr bwMode="auto">
                        <a:xfrm flipV="1">
                          <a:off x="3350" y="3816"/>
                          <a:ext cx="66" cy="53"/>
                        </a:xfrm>
                        <a:prstGeom prst="line">
                          <a:avLst/>
                        </a:prstGeom>
                        <a:noFill/>
                        <a:ln w="12700">
                          <a:solidFill>
                            <a:srgbClr val="DFDFDF"/>
                          </a:solidFill>
                          <a:round/>
                          <a:headEnd/>
                          <a:tailEnd/>
                        </a:ln>
                        <a:effectLst/>
                      </p:spPr>
                      <p:txBody>
                        <a:bodyPr/>
                        <a:lstStyle/>
                        <a:p>
                          <a:endParaRPr lang="en-US"/>
                        </a:p>
                      </p:txBody>
                    </p:sp>
                  </p:grpSp>
                  <p:grpSp>
                    <p:nvGrpSpPr>
                      <p:cNvPr id="51" name="Group 116"/>
                      <p:cNvGrpSpPr>
                        <a:grpSpLocks/>
                      </p:cNvGrpSpPr>
                      <p:nvPr/>
                    </p:nvGrpSpPr>
                    <p:grpSpPr bwMode="auto">
                      <a:xfrm>
                        <a:off x="3355" y="3819"/>
                        <a:ext cx="100" cy="68"/>
                        <a:chOff x="3355" y="3819"/>
                        <a:chExt cx="100" cy="68"/>
                      </a:xfrm>
                    </p:grpSpPr>
                    <p:sp>
                      <p:nvSpPr>
                        <p:cNvPr id="67" name="Line 114"/>
                        <p:cNvSpPr>
                          <a:spLocks noChangeShapeType="1"/>
                        </p:cNvSpPr>
                        <p:nvPr/>
                      </p:nvSpPr>
                      <p:spPr bwMode="auto">
                        <a:xfrm flipV="1">
                          <a:off x="3355" y="3871"/>
                          <a:ext cx="32" cy="16"/>
                        </a:xfrm>
                        <a:prstGeom prst="line">
                          <a:avLst/>
                        </a:prstGeom>
                        <a:noFill/>
                        <a:ln w="12700">
                          <a:solidFill>
                            <a:srgbClr val="DFDFDF"/>
                          </a:solidFill>
                          <a:round/>
                          <a:headEnd/>
                          <a:tailEnd/>
                        </a:ln>
                        <a:effectLst/>
                      </p:spPr>
                      <p:txBody>
                        <a:bodyPr/>
                        <a:lstStyle/>
                        <a:p>
                          <a:endParaRPr lang="en-US"/>
                        </a:p>
                      </p:txBody>
                    </p:sp>
                    <p:sp>
                      <p:nvSpPr>
                        <p:cNvPr id="68" name="Line 115"/>
                        <p:cNvSpPr>
                          <a:spLocks noChangeShapeType="1"/>
                        </p:cNvSpPr>
                        <p:nvPr/>
                      </p:nvSpPr>
                      <p:spPr bwMode="auto">
                        <a:xfrm flipV="1">
                          <a:off x="3387" y="3819"/>
                          <a:ext cx="68" cy="52"/>
                        </a:xfrm>
                        <a:prstGeom prst="line">
                          <a:avLst/>
                        </a:prstGeom>
                        <a:noFill/>
                        <a:ln w="12700">
                          <a:solidFill>
                            <a:srgbClr val="DFDFDF"/>
                          </a:solidFill>
                          <a:round/>
                          <a:headEnd/>
                          <a:tailEnd/>
                        </a:ln>
                        <a:effectLst/>
                      </p:spPr>
                      <p:txBody>
                        <a:bodyPr/>
                        <a:lstStyle/>
                        <a:p>
                          <a:endParaRPr lang="en-US"/>
                        </a:p>
                      </p:txBody>
                    </p:sp>
                  </p:grpSp>
                  <p:grpSp>
                    <p:nvGrpSpPr>
                      <p:cNvPr id="52" name="Group 119"/>
                      <p:cNvGrpSpPr>
                        <a:grpSpLocks/>
                      </p:cNvGrpSpPr>
                      <p:nvPr/>
                    </p:nvGrpSpPr>
                    <p:grpSpPr bwMode="auto">
                      <a:xfrm>
                        <a:off x="3392" y="3822"/>
                        <a:ext cx="100" cy="69"/>
                        <a:chOff x="3392" y="3822"/>
                        <a:chExt cx="100" cy="69"/>
                      </a:xfrm>
                    </p:grpSpPr>
                    <p:sp>
                      <p:nvSpPr>
                        <p:cNvPr id="65" name="Line 117"/>
                        <p:cNvSpPr>
                          <a:spLocks noChangeShapeType="1"/>
                        </p:cNvSpPr>
                        <p:nvPr/>
                      </p:nvSpPr>
                      <p:spPr bwMode="auto">
                        <a:xfrm flipV="1">
                          <a:off x="3392" y="3875"/>
                          <a:ext cx="33" cy="16"/>
                        </a:xfrm>
                        <a:prstGeom prst="line">
                          <a:avLst/>
                        </a:prstGeom>
                        <a:noFill/>
                        <a:ln w="12700">
                          <a:solidFill>
                            <a:srgbClr val="DFDFDF"/>
                          </a:solidFill>
                          <a:round/>
                          <a:headEnd/>
                          <a:tailEnd/>
                        </a:ln>
                        <a:effectLst/>
                      </p:spPr>
                      <p:txBody>
                        <a:bodyPr/>
                        <a:lstStyle/>
                        <a:p>
                          <a:endParaRPr lang="en-US"/>
                        </a:p>
                      </p:txBody>
                    </p:sp>
                    <p:sp>
                      <p:nvSpPr>
                        <p:cNvPr id="66" name="Line 118"/>
                        <p:cNvSpPr>
                          <a:spLocks noChangeShapeType="1"/>
                        </p:cNvSpPr>
                        <p:nvPr/>
                      </p:nvSpPr>
                      <p:spPr bwMode="auto">
                        <a:xfrm flipV="1">
                          <a:off x="3425" y="3822"/>
                          <a:ext cx="67" cy="53"/>
                        </a:xfrm>
                        <a:prstGeom prst="line">
                          <a:avLst/>
                        </a:prstGeom>
                        <a:noFill/>
                        <a:ln w="12700">
                          <a:solidFill>
                            <a:srgbClr val="DFDFDF"/>
                          </a:solidFill>
                          <a:round/>
                          <a:headEnd/>
                          <a:tailEnd/>
                        </a:ln>
                        <a:effectLst/>
                      </p:spPr>
                      <p:txBody>
                        <a:bodyPr/>
                        <a:lstStyle/>
                        <a:p>
                          <a:endParaRPr lang="en-US"/>
                        </a:p>
                      </p:txBody>
                    </p:sp>
                  </p:grpSp>
                  <p:grpSp>
                    <p:nvGrpSpPr>
                      <p:cNvPr id="53" name="Group 122"/>
                      <p:cNvGrpSpPr>
                        <a:grpSpLocks/>
                      </p:cNvGrpSpPr>
                      <p:nvPr/>
                    </p:nvGrpSpPr>
                    <p:grpSpPr bwMode="auto">
                      <a:xfrm>
                        <a:off x="3428" y="3828"/>
                        <a:ext cx="99" cy="68"/>
                        <a:chOff x="3428" y="3828"/>
                        <a:chExt cx="99" cy="68"/>
                      </a:xfrm>
                    </p:grpSpPr>
                    <p:sp>
                      <p:nvSpPr>
                        <p:cNvPr id="63" name="Line 120"/>
                        <p:cNvSpPr>
                          <a:spLocks noChangeShapeType="1"/>
                        </p:cNvSpPr>
                        <p:nvPr/>
                      </p:nvSpPr>
                      <p:spPr bwMode="auto">
                        <a:xfrm flipV="1">
                          <a:off x="3428" y="3880"/>
                          <a:ext cx="32" cy="16"/>
                        </a:xfrm>
                        <a:prstGeom prst="line">
                          <a:avLst/>
                        </a:prstGeom>
                        <a:noFill/>
                        <a:ln w="12700">
                          <a:solidFill>
                            <a:srgbClr val="DFDFDF"/>
                          </a:solidFill>
                          <a:round/>
                          <a:headEnd/>
                          <a:tailEnd/>
                        </a:ln>
                        <a:effectLst/>
                      </p:spPr>
                      <p:txBody>
                        <a:bodyPr/>
                        <a:lstStyle/>
                        <a:p>
                          <a:endParaRPr lang="en-US"/>
                        </a:p>
                      </p:txBody>
                    </p:sp>
                    <p:sp>
                      <p:nvSpPr>
                        <p:cNvPr id="64" name="Line 121"/>
                        <p:cNvSpPr>
                          <a:spLocks noChangeShapeType="1"/>
                        </p:cNvSpPr>
                        <p:nvPr/>
                      </p:nvSpPr>
                      <p:spPr bwMode="auto">
                        <a:xfrm flipV="1">
                          <a:off x="3460" y="3828"/>
                          <a:ext cx="67" cy="52"/>
                        </a:xfrm>
                        <a:prstGeom prst="line">
                          <a:avLst/>
                        </a:prstGeom>
                        <a:noFill/>
                        <a:ln w="12700">
                          <a:solidFill>
                            <a:srgbClr val="DFDFDF"/>
                          </a:solidFill>
                          <a:round/>
                          <a:headEnd/>
                          <a:tailEnd/>
                        </a:ln>
                        <a:effectLst/>
                      </p:spPr>
                      <p:txBody>
                        <a:bodyPr/>
                        <a:lstStyle/>
                        <a:p>
                          <a:endParaRPr lang="en-US"/>
                        </a:p>
                      </p:txBody>
                    </p:sp>
                  </p:grpSp>
                  <p:grpSp>
                    <p:nvGrpSpPr>
                      <p:cNvPr id="54" name="Group 125"/>
                      <p:cNvGrpSpPr>
                        <a:grpSpLocks/>
                      </p:cNvGrpSpPr>
                      <p:nvPr/>
                    </p:nvGrpSpPr>
                    <p:grpSpPr bwMode="auto">
                      <a:xfrm>
                        <a:off x="3465" y="3833"/>
                        <a:ext cx="99" cy="68"/>
                        <a:chOff x="3465" y="3833"/>
                        <a:chExt cx="99" cy="68"/>
                      </a:xfrm>
                    </p:grpSpPr>
                    <p:sp>
                      <p:nvSpPr>
                        <p:cNvPr id="61" name="Line 123"/>
                        <p:cNvSpPr>
                          <a:spLocks noChangeShapeType="1"/>
                        </p:cNvSpPr>
                        <p:nvPr/>
                      </p:nvSpPr>
                      <p:spPr bwMode="auto">
                        <a:xfrm flipV="1">
                          <a:off x="3465" y="3885"/>
                          <a:ext cx="32" cy="16"/>
                        </a:xfrm>
                        <a:prstGeom prst="line">
                          <a:avLst/>
                        </a:prstGeom>
                        <a:noFill/>
                        <a:ln w="12700">
                          <a:solidFill>
                            <a:srgbClr val="DFDFDF"/>
                          </a:solidFill>
                          <a:round/>
                          <a:headEnd/>
                          <a:tailEnd/>
                        </a:ln>
                        <a:effectLst/>
                      </p:spPr>
                      <p:txBody>
                        <a:bodyPr/>
                        <a:lstStyle/>
                        <a:p>
                          <a:endParaRPr lang="en-US"/>
                        </a:p>
                      </p:txBody>
                    </p:sp>
                    <p:sp>
                      <p:nvSpPr>
                        <p:cNvPr id="62" name="Line 124"/>
                        <p:cNvSpPr>
                          <a:spLocks noChangeShapeType="1"/>
                        </p:cNvSpPr>
                        <p:nvPr/>
                      </p:nvSpPr>
                      <p:spPr bwMode="auto">
                        <a:xfrm flipV="1">
                          <a:off x="3497" y="3833"/>
                          <a:ext cx="67" cy="52"/>
                        </a:xfrm>
                        <a:prstGeom prst="line">
                          <a:avLst/>
                        </a:prstGeom>
                        <a:noFill/>
                        <a:ln w="12700">
                          <a:solidFill>
                            <a:srgbClr val="DFDFDF"/>
                          </a:solidFill>
                          <a:round/>
                          <a:headEnd/>
                          <a:tailEnd/>
                        </a:ln>
                        <a:effectLst/>
                      </p:spPr>
                      <p:txBody>
                        <a:bodyPr/>
                        <a:lstStyle/>
                        <a:p>
                          <a:endParaRPr lang="en-US"/>
                        </a:p>
                      </p:txBody>
                    </p:sp>
                  </p:grpSp>
                  <p:grpSp>
                    <p:nvGrpSpPr>
                      <p:cNvPr id="55" name="Group 128"/>
                      <p:cNvGrpSpPr>
                        <a:grpSpLocks/>
                      </p:cNvGrpSpPr>
                      <p:nvPr/>
                    </p:nvGrpSpPr>
                    <p:grpSpPr bwMode="auto">
                      <a:xfrm>
                        <a:off x="3502" y="3834"/>
                        <a:ext cx="101" cy="70"/>
                        <a:chOff x="3502" y="3834"/>
                        <a:chExt cx="101" cy="70"/>
                      </a:xfrm>
                    </p:grpSpPr>
                    <p:sp>
                      <p:nvSpPr>
                        <p:cNvPr id="59" name="Line 126"/>
                        <p:cNvSpPr>
                          <a:spLocks noChangeShapeType="1"/>
                        </p:cNvSpPr>
                        <p:nvPr/>
                      </p:nvSpPr>
                      <p:spPr bwMode="auto">
                        <a:xfrm flipV="1">
                          <a:off x="3502" y="3887"/>
                          <a:ext cx="33" cy="17"/>
                        </a:xfrm>
                        <a:prstGeom prst="line">
                          <a:avLst/>
                        </a:prstGeom>
                        <a:noFill/>
                        <a:ln w="12700">
                          <a:solidFill>
                            <a:srgbClr val="DFDFDF"/>
                          </a:solidFill>
                          <a:round/>
                          <a:headEnd/>
                          <a:tailEnd/>
                        </a:ln>
                        <a:effectLst/>
                      </p:spPr>
                      <p:txBody>
                        <a:bodyPr/>
                        <a:lstStyle/>
                        <a:p>
                          <a:endParaRPr lang="en-US"/>
                        </a:p>
                      </p:txBody>
                    </p:sp>
                    <p:sp>
                      <p:nvSpPr>
                        <p:cNvPr id="60" name="Line 127"/>
                        <p:cNvSpPr>
                          <a:spLocks noChangeShapeType="1"/>
                        </p:cNvSpPr>
                        <p:nvPr/>
                      </p:nvSpPr>
                      <p:spPr bwMode="auto">
                        <a:xfrm flipV="1">
                          <a:off x="3535" y="3834"/>
                          <a:ext cx="68" cy="53"/>
                        </a:xfrm>
                        <a:prstGeom prst="line">
                          <a:avLst/>
                        </a:prstGeom>
                        <a:noFill/>
                        <a:ln w="12700">
                          <a:solidFill>
                            <a:srgbClr val="DFDFDF"/>
                          </a:solidFill>
                          <a:round/>
                          <a:headEnd/>
                          <a:tailEnd/>
                        </a:ln>
                        <a:effectLst/>
                      </p:spPr>
                      <p:txBody>
                        <a:bodyPr/>
                        <a:lstStyle/>
                        <a:p>
                          <a:endParaRPr lang="en-US"/>
                        </a:p>
                      </p:txBody>
                    </p:sp>
                  </p:grpSp>
                  <p:grpSp>
                    <p:nvGrpSpPr>
                      <p:cNvPr id="56" name="Group 131"/>
                      <p:cNvGrpSpPr>
                        <a:grpSpLocks/>
                      </p:cNvGrpSpPr>
                      <p:nvPr/>
                    </p:nvGrpSpPr>
                    <p:grpSpPr bwMode="auto">
                      <a:xfrm>
                        <a:off x="3539" y="3837"/>
                        <a:ext cx="100" cy="68"/>
                        <a:chOff x="3539" y="3837"/>
                        <a:chExt cx="100" cy="68"/>
                      </a:xfrm>
                    </p:grpSpPr>
                    <p:sp>
                      <p:nvSpPr>
                        <p:cNvPr id="57" name="Line 129"/>
                        <p:cNvSpPr>
                          <a:spLocks noChangeShapeType="1"/>
                        </p:cNvSpPr>
                        <p:nvPr/>
                      </p:nvSpPr>
                      <p:spPr bwMode="auto">
                        <a:xfrm flipV="1">
                          <a:off x="3539" y="3889"/>
                          <a:ext cx="32" cy="16"/>
                        </a:xfrm>
                        <a:prstGeom prst="line">
                          <a:avLst/>
                        </a:prstGeom>
                        <a:noFill/>
                        <a:ln w="12700">
                          <a:solidFill>
                            <a:srgbClr val="DFDFDF"/>
                          </a:solidFill>
                          <a:round/>
                          <a:headEnd/>
                          <a:tailEnd/>
                        </a:ln>
                        <a:effectLst/>
                      </p:spPr>
                      <p:txBody>
                        <a:bodyPr/>
                        <a:lstStyle/>
                        <a:p>
                          <a:endParaRPr lang="en-US"/>
                        </a:p>
                      </p:txBody>
                    </p:sp>
                    <p:sp>
                      <p:nvSpPr>
                        <p:cNvPr id="58" name="Line 130"/>
                        <p:cNvSpPr>
                          <a:spLocks noChangeShapeType="1"/>
                        </p:cNvSpPr>
                        <p:nvPr/>
                      </p:nvSpPr>
                      <p:spPr bwMode="auto">
                        <a:xfrm flipV="1">
                          <a:off x="3571" y="3837"/>
                          <a:ext cx="68" cy="52"/>
                        </a:xfrm>
                        <a:prstGeom prst="line">
                          <a:avLst/>
                        </a:prstGeom>
                        <a:noFill/>
                        <a:ln w="12700">
                          <a:solidFill>
                            <a:srgbClr val="DFDFDF"/>
                          </a:solidFill>
                          <a:round/>
                          <a:headEnd/>
                          <a:tailEnd/>
                        </a:ln>
                        <a:effectLst/>
                      </p:spPr>
                      <p:txBody>
                        <a:bodyPr/>
                        <a:lstStyle/>
                        <a:p>
                          <a:endParaRPr lang="en-US"/>
                        </a:p>
                      </p:txBody>
                    </p:sp>
                  </p:grpSp>
                </p:grpSp>
                <p:grpSp>
                  <p:nvGrpSpPr>
                    <p:cNvPr id="33" name="Group 142"/>
                    <p:cNvGrpSpPr>
                      <a:grpSpLocks/>
                    </p:cNvGrpSpPr>
                    <p:nvPr/>
                  </p:nvGrpSpPr>
                  <p:grpSpPr bwMode="auto">
                    <a:xfrm>
                      <a:off x="3655" y="3849"/>
                      <a:ext cx="144" cy="78"/>
                      <a:chOff x="3655" y="3849"/>
                      <a:chExt cx="144" cy="78"/>
                    </a:xfrm>
                  </p:grpSpPr>
                  <p:grpSp>
                    <p:nvGrpSpPr>
                      <p:cNvPr id="37" name="Group 135"/>
                      <p:cNvGrpSpPr>
                        <a:grpSpLocks/>
                      </p:cNvGrpSpPr>
                      <p:nvPr/>
                    </p:nvGrpSpPr>
                    <p:grpSpPr bwMode="auto">
                      <a:xfrm>
                        <a:off x="3715" y="3853"/>
                        <a:ext cx="84" cy="74"/>
                        <a:chOff x="3715" y="3853"/>
                        <a:chExt cx="84" cy="74"/>
                      </a:xfrm>
                    </p:grpSpPr>
                    <p:sp>
                      <p:nvSpPr>
                        <p:cNvPr id="44" name="Line 133"/>
                        <p:cNvSpPr>
                          <a:spLocks noChangeShapeType="1"/>
                        </p:cNvSpPr>
                        <p:nvPr/>
                      </p:nvSpPr>
                      <p:spPr bwMode="auto">
                        <a:xfrm flipV="1">
                          <a:off x="3715" y="3908"/>
                          <a:ext cx="29" cy="19"/>
                        </a:xfrm>
                        <a:prstGeom prst="line">
                          <a:avLst/>
                        </a:prstGeom>
                        <a:noFill/>
                        <a:ln w="12700">
                          <a:solidFill>
                            <a:srgbClr val="DFDFDF"/>
                          </a:solidFill>
                          <a:round/>
                          <a:headEnd/>
                          <a:tailEnd/>
                        </a:ln>
                        <a:effectLst/>
                      </p:spPr>
                      <p:txBody>
                        <a:bodyPr/>
                        <a:lstStyle/>
                        <a:p>
                          <a:endParaRPr lang="en-US"/>
                        </a:p>
                      </p:txBody>
                    </p:sp>
                    <p:sp>
                      <p:nvSpPr>
                        <p:cNvPr id="45" name="Line 134"/>
                        <p:cNvSpPr>
                          <a:spLocks noChangeShapeType="1"/>
                        </p:cNvSpPr>
                        <p:nvPr/>
                      </p:nvSpPr>
                      <p:spPr bwMode="auto">
                        <a:xfrm flipV="1">
                          <a:off x="3744" y="3853"/>
                          <a:ext cx="55" cy="55"/>
                        </a:xfrm>
                        <a:prstGeom prst="line">
                          <a:avLst/>
                        </a:prstGeom>
                        <a:noFill/>
                        <a:ln w="12700">
                          <a:solidFill>
                            <a:srgbClr val="DFDFDF"/>
                          </a:solidFill>
                          <a:round/>
                          <a:headEnd/>
                          <a:tailEnd/>
                        </a:ln>
                        <a:effectLst/>
                      </p:spPr>
                      <p:txBody>
                        <a:bodyPr/>
                        <a:lstStyle/>
                        <a:p>
                          <a:endParaRPr lang="en-US"/>
                        </a:p>
                      </p:txBody>
                    </p:sp>
                  </p:grpSp>
                  <p:grpSp>
                    <p:nvGrpSpPr>
                      <p:cNvPr id="38" name="Group 138"/>
                      <p:cNvGrpSpPr>
                        <a:grpSpLocks/>
                      </p:cNvGrpSpPr>
                      <p:nvPr/>
                    </p:nvGrpSpPr>
                    <p:grpSpPr bwMode="auto">
                      <a:xfrm>
                        <a:off x="3685" y="3850"/>
                        <a:ext cx="86" cy="75"/>
                        <a:chOff x="3685" y="3850"/>
                        <a:chExt cx="86" cy="75"/>
                      </a:xfrm>
                    </p:grpSpPr>
                    <p:sp>
                      <p:nvSpPr>
                        <p:cNvPr id="42" name="Line 136"/>
                        <p:cNvSpPr>
                          <a:spLocks noChangeShapeType="1"/>
                        </p:cNvSpPr>
                        <p:nvPr/>
                      </p:nvSpPr>
                      <p:spPr bwMode="auto">
                        <a:xfrm flipV="1">
                          <a:off x="3685" y="3905"/>
                          <a:ext cx="28" cy="20"/>
                        </a:xfrm>
                        <a:prstGeom prst="line">
                          <a:avLst/>
                        </a:prstGeom>
                        <a:noFill/>
                        <a:ln w="12700">
                          <a:solidFill>
                            <a:srgbClr val="DFDFDF"/>
                          </a:solidFill>
                          <a:round/>
                          <a:headEnd/>
                          <a:tailEnd/>
                        </a:ln>
                        <a:effectLst/>
                      </p:spPr>
                      <p:txBody>
                        <a:bodyPr/>
                        <a:lstStyle/>
                        <a:p>
                          <a:endParaRPr lang="en-US"/>
                        </a:p>
                      </p:txBody>
                    </p:sp>
                    <p:sp>
                      <p:nvSpPr>
                        <p:cNvPr id="43" name="Line 137"/>
                        <p:cNvSpPr>
                          <a:spLocks noChangeShapeType="1"/>
                        </p:cNvSpPr>
                        <p:nvPr/>
                      </p:nvSpPr>
                      <p:spPr bwMode="auto">
                        <a:xfrm flipV="1">
                          <a:off x="3713" y="3850"/>
                          <a:ext cx="58" cy="55"/>
                        </a:xfrm>
                        <a:prstGeom prst="line">
                          <a:avLst/>
                        </a:prstGeom>
                        <a:noFill/>
                        <a:ln w="12700">
                          <a:solidFill>
                            <a:srgbClr val="DFDFDF"/>
                          </a:solidFill>
                          <a:round/>
                          <a:headEnd/>
                          <a:tailEnd/>
                        </a:ln>
                        <a:effectLst/>
                      </p:spPr>
                      <p:txBody>
                        <a:bodyPr/>
                        <a:lstStyle/>
                        <a:p>
                          <a:endParaRPr lang="en-US"/>
                        </a:p>
                      </p:txBody>
                    </p:sp>
                  </p:grpSp>
                  <p:grpSp>
                    <p:nvGrpSpPr>
                      <p:cNvPr id="39" name="Group 141"/>
                      <p:cNvGrpSpPr>
                        <a:grpSpLocks/>
                      </p:cNvGrpSpPr>
                      <p:nvPr/>
                    </p:nvGrpSpPr>
                    <p:grpSpPr bwMode="auto">
                      <a:xfrm>
                        <a:off x="3655" y="3849"/>
                        <a:ext cx="83" cy="73"/>
                        <a:chOff x="3655" y="3849"/>
                        <a:chExt cx="83" cy="73"/>
                      </a:xfrm>
                    </p:grpSpPr>
                    <p:sp>
                      <p:nvSpPr>
                        <p:cNvPr id="40" name="Line 139"/>
                        <p:cNvSpPr>
                          <a:spLocks noChangeShapeType="1"/>
                        </p:cNvSpPr>
                        <p:nvPr/>
                      </p:nvSpPr>
                      <p:spPr bwMode="auto">
                        <a:xfrm flipV="1">
                          <a:off x="3655" y="3902"/>
                          <a:ext cx="29" cy="20"/>
                        </a:xfrm>
                        <a:prstGeom prst="line">
                          <a:avLst/>
                        </a:prstGeom>
                        <a:noFill/>
                        <a:ln w="12700">
                          <a:solidFill>
                            <a:srgbClr val="DFDFDF"/>
                          </a:solidFill>
                          <a:round/>
                          <a:headEnd/>
                          <a:tailEnd/>
                        </a:ln>
                        <a:effectLst/>
                      </p:spPr>
                      <p:txBody>
                        <a:bodyPr/>
                        <a:lstStyle/>
                        <a:p>
                          <a:endParaRPr lang="en-US"/>
                        </a:p>
                      </p:txBody>
                    </p:sp>
                    <p:sp>
                      <p:nvSpPr>
                        <p:cNvPr id="41" name="Line 140"/>
                        <p:cNvSpPr>
                          <a:spLocks noChangeShapeType="1"/>
                        </p:cNvSpPr>
                        <p:nvPr/>
                      </p:nvSpPr>
                      <p:spPr bwMode="auto">
                        <a:xfrm flipV="1">
                          <a:off x="3684" y="3849"/>
                          <a:ext cx="54" cy="53"/>
                        </a:xfrm>
                        <a:prstGeom prst="line">
                          <a:avLst/>
                        </a:prstGeom>
                        <a:noFill/>
                        <a:ln w="12700">
                          <a:solidFill>
                            <a:srgbClr val="DFDFDF"/>
                          </a:solidFill>
                          <a:round/>
                          <a:headEnd/>
                          <a:tailEnd/>
                        </a:ln>
                        <a:effectLst/>
                      </p:spPr>
                      <p:txBody>
                        <a:bodyPr/>
                        <a:lstStyle/>
                        <a:p>
                          <a:endParaRPr lang="en-US"/>
                        </a:p>
                      </p:txBody>
                    </p:sp>
                  </p:grpSp>
                </p:grpSp>
                <p:sp>
                  <p:nvSpPr>
                    <p:cNvPr id="34" name="Line 143"/>
                    <p:cNvSpPr>
                      <a:spLocks noChangeShapeType="1"/>
                    </p:cNvSpPr>
                    <p:nvPr/>
                  </p:nvSpPr>
                  <p:spPr bwMode="auto">
                    <a:xfrm>
                      <a:off x="3196" y="3824"/>
                      <a:ext cx="608" cy="55"/>
                    </a:xfrm>
                    <a:prstGeom prst="line">
                      <a:avLst/>
                    </a:prstGeom>
                    <a:noFill/>
                    <a:ln w="12700">
                      <a:solidFill>
                        <a:srgbClr val="DFDFDF"/>
                      </a:solidFill>
                      <a:round/>
                      <a:headEnd/>
                      <a:tailEnd/>
                    </a:ln>
                    <a:effectLst/>
                  </p:spPr>
                  <p:txBody>
                    <a:bodyPr/>
                    <a:lstStyle/>
                    <a:p>
                      <a:endParaRPr lang="en-US"/>
                    </a:p>
                  </p:txBody>
                </p:sp>
                <p:sp>
                  <p:nvSpPr>
                    <p:cNvPr id="35" name="Line 144"/>
                    <p:cNvSpPr>
                      <a:spLocks noChangeShapeType="1"/>
                    </p:cNvSpPr>
                    <p:nvPr/>
                  </p:nvSpPr>
                  <p:spPr bwMode="auto">
                    <a:xfrm>
                      <a:off x="3174" y="3838"/>
                      <a:ext cx="620" cy="57"/>
                    </a:xfrm>
                    <a:prstGeom prst="line">
                      <a:avLst/>
                    </a:prstGeom>
                    <a:noFill/>
                    <a:ln w="12700">
                      <a:solidFill>
                        <a:srgbClr val="DFDFDF"/>
                      </a:solidFill>
                      <a:round/>
                      <a:headEnd/>
                      <a:tailEnd/>
                    </a:ln>
                    <a:effectLst/>
                  </p:spPr>
                  <p:txBody>
                    <a:bodyPr/>
                    <a:lstStyle/>
                    <a:p>
                      <a:endParaRPr lang="en-US"/>
                    </a:p>
                  </p:txBody>
                </p:sp>
                <p:sp>
                  <p:nvSpPr>
                    <p:cNvPr id="36" name="Line 145"/>
                    <p:cNvSpPr>
                      <a:spLocks noChangeShapeType="1"/>
                    </p:cNvSpPr>
                    <p:nvPr/>
                  </p:nvSpPr>
                  <p:spPr bwMode="auto">
                    <a:xfrm>
                      <a:off x="3151" y="3853"/>
                      <a:ext cx="626" cy="61"/>
                    </a:xfrm>
                    <a:prstGeom prst="line">
                      <a:avLst/>
                    </a:prstGeom>
                    <a:noFill/>
                    <a:ln w="12700">
                      <a:solidFill>
                        <a:srgbClr val="DFDFDF"/>
                      </a:solidFill>
                      <a:round/>
                      <a:headEnd/>
                      <a:tailEnd/>
                    </a:ln>
                    <a:effectLst/>
                  </p:spPr>
                  <p:txBody>
                    <a:bodyPr/>
                    <a:lstStyle/>
                    <a:p>
                      <a:endParaRPr lang="en-US"/>
                    </a:p>
                  </p:txBody>
                </p:sp>
              </p:grpSp>
            </p:grpSp>
            <p:grpSp>
              <p:nvGrpSpPr>
                <p:cNvPr id="27" name="Group 150"/>
                <p:cNvGrpSpPr>
                  <a:grpSpLocks/>
                </p:cNvGrpSpPr>
                <p:nvPr/>
              </p:nvGrpSpPr>
              <p:grpSpPr bwMode="auto">
                <a:xfrm>
                  <a:off x="3785" y="3865"/>
                  <a:ext cx="89" cy="86"/>
                  <a:chOff x="3785" y="3865"/>
                  <a:chExt cx="89" cy="86"/>
                </a:xfrm>
              </p:grpSpPr>
              <p:sp>
                <p:nvSpPr>
                  <p:cNvPr id="28" name="Line 148"/>
                  <p:cNvSpPr>
                    <a:spLocks noChangeShapeType="1"/>
                  </p:cNvSpPr>
                  <p:nvPr/>
                </p:nvSpPr>
                <p:spPr bwMode="auto">
                  <a:xfrm flipV="1">
                    <a:off x="3785" y="3914"/>
                    <a:ext cx="47" cy="37"/>
                  </a:xfrm>
                  <a:prstGeom prst="line">
                    <a:avLst/>
                  </a:prstGeom>
                  <a:noFill/>
                  <a:ln w="12700">
                    <a:solidFill>
                      <a:srgbClr val="3F3F3F"/>
                    </a:solidFill>
                    <a:round/>
                    <a:headEnd/>
                    <a:tailEnd/>
                  </a:ln>
                  <a:effectLst/>
                </p:spPr>
                <p:txBody>
                  <a:bodyPr/>
                  <a:lstStyle/>
                  <a:p>
                    <a:endParaRPr lang="en-US"/>
                  </a:p>
                </p:txBody>
              </p:sp>
              <p:sp>
                <p:nvSpPr>
                  <p:cNvPr id="29" name="Line 149"/>
                  <p:cNvSpPr>
                    <a:spLocks noChangeShapeType="1"/>
                  </p:cNvSpPr>
                  <p:nvPr/>
                </p:nvSpPr>
                <p:spPr bwMode="auto">
                  <a:xfrm flipV="1">
                    <a:off x="3832" y="3865"/>
                    <a:ext cx="42" cy="49"/>
                  </a:xfrm>
                  <a:prstGeom prst="line">
                    <a:avLst/>
                  </a:prstGeom>
                  <a:noFill/>
                  <a:ln w="12700">
                    <a:solidFill>
                      <a:srgbClr val="3F3F3F"/>
                    </a:solidFill>
                    <a:round/>
                    <a:headEnd/>
                    <a:tailEnd/>
                  </a:ln>
                  <a:effectLst/>
                </p:spPr>
                <p:txBody>
                  <a:bodyPr/>
                  <a:lstStyle/>
                  <a:p>
                    <a:endParaRPr lang="en-US"/>
                  </a:p>
                </p:txBody>
              </p:sp>
            </p:grpSp>
          </p:grpSp>
        </p:grpSp>
      </p:grpSp>
      <p:graphicFrame>
        <p:nvGraphicFramePr>
          <p:cNvPr id="155" name="Object 154"/>
          <p:cNvGraphicFramePr>
            <a:graphicFrameLocks/>
          </p:cNvGraphicFramePr>
          <p:nvPr/>
        </p:nvGraphicFramePr>
        <p:xfrm>
          <a:off x="2682875" y="4113213"/>
          <a:ext cx="1857375" cy="1309687"/>
        </p:xfrm>
        <a:graphic>
          <a:graphicData uri="http://schemas.openxmlformats.org/presentationml/2006/ole">
            <p:oleObj spid="_x0000_s2050" name="Microsoft ClipArt Gallery" r:id="rId3" imgW="3886200" imgH="2743200" progId="">
              <p:embed/>
            </p:oleObj>
          </a:graphicData>
        </a:graphic>
      </p:graphicFrame>
      <p:grpSp>
        <p:nvGrpSpPr>
          <p:cNvPr id="156" name="Group 301"/>
          <p:cNvGrpSpPr>
            <a:grpSpLocks/>
          </p:cNvGrpSpPr>
          <p:nvPr/>
        </p:nvGrpSpPr>
        <p:grpSpPr bwMode="auto">
          <a:xfrm>
            <a:off x="788988" y="4137025"/>
            <a:ext cx="1762125" cy="1370013"/>
            <a:chOff x="535" y="3026"/>
            <a:chExt cx="1110" cy="863"/>
          </a:xfrm>
        </p:grpSpPr>
        <p:sp>
          <p:nvSpPr>
            <p:cNvPr id="157" name="Freeform 155"/>
            <p:cNvSpPr>
              <a:spLocks/>
            </p:cNvSpPr>
            <p:nvPr/>
          </p:nvSpPr>
          <p:spPr bwMode="auto">
            <a:xfrm>
              <a:off x="535" y="3690"/>
              <a:ext cx="109" cy="65"/>
            </a:xfrm>
            <a:custGeom>
              <a:avLst/>
              <a:gdLst/>
              <a:ahLst/>
              <a:cxnLst>
                <a:cxn ang="0">
                  <a:pos x="106" y="0"/>
                </a:cxn>
                <a:cxn ang="0">
                  <a:pos x="82" y="0"/>
                </a:cxn>
                <a:cxn ang="0">
                  <a:pos x="68" y="1"/>
                </a:cxn>
                <a:cxn ang="0">
                  <a:pos x="54" y="3"/>
                </a:cxn>
                <a:cxn ang="0">
                  <a:pos x="38" y="6"/>
                </a:cxn>
                <a:cxn ang="0">
                  <a:pos x="25" y="10"/>
                </a:cxn>
                <a:cxn ang="0">
                  <a:pos x="17" y="13"/>
                </a:cxn>
                <a:cxn ang="0">
                  <a:pos x="11" y="16"/>
                </a:cxn>
                <a:cxn ang="0">
                  <a:pos x="6" y="20"/>
                </a:cxn>
                <a:cxn ang="0">
                  <a:pos x="2" y="24"/>
                </a:cxn>
                <a:cxn ang="0">
                  <a:pos x="0" y="29"/>
                </a:cxn>
                <a:cxn ang="0">
                  <a:pos x="1" y="34"/>
                </a:cxn>
                <a:cxn ang="0">
                  <a:pos x="4" y="38"/>
                </a:cxn>
                <a:cxn ang="0">
                  <a:pos x="8" y="41"/>
                </a:cxn>
                <a:cxn ang="0">
                  <a:pos x="15" y="42"/>
                </a:cxn>
                <a:cxn ang="0">
                  <a:pos x="24" y="42"/>
                </a:cxn>
                <a:cxn ang="0">
                  <a:pos x="34" y="41"/>
                </a:cxn>
                <a:cxn ang="0">
                  <a:pos x="46" y="40"/>
                </a:cxn>
                <a:cxn ang="0">
                  <a:pos x="57" y="41"/>
                </a:cxn>
                <a:cxn ang="0">
                  <a:pos x="66" y="42"/>
                </a:cxn>
                <a:cxn ang="0">
                  <a:pos x="74" y="44"/>
                </a:cxn>
                <a:cxn ang="0">
                  <a:pos x="83" y="48"/>
                </a:cxn>
                <a:cxn ang="0">
                  <a:pos x="108" y="64"/>
                </a:cxn>
                <a:cxn ang="0">
                  <a:pos x="107" y="64"/>
                </a:cxn>
                <a:cxn ang="0">
                  <a:pos x="108" y="63"/>
                </a:cxn>
              </a:cxnLst>
              <a:rect l="0" t="0" r="r" b="b"/>
              <a:pathLst>
                <a:path w="109" h="65">
                  <a:moveTo>
                    <a:pt x="106" y="0"/>
                  </a:moveTo>
                  <a:lnTo>
                    <a:pt x="82" y="0"/>
                  </a:lnTo>
                  <a:lnTo>
                    <a:pt x="68" y="1"/>
                  </a:lnTo>
                  <a:lnTo>
                    <a:pt x="54" y="3"/>
                  </a:lnTo>
                  <a:lnTo>
                    <a:pt x="38" y="6"/>
                  </a:lnTo>
                  <a:lnTo>
                    <a:pt x="25" y="10"/>
                  </a:lnTo>
                  <a:lnTo>
                    <a:pt x="17" y="13"/>
                  </a:lnTo>
                  <a:lnTo>
                    <a:pt x="11" y="16"/>
                  </a:lnTo>
                  <a:lnTo>
                    <a:pt x="6" y="20"/>
                  </a:lnTo>
                  <a:lnTo>
                    <a:pt x="2" y="24"/>
                  </a:lnTo>
                  <a:lnTo>
                    <a:pt x="0" y="29"/>
                  </a:lnTo>
                  <a:lnTo>
                    <a:pt x="1" y="34"/>
                  </a:lnTo>
                  <a:lnTo>
                    <a:pt x="4" y="38"/>
                  </a:lnTo>
                  <a:lnTo>
                    <a:pt x="8" y="41"/>
                  </a:lnTo>
                  <a:lnTo>
                    <a:pt x="15" y="42"/>
                  </a:lnTo>
                  <a:lnTo>
                    <a:pt x="24" y="42"/>
                  </a:lnTo>
                  <a:lnTo>
                    <a:pt x="34" y="41"/>
                  </a:lnTo>
                  <a:lnTo>
                    <a:pt x="46" y="40"/>
                  </a:lnTo>
                  <a:lnTo>
                    <a:pt x="57" y="41"/>
                  </a:lnTo>
                  <a:lnTo>
                    <a:pt x="66" y="42"/>
                  </a:lnTo>
                  <a:lnTo>
                    <a:pt x="74" y="44"/>
                  </a:lnTo>
                  <a:lnTo>
                    <a:pt x="83" y="48"/>
                  </a:lnTo>
                  <a:lnTo>
                    <a:pt x="108" y="64"/>
                  </a:lnTo>
                  <a:lnTo>
                    <a:pt x="107" y="64"/>
                  </a:lnTo>
                  <a:lnTo>
                    <a:pt x="108" y="63"/>
                  </a:lnTo>
                </a:path>
              </a:pathLst>
            </a:custGeom>
            <a:noFill/>
            <a:ln w="25400" cap="rnd" cmpd="sng">
              <a:solidFill>
                <a:srgbClr val="808080"/>
              </a:solidFill>
              <a:prstDash val="solid"/>
              <a:round/>
              <a:headEnd type="none" w="med" len="med"/>
              <a:tailEnd type="none" w="med" len="med"/>
            </a:ln>
            <a:effectLst/>
          </p:spPr>
          <p:txBody>
            <a:bodyPr/>
            <a:lstStyle/>
            <a:p>
              <a:endParaRPr lang="en-US"/>
            </a:p>
          </p:txBody>
        </p:sp>
        <p:grpSp>
          <p:nvGrpSpPr>
            <p:cNvPr id="158" name="Group 163"/>
            <p:cNvGrpSpPr>
              <a:grpSpLocks/>
            </p:cNvGrpSpPr>
            <p:nvPr/>
          </p:nvGrpSpPr>
          <p:grpSpPr bwMode="auto">
            <a:xfrm>
              <a:off x="628" y="3508"/>
              <a:ext cx="864" cy="292"/>
              <a:chOff x="628" y="3508"/>
              <a:chExt cx="864" cy="292"/>
            </a:xfrm>
          </p:grpSpPr>
          <p:sp>
            <p:nvSpPr>
              <p:cNvPr id="296" name="Freeform 156"/>
              <p:cNvSpPr>
                <a:spLocks/>
              </p:cNvSpPr>
              <p:nvPr/>
            </p:nvSpPr>
            <p:spPr bwMode="auto">
              <a:xfrm>
                <a:off x="634" y="3658"/>
                <a:ext cx="858" cy="142"/>
              </a:xfrm>
              <a:custGeom>
                <a:avLst/>
                <a:gdLst/>
                <a:ahLst/>
                <a:cxnLst>
                  <a:cxn ang="0">
                    <a:pos x="0" y="9"/>
                  </a:cxn>
                  <a:cxn ang="0">
                    <a:pos x="0" y="70"/>
                  </a:cxn>
                  <a:cxn ang="0">
                    <a:pos x="696" y="141"/>
                  </a:cxn>
                  <a:cxn ang="0">
                    <a:pos x="857" y="55"/>
                  </a:cxn>
                  <a:cxn ang="0">
                    <a:pos x="857" y="0"/>
                  </a:cxn>
                  <a:cxn ang="0">
                    <a:pos x="690" y="74"/>
                  </a:cxn>
                  <a:cxn ang="0">
                    <a:pos x="0" y="9"/>
                  </a:cxn>
                </a:cxnLst>
                <a:rect l="0" t="0" r="r" b="b"/>
                <a:pathLst>
                  <a:path w="858" h="142">
                    <a:moveTo>
                      <a:pt x="0" y="9"/>
                    </a:moveTo>
                    <a:lnTo>
                      <a:pt x="0" y="70"/>
                    </a:lnTo>
                    <a:lnTo>
                      <a:pt x="696" y="141"/>
                    </a:lnTo>
                    <a:lnTo>
                      <a:pt x="857" y="55"/>
                    </a:lnTo>
                    <a:lnTo>
                      <a:pt x="857" y="0"/>
                    </a:lnTo>
                    <a:lnTo>
                      <a:pt x="690" y="74"/>
                    </a:lnTo>
                    <a:lnTo>
                      <a:pt x="0" y="9"/>
                    </a:lnTo>
                  </a:path>
                </a:pathLst>
              </a:custGeom>
              <a:solidFill>
                <a:srgbClr val="9F9F9F"/>
              </a:solidFill>
              <a:ln w="12700" cap="rnd" cmpd="sng">
                <a:noFill/>
                <a:prstDash val="solid"/>
                <a:round/>
                <a:headEnd type="none" w="med" len="med"/>
                <a:tailEnd type="none" w="med" len="med"/>
              </a:ln>
              <a:effectLst/>
            </p:spPr>
            <p:txBody>
              <a:bodyPr/>
              <a:lstStyle/>
              <a:p>
                <a:endParaRPr lang="en-US"/>
              </a:p>
            </p:txBody>
          </p:sp>
          <p:sp>
            <p:nvSpPr>
              <p:cNvPr id="297" name="Freeform 157"/>
              <p:cNvSpPr>
                <a:spLocks/>
              </p:cNvSpPr>
              <p:nvPr/>
            </p:nvSpPr>
            <p:spPr bwMode="auto">
              <a:xfrm>
                <a:off x="628" y="3508"/>
                <a:ext cx="698" cy="223"/>
              </a:xfrm>
              <a:custGeom>
                <a:avLst/>
                <a:gdLst/>
                <a:ahLst/>
                <a:cxnLst>
                  <a:cxn ang="0">
                    <a:pos x="0" y="0"/>
                  </a:cxn>
                  <a:cxn ang="0">
                    <a:pos x="697" y="48"/>
                  </a:cxn>
                  <a:cxn ang="0">
                    <a:pos x="697" y="222"/>
                  </a:cxn>
                  <a:cxn ang="0">
                    <a:pos x="0" y="155"/>
                  </a:cxn>
                  <a:cxn ang="0">
                    <a:pos x="0" y="0"/>
                  </a:cxn>
                </a:cxnLst>
                <a:rect l="0" t="0" r="r" b="b"/>
                <a:pathLst>
                  <a:path w="698" h="223">
                    <a:moveTo>
                      <a:pt x="0" y="0"/>
                    </a:moveTo>
                    <a:lnTo>
                      <a:pt x="697" y="48"/>
                    </a:lnTo>
                    <a:lnTo>
                      <a:pt x="697" y="222"/>
                    </a:lnTo>
                    <a:lnTo>
                      <a:pt x="0" y="155"/>
                    </a:lnTo>
                    <a:lnTo>
                      <a:pt x="0" y="0"/>
                    </a:lnTo>
                  </a:path>
                </a:pathLst>
              </a:custGeom>
              <a:solidFill>
                <a:srgbClr val="C0C0C0"/>
              </a:solidFill>
              <a:ln w="12700" cap="rnd" cmpd="sng">
                <a:noFill/>
                <a:prstDash val="solid"/>
                <a:round/>
                <a:headEnd type="none" w="med" len="med"/>
                <a:tailEnd type="none" w="med" len="med"/>
              </a:ln>
              <a:effectLst/>
            </p:spPr>
            <p:txBody>
              <a:bodyPr/>
              <a:lstStyle/>
              <a:p>
                <a:endParaRPr lang="en-US"/>
              </a:p>
            </p:txBody>
          </p:sp>
          <p:grpSp>
            <p:nvGrpSpPr>
              <p:cNvPr id="298" name="Group 162"/>
              <p:cNvGrpSpPr>
                <a:grpSpLocks/>
              </p:cNvGrpSpPr>
              <p:nvPr/>
            </p:nvGrpSpPr>
            <p:grpSpPr bwMode="auto">
              <a:xfrm>
                <a:off x="630" y="3549"/>
                <a:ext cx="704" cy="92"/>
                <a:chOff x="630" y="3549"/>
                <a:chExt cx="704" cy="92"/>
              </a:xfrm>
            </p:grpSpPr>
            <p:sp>
              <p:nvSpPr>
                <p:cNvPr id="299" name="Line 158"/>
                <p:cNvSpPr>
                  <a:spLocks noChangeShapeType="1"/>
                </p:cNvSpPr>
                <p:nvPr/>
              </p:nvSpPr>
              <p:spPr bwMode="auto">
                <a:xfrm>
                  <a:off x="630" y="3549"/>
                  <a:ext cx="703" cy="54"/>
                </a:xfrm>
                <a:prstGeom prst="line">
                  <a:avLst/>
                </a:prstGeom>
                <a:noFill/>
                <a:ln w="12700">
                  <a:solidFill>
                    <a:srgbClr val="000000"/>
                  </a:solidFill>
                  <a:round/>
                  <a:headEnd/>
                  <a:tailEnd/>
                </a:ln>
                <a:effectLst/>
              </p:spPr>
              <p:txBody>
                <a:bodyPr/>
                <a:lstStyle/>
                <a:p>
                  <a:endParaRPr lang="en-US"/>
                </a:p>
              </p:txBody>
            </p:sp>
            <p:sp>
              <p:nvSpPr>
                <p:cNvPr id="300" name="Line 159"/>
                <p:cNvSpPr>
                  <a:spLocks noChangeShapeType="1"/>
                </p:cNvSpPr>
                <p:nvPr/>
              </p:nvSpPr>
              <p:spPr bwMode="auto">
                <a:xfrm>
                  <a:off x="1146" y="3592"/>
                  <a:ext cx="147" cy="13"/>
                </a:xfrm>
                <a:prstGeom prst="line">
                  <a:avLst/>
                </a:prstGeom>
                <a:noFill/>
                <a:ln w="12700">
                  <a:solidFill>
                    <a:srgbClr val="000000"/>
                  </a:solidFill>
                  <a:round/>
                  <a:headEnd/>
                  <a:tailEnd/>
                </a:ln>
                <a:effectLst/>
              </p:spPr>
              <p:txBody>
                <a:bodyPr/>
                <a:lstStyle/>
                <a:p>
                  <a:endParaRPr lang="en-US"/>
                </a:p>
              </p:txBody>
            </p:sp>
            <p:sp>
              <p:nvSpPr>
                <p:cNvPr id="301" name="Line 160"/>
                <p:cNvSpPr>
                  <a:spLocks noChangeShapeType="1"/>
                </p:cNvSpPr>
                <p:nvPr/>
              </p:nvSpPr>
              <p:spPr bwMode="auto">
                <a:xfrm>
                  <a:off x="973" y="3579"/>
                  <a:ext cx="148" cy="12"/>
                </a:xfrm>
                <a:prstGeom prst="line">
                  <a:avLst/>
                </a:prstGeom>
                <a:noFill/>
                <a:ln w="12700">
                  <a:solidFill>
                    <a:srgbClr val="000000"/>
                  </a:solidFill>
                  <a:round/>
                  <a:headEnd/>
                  <a:tailEnd/>
                </a:ln>
                <a:effectLst/>
              </p:spPr>
              <p:txBody>
                <a:bodyPr/>
                <a:lstStyle/>
                <a:p>
                  <a:endParaRPr lang="en-US"/>
                </a:p>
              </p:txBody>
            </p:sp>
            <p:sp>
              <p:nvSpPr>
                <p:cNvPr id="302" name="Line 161"/>
                <p:cNvSpPr>
                  <a:spLocks noChangeShapeType="1"/>
                </p:cNvSpPr>
                <p:nvPr/>
              </p:nvSpPr>
              <p:spPr bwMode="auto">
                <a:xfrm>
                  <a:off x="630" y="3580"/>
                  <a:ext cx="704" cy="61"/>
                </a:xfrm>
                <a:prstGeom prst="line">
                  <a:avLst/>
                </a:prstGeom>
                <a:noFill/>
                <a:ln w="12700">
                  <a:solidFill>
                    <a:srgbClr val="000000"/>
                  </a:solidFill>
                  <a:round/>
                  <a:headEnd/>
                  <a:tailEnd/>
                </a:ln>
                <a:effectLst/>
              </p:spPr>
              <p:txBody>
                <a:bodyPr/>
                <a:lstStyle/>
                <a:p>
                  <a:endParaRPr lang="en-US"/>
                </a:p>
              </p:txBody>
            </p:sp>
          </p:grpSp>
        </p:grpSp>
        <p:grpSp>
          <p:nvGrpSpPr>
            <p:cNvPr id="159" name="Group 166"/>
            <p:cNvGrpSpPr>
              <a:grpSpLocks/>
            </p:cNvGrpSpPr>
            <p:nvPr/>
          </p:nvGrpSpPr>
          <p:grpSpPr bwMode="auto">
            <a:xfrm>
              <a:off x="628" y="3476"/>
              <a:ext cx="866" cy="75"/>
              <a:chOff x="628" y="3476"/>
              <a:chExt cx="866" cy="75"/>
            </a:xfrm>
          </p:grpSpPr>
          <p:sp>
            <p:nvSpPr>
              <p:cNvPr id="294" name="Freeform 164"/>
              <p:cNvSpPr>
                <a:spLocks/>
              </p:cNvSpPr>
              <p:nvPr/>
            </p:nvSpPr>
            <p:spPr bwMode="auto">
              <a:xfrm>
                <a:off x="628" y="3476"/>
                <a:ext cx="866" cy="75"/>
              </a:xfrm>
              <a:custGeom>
                <a:avLst/>
                <a:gdLst/>
                <a:ahLst/>
                <a:cxnLst>
                  <a:cxn ang="0">
                    <a:pos x="0" y="29"/>
                  </a:cxn>
                  <a:cxn ang="0">
                    <a:pos x="699" y="74"/>
                  </a:cxn>
                  <a:cxn ang="0">
                    <a:pos x="865" y="31"/>
                  </a:cxn>
                  <a:cxn ang="0">
                    <a:pos x="807" y="25"/>
                  </a:cxn>
                  <a:cxn ang="0">
                    <a:pos x="267" y="0"/>
                  </a:cxn>
                  <a:cxn ang="0">
                    <a:pos x="0" y="29"/>
                  </a:cxn>
                </a:cxnLst>
                <a:rect l="0" t="0" r="r" b="b"/>
                <a:pathLst>
                  <a:path w="866" h="75">
                    <a:moveTo>
                      <a:pt x="0" y="29"/>
                    </a:moveTo>
                    <a:lnTo>
                      <a:pt x="699" y="74"/>
                    </a:lnTo>
                    <a:lnTo>
                      <a:pt x="865" y="31"/>
                    </a:lnTo>
                    <a:lnTo>
                      <a:pt x="807" y="25"/>
                    </a:lnTo>
                    <a:lnTo>
                      <a:pt x="267" y="0"/>
                    </a:lnTo>
                    <a:lnTo>
                      <a:pt x="0" y="29"/>
                    </a:lnTo>
                  </a:path>
                </a:pathLst>
              </a:custGeom>
              <a:solidFill>
                <a:srgbClr val="DFDFDF"/>
              </a:solidFill>
              <a:ln w="12700" cap="rnd" cmpd="sng">
                <a:noFill/>
                <a:prstDash val="solid"/>
                <a:round/>
                <a:headEnd type="none" w="med" len="med"/>
                <a:tailEnd type="none" w="med" len="med"/>
              </a:ln>
              <a:effectLst/>
            </p:spPr>
            <p:txBody>
              <a:bodyPr/>
              <a:lstStyle/>
              <a:p>
                <a:endParaRPr lang="en-US"/>
              </a:p>
            </p:txBody>
          </p:sp>
          <p:sp>
            <p:nvSpPr>
              <p:cNvPr id="295" name="Freeform 165"/>
              <p:cNvSpPr>
                <a:spLocks/>
              </p:cNvSpPr>
              <p:nvPr/>
            </p:nvSpPr>
            <p:spPr bwMode="auto">
              <a:xfrm>
                <a:off x="827" y="3493"/>
                <a:ext cx="634" cy="46"/>
              </a:xfrm>
              <a:custGeom>
                <a:avLst/>
                <a:gdLst/>
                <a:ahLst/>
                <a:cxnLst>
                  <a:cxn ang="0">
                    <a:pos x="51" y="0"/>
                  </a:cxn>
                  <a:cxn ang="0">
                    <a:pos x="0" y="17"/>
                  </a:cxn>
                  <a:cxn ang="0">
                    <a:pos x="511" y="45"/>
                  </a:cxn>
                  <a:cxn ang="0">
                    <a:pos x="594" y="25"/>
                  </a:cxn>
                  <a:cxn ang="0">
                    <a:pos x="588" y="22"/>
                  </a:cxn>
                  <a:cxn ang="0">
                    <a:pos x="633" y="11"/>
                  </a:cxn>
                  <a:cxn ang="0">
                    <a:pos x="605" y="9"/>
                  </a:cxn>
                  <a:cxn ang="0">
                    <a:pos x="51" y="0"/>
                  </a:cxn>
                </a:cxnLst>
                <a:rect l="0" t="0" r="r" b="b"/>
                <a:pathLst>
                  <a:path w="634" h="46">
                    <a:moveTo>
                      <a:pt x="51" y="0"/>
                    </a:moveTo>
                    <a:lnTo>
                      <a:pt x="0" y="17"/>
                    </a:lnTo>
                    <a:lnTo>
                      <a:pt x="511" y="45"/>
                    </a:lnTo>
                    <a:lnTo>
                      <a:pt x="594" y="25"/>
                    </a:lnTo>
                    <a:lnTo>
                      <a:pt x="588" y="22"/>
                    </a:lnTo>
                    <a:lnTo>
                      <a:pt x="633" y="11"/>
                    </a:lnTo>
                    <a:lnTo>
                      <a:pt x="605" y="9"/>
                    </a:lnTo>
                    <a:lnTo>
                      <a:pt x="51" y="0"/>
                    </a:lnTo>
                  </a:path>
                </a:pathLst>
              </a:custGeom>
              <a:solidFill>
                <a:srgbClr val="5F5F5F"/>
              </a:solidFill>
              <a:ln w="12700" cap="rnd" cmpd="sng">
                <a:noFill/>
                <a:prstDash val="solid"/>
                <a:round/>
                <a:headEnd type="none" w="med" len="med"/>
                <a:tailEnd type="none" w="med" len="med"/>
              </a:ln>
              <a:effectLst/>
            </p:spPr>
            <p:txBody>
              <a:bodyPr/>
              <a:lstStyle/>
              <a:p>
                <a:endParaRPr lang="en-US"/>
              </a:p>
            </p:txBody>
          </p:sp>
        </p:grpSp>
        <p:grpSp>
          <p:nvGrpSpPr>
            <p:cNvPr id="160" name="Group 197"/>
            <p:cNvGrpSpPr>
              <a:grpSpLocks/>
            </p:cNvGrpSpPr>
            <p:nvPr/>
          </p:nvGrpSpPr>
          <p:grpSpPr bwMode="auto">
            <a:xfrm>
              <a:off x="1340" y="3036"/>
              <a:ext cx="158" cy="492"/>
              <a:chOff x="1340" y="3036"/>
              <a:chExt cx="158" cy="492"/>
            </a:xfrm>
          </p:grpSpPr>
          <p:grpSp>
            <p:nvGrpSpPr>
              <p:cNvPr id="264" name="Group 193"/>
              <p:cNvGrpSpPr>
                <a:grpSpLocks/>
              </p:cNvGrpSpPr>
              <p:nvPr/>
            </p:nvGrpSpPr>
            <p:grpSpPr bwMode="auto">
              <a:xfrm>
                <a:off x="1402" y="3099"/>
                <a:ext cx="96" cy="412"/>
                <a:chOff x="1402" y="3099"/>
                <a:chExt cx="96" cy="412"/>
              </a:xfrm>
            </p:grpSpPr>
            <p:sp>
              <p:nvSpPr>
                <p:cNvPr id="268" name="Freeform 167"/>
                <p:cNvSpPr>
                  <a:spLocks/>
                </p:cNvSpPr>
                <p:nvPr/>
              </p:nvSpPr>
              <p:spPr bwMode="auto">
                <a:xfrm>
                  <a:off x="1402" y="3099"/>
                  <a:ext cx="90" cy="412"/>
                </a:xfrm>
                <a:custGeom>
                  <a:avLst/>
                  <a:gdLst/>
                  <a:ahLst/>
                  <a:cxnLst>
                    <a:cxn ang="0">
                      <a:pos x="8" y="0"/>
                    </a:cxn>
                    <a:cxn ang="0">
                      <a:pos x="89" y="34"/>
                    </a:cxn>
                    <a:cxn ang="0">
                      <a:pos x="82" y="194"/>
                    </a:cxn>
                    <a:cxn ang="0">
                      <a:pos x="73" y="386"/>
                    </a:cxn>
                    <a:cxn ang="0">
                      <a:pos x="0" y="411"/>
                    </a:cxn>
                    <a:cxn ang="0">
                      <a:pos x="8" y="0"/>
                    </a:cxn>
                  </a:cxnLst>
                  <a:rect l="0" t="0" r="r" b="b"/>
                  <a:pathLst>
                    <a:path w="90" h="412">
                      <a:moveTo>
                        <a:pt x="8" y="0"/>
                      </a:moveTo>
                      <a:lnTo>
                        <a:pt x="89" y="34"/>
                      </a:lnTo>
                      <a:lnTo>
                        <a:pt x="82" y="194"/>
                      </a:lnTo>
                      <a:lnTo>
                        <a:pt x="73" y="386"/>
                      </a:lnTo>
                      <a:lnTo>
                        <a:pt x="0" y="411"/>
                      </a:lnTo>
                      <a:lnTo>
                        <a:pt x="8" y="0"/>
                      </a:lnTo>
                    </a:path>
                  </a:pathLst>
                </a:custGeom>
                <a:solidFill>
                  <a:srgbClr val="9F9F9F"/>
                </a:solidFill>
                <a:ln w="12700" cap="rnd" cmpd="sng">
                  <a:noFill/>
                  <a:prstDash val="solid"/>
                  <a:round/>
                  <a:headEnd type="none" w="med" len="med"/>
                  <a:tailEnd type="none" w="med" len="med"/>
                </a:ln>
                <a:effectLst/>
              </p:spPr>
              <p:txBody>
                <a:bodyPr/>
                <a:lstStyle/>
                <a:p>
                  <a:endParaRPr lang="en-US"/>
                </a:p>
              </p:txBody>
            </p:sp>
            <p:grpSp>
              <p:nvGrpSpPr>
                <p:cNvPr id="269" name="Group 192"/>
                <p:cNvGrpSpPr>
                  <a:grpSpLocks/>
                </p:cNvGrpSpPr>
                <p:nvPr/>
              </p:nvGrpSpPr>
              <p:grpSpPr bwMode="auto">
                <a:xfrm>
                  <a:off x="1402" y="3117"/>
                  <a:ext cx="96" cy="352"/>
                  <a:chOff x="1402" y="3117"/>
                  <a:chExt cx="96" cy="352"/>
                </a:xfrm>
              </p:grpSpPr>
              <p:grpSp>
                <p:nvGrpSpPr>
                  <p:cNvPr id="270" name="Group 190"/>
                  <p:cNvGrpSpPr>
                    <a:grpSpLocks/>
                  </p:cNvGrpSpPr>
                  <p:nvPr/>
                </p:nvGrpSpPr>
                <p:grpSpPr bwMode="auto">
                  <a:xfrm>
                    <a:off x="1402" y="3117"/>
                    <a:ext cx="96" cy="352"/>
                    <a:chOff x="1402" y="3117"/>
                    <a:chExt cx="96" cy="352"/>
                  </a:xfrm>
                </p:grpSpPr>
                <p:grpSp>
                  <p:nvGrpSpPr>
                    <p:cNvPr id="272" name="Group 180"/>
                    <p:cNvGrpSpPr>
                      <a:grpSpLocks/>
                    </p:cNvGrpSpPr>
                    <p:nvPr/>
                  </p:nvGrpSpPr>
                  <p:grpSpPr bwMode="auto">
                    <a:xfrm>
                      <a:off x="1402" y="3117"/>
                      <a:ext cx="96" cy="211"/>
                      <a:chOff x="1402" y="3117"/>
                      <a:chExt cx="96" cy="211"/>
                    </a:xfrm>
                  </p:grpSpPr>
                  <p:grpSp>
                    <p:nvGrpSpPr>
                      <p:cNvPr id="282" name="Group 174"/>
                      <p:cNvGrpSpPr>
                        <a:grpSpLocks/>
                      </p:cNvGrpSpPr>
                      <p:nvPr/>
                    </p:nvGrpSpPr>
                    <p:grpSpPr bwMode="auto">
                      <a:xfrm>
                        <a:off x="1409" y="3117"/>
                        <a:ext cx="89" cy="113"/>
                        <a:chOff x="1409" y="3117"/>
                        <a:chExt cx="89" cy="113"/>
                      </a:xfrm>
                    </p:grpSpPr>
                    <p:sp>
                      <p:nvSpPr>
                        <p:cNvPr id="288" name="Line 168"/>
                        <p:cNvSpPr>
                          <a:spLocks noChangeShapeType="1"/>
                        </p:cNvSpPr>
                        <p:nvPr/>
                      </p:nvSpPr>
                      <p:spPr bwMode="auto">
                        <a:xfrm>
                          <a:off x="1412" y="3117"/>
                          <a:ext cx="86" cy="33"/>
                        </a:xfrm>
                        <a:prstGeom prst="line">
                          <a:avLst/>
                        </a:prstGeom>
                        <a:noFill/>
                        <a:ln w="12700">
                          <a:solidFill>
                            <a:srgbClr val="7F7F7F"/>
                          </a:solidFill>
                          <a:round/>
                          <a:headEnd/>
                          <a:tailEnd/>
                        </a:ln>
                        <a:effectLst/>
                      </p:spPr>
                      <p:txBody>
                        <a:bodyPr/>
                        <a:lstStyle/>
                        <a:p>
                          <a:endParaRPr lang="en-US"/>
                        </a:p>
                      </p:txBody>
                    </p:sp>
                    <p:sp>
                      <p:nvSpPr>
                        <p:cNvPr id="289" name="Line 169"/>
                        <p:cNvSpPr>
                          <a:spLocks noChangeShapeType="1"/>
                        </p:cNvSpPr>
                        <p:nvPr/>
                      </p:nvSpPr>
                      <p:spPr bwMode="auto">
                        <a:xfrm>
                          <a:off x="1410" y="3135"/>
                          <a:ext cx="86" cy="30"/>
                        </a:xfrm>
                        <a:prstGeom prst="line">
                          <a:avLst/>
                        </a:prstGeom>
                        <a:noFill/>
                        <a:ln w="12700">
                          <a:solidFill>
                            <a:srgbClr val="7F7F7F"/>
                          </a:solidFill>
                          <a:round/>
                          <a:headEnd/>
                          <a:tailEnd/>
                        </a:ln>
                        <a:effectLst/>
                      </p:spPr>
                      <p:txBody>
                        <a:bodyPr/>
                        <a:lstStyle/>
                        <a:p>
                          <a:endParaRPr lang="en-US"/>
                        </a:p>
                      </p:txBody>
                    </p:sp>
                    <p:sp>
                      <p:nvSpPr>
                        <p:cNvPr id="290" name="Line 170"/>
                        <p:cNvSpPr>
                          <a:spLocks noChangeShapeType="1"/>
                        </p:cNvSpPr>
                        <p:nvPr/>
                      </p:nvSpPr>
                      <p:spPr bwMode="auto">
                        <a:xfrm>
                          <a:off x="1411" y="3154"/>
                          <a:ext cx="85" cy="28"/>
                        </a:xfrm>
                        <a:prstGeom prst="line">
                          <a:avLst/>
                        </a:prstGeom>
                        <a:noFill/>
                        <a:ln w="12700">
                          <a:solidFill>
                            <a:srgbClr val="7F7F7F"/>
                          </a:solidFill>
                          <a:round/>
                          <a:headEnd/>
                          <a:tailEnd/>
                        </a:ln>
                        <a:effectLst/>
                      </p:spPr>
                      <p:txBody>
                        <a:bodyPr/>
                        <a:lstStyle/>
                        <a:p>
                          <a:endParaRPr lang="en-US"/>
                        </a:p>
                      </p:txBody>
                    </p:sp>
                    <p:sp>
                      <p:nvSpPr>
                        <p:cNvPr id="291" name="Line 171"/>
                        <p:cNvSpPr>
                          <a:spLocks noChangeShapeType="1"/>
                        </p:cNvSpPr>
                        <p:nvPr/>
                      </p:nvSpPr>
                      <p:spPr bwMode="auto">
                        <a:xfrm>
                          <a:off x="1410" y="3172"/>
                          <a:ext cx="86" cy="26"/>
                        </a:xfrm>
                        <a:prstGeom prst="line">
                          <a:avLst/>
                        </a:prstGeom>
                        <a:noFill/>
                        <a:ln w="12700">
                          <a:solidFill>
                            <a:srgbClr val="7F7F7F"/>
                          </a:solidFill>
                          <a:round/>
                          <a:headEnd/>
                          <a:tailEnd/>
                        </a:ln>
                        <a:effectLst/>
                      </p:spPr>
                      <p:txBody>
                        <a:bodyPr/>
                        <a:lstStyle/>
                        <a:p>
                          <a:endParaRPr lang="en-US"/>
                        </a:p>
                      </p:txBody>
                    </p:sp>
                    <p:sp>
                      <p:nvSpPr>
                        <p:cNvPr id="292" name="Line 172"/>
                        <p:cNvSpPr>
                          <a:spLocks noChangeShapeType="1"/>
                        </p:cNvSpPr>
                        <p:nvPr/>
                      </p:nvSpPr>
                      <p:spPr bwMode="auto">
                        <a:xfrm>
                          <a:off x="1409" y="3190"/>
                          <a:ext cx="86" cy="24"/>
                        </a:xfrm>
                        <a:prstGeom prst="line">
                          <a:avLst/>
                        </a:prstGeom>
                        <a:noFill/>
                        <a:ln w="12700">
                          <a:solidFill>
                            <a:srgbClr val="7F7F7F"/>
                          </a:solidFill>
                          <a:round/>
                          <a:headEnd/>
                          <a:tailEnd/>
                        </a:ln>
                        <a:effectLst/>
                      </p:spPr>
                      <p:txBody>
                        <a:bodyPr/>
                        <a:lstStyle/>
                        <a:p>
                          <a:endParaRPr lang="en-US"/>
                        </a:p>
                      </p:txBody>
                    </p:sp>
                    <p:sp>
                      <p:nvSpPr>
                        <p:cNvPr id="293" name="Line 173"/>
                        <p:cNvSpPr>
                          <a:spLocks noChangeShapeType="1"/>
                        </p:cNvSpPr>
                        <p:nvPr/>
                      </p:nvSpPr>
                      <p:spPr bwMode="auto">
                        <a:xfrm>
                          <a:off x="1409" y="3208"/>
                          <a:ext cx="85" cy="22"/>
                        </a:xfrm>
                        <a:prstGeom prst="line">
                          <a:avLst/>
                        </a:prstGeom>
                        <a:noFill/>
                        <a:ln w="12700">
                          <a:solidFill>
                            <a:srgbClr val="7F7F7F"/>
                          </a:solidFill>
                          <a:round/>
                          <a:headEnd/>
                          <a:tailEnd/>
                        </a:ln>
                        <a:effectLst/>
                      </p:spPr>
                      <p:txBody>
                        <a:bodyPr/>
                        <a:lstStyle/>
                        <a:p>
                          <a:endParaRPr lang="en-US"/>
                        </a:p>
                      </p:txBody>
                    </p:sp>
                  </p:grpSp>
                  <p:sp>
                    <p:nvSpPr>
                      <p:cNvPr id="283" name="Line 175"/>
                      <p:cNvSpPr>
                        <a:spLocks noChangeShapeType="1"/>
                      </p:cNvSpPr>
                      <p:nvPr/>
                    </p:nvSpPr>
                    <p:spPr bwMode="auto">
                      <a:xfrm>
                        <a:off x="1402" y="3245"/>
                        <a:ext cx="89" cy="18"/>
                      </a:xfrm>
                      <a:prstGeom prst="line">
                        <a:avLst/>
                      </a:prstGeom>
                      <a:noFill/>
                      <a:ln w="12700">
                        <a:solidFill>
                          <a:srgbClr val="7F7F7F"/>
                        </a:solidFill>
                        <a:round/>
                        <a:headEnd/>
                        <a:tailEnd/>
                      </a:ln>
                      <a:effectLst/>
                    </p:spPr>
                    <p:txBody>
                      <a:bodyPr/>
                      <a:lstStyle/>
                      <a:p>
                        <a:endParaRPr lang="en-US"/>
                      </a:p>
                    </p:txBody>
                  </p:sp>
                  <p:sp>
                    <p:nvSpPr>
                      <p:cNvPr id="284" name="Line 176"/>
                      <p:cNvSpPr>
                        <a:spLocks noChangeShapeType="1"/>
                      </p:cNvSpPr>
                      <p:nvPr/>
                    </p:nvSpPr>
                    <p:spPr bwMode="auto">
                      <a:xfrm>
                        <a:off x="1403" y="3263"/>
                        <a:ext cx="87" cy="15"/>
                      </a:xfrm>
                      <a:prstGeom prst="line">
                        <a:avLst/>
                      </a:prstGeom>
                      <a:noFill/>
                      <a:ln w="12700">
                        <a:solidFill>
                          <a:srgbClr val="7F7F7F"/>
                        </a:solidFill>
                        <a:round/>
                        <a:headEnd/>
                        <a:tailEnd/>
                      </a:ln>
                      <a:effectLst/>
                    </p:spPr>
                    <p:txBody>
                      <a:bodyPr/>
                      <a:lstStyle/>
                      <a:p>
                        <a:endParaRPr lang="en-US"/>
                      </a:p>
                    </p:txBody>
                  </p:sp>
                  <p:sp>
                    <p:nvSpPr>
                      <p:cNvPr id="285" name="Line 177"/>
                      <p:cNvSpPr>
                        <a:spLocks noChangeShapeType="1"/>
                      </p:cNvSpPr>
                      <p:nvPr/>
                    </p:nvSpPr>
                    <p:spPr bwMode="auto">
                      <a:xfrm>
                        <a:off x="1402" y="3282"/>
                        <a:ext cx="87" cy="13"/>
                      </a:xfrm>
                      <a:prstGeom prst="line">
                        <a:avLst/>
                      </a:prstGeom>
                      <a:noFill/>
                      <a:ln w="12700">
                        <a:solidFill>
                          <a:srgbClr val="7F7F7F"/>
                        </a:solidFill>
                        <a:round/>
                        <a:headEnd/>
                        <a:tailEnd/>
                      </a:ln>
                      <a:effectLst/>
                    </p:spPr>
                    <p:txBody>
                      <a:bodyPr/>
                      <a:lstStyle/>
                      <a:p>
                        <a:endParaRPr lang="en-US"/>
                      </a:p>
                    </p:txBody>
                  </p:sp>
                  <p:sp>
                    <p:nvSpPr>
                      <p:cNvPr id="286" name="Line 178"/>
                      <p:cNvSpPr>
                        <a:spLocks noChangeShapeType="1"/>
                      </p:cNvSpPr>
                      <p:nvPr/>
                    </p:nvSpPr>
                    <p:spPr bwMode="auto">
                      <a:xfrm>
                        <a:off x="1403" y="3301"/>
                        <a:ext cx="86" cy="10"/>
                      </a:xfrm>
                      <a:prstGeom prst="line">
                        <a:avLst/>
                      </a:prstGeom>
                      <a:noFill/>
                      <a:ln w="12700">
                        <a:solidFill>
                          <a:srgbClr val="7F7F7F"/>
                        </a:solidFill>
                        <a:round/>
                        <a:headEnd/>
                        <a:tailEnd/>
                      </a:ln>
                      <a:effectLst/>
                    </p:spPr>
                    <p:txBody>
                      <a:bodyPr/>
                      <a:lstStyle/>
                      <a:p>
                        <a:endParaRPr lang="en-US"/>
                      </a:p>
                    </p:txBody>
                  </p:sp>
                  <p:sp>
                    <p:nvSpPr>
                      <p:cNvPr id="287" name="Line 179"/>
                      <p:cNvSpPr>
                        <a:spLocks noChangeShapeType="1"/>
                      </p:cNvSpPr>
                      <p:nvPr/>
                    </p:nvSpPr>
                    <p:spPr bwMode="auto">
                      <a:xfrm>
                        <a:off x="1404" y="3320"/>
                        <a:ext cx="85" cy="8"/>
                      </a:xfrm>
                      <a:prstGeom prst="line">
                        <a:avLst/>
                      </a:prstGeom>
                      <a:noFill/>
                      <a:ln w="12700">
                        <a:solidFill>
                          <a:srgbClr val="7F7F7F"/>
                        </a:solidFill>
                        <a:round/>
                        <a:headEnd/>
                        <a:tailEnd/>
                      </a:ln>
                      <a:effectLst/>
                    </p:spPr>
                    <p:txBody>
                      <a:bodyPr/>
                      <a:lstStyle/>
                      <a:p>
                        <a:endParaRPr lang="en-US"/>
                      </a:p>
                    </p:txBody>
                  </p:sp>
                </p:grpSp>
                <p:grpSp>
                  <p:nvGrpSpPr>
                    <p:cNvPr id="273" name="Group 189"/>
                    <p:cNvGrpSpPr>
                      <a:grpSpLocks/>
                    </p:cNvGrpSpPr>
                    <p:nvPr/>
                  </p:nvGrpSpPr>
                  <p:grpSpPr bwMode="auto">
                    <a:xfrm>
                      <a:off x="1403" y="3339"/>
                      <a:ext cx="84" cy="130"/>
                      <a:chOff x="1403" y="3339"/>
                      <a:chExt cx="84" cy="130"/>
                    </a:xfrm>
                  </p:grpSpPr>
                  <p:sp>
                    <p:nvSpPr>
                      <p:cNvPr id="274" name="Line 181"/>
                      <p:cNvSpPr>
                        <a:spLocks noChangeShapeType="1"/>
                      </p:cNvSpPr>
                      <p:nvPr/>
                    </p:nvSpPr>
                    <p:spPr bwMode="auto">
                      <a:xfrm>
                        <a:off x="1404" y="3339"/>
                        <a:ext cx="83" cy="5"/>
                      </a:xfrm>
                      <a:prstGeom prst="line">
                        <a:avLst/>
                      </a:prstGeom>
                      <a:noFill/>
                      <a:ln w="12700">
                        <a:solidFill>
                          <a:srgbClr val="7F7F7F"/>
                        </a:solidFill>
                        <a:round/>
                        <a:headEnd/>
                        <a:tailEnd/>
                      </a:ln>
                      <a:effectLst/>
                    </p:spPr>
                    <p:txBody>
                      <a:bodyPr/>
                      <a:lstStyle/>
                      <a:p>
                        <a:endParaRPr lang="en-US"/>
                      </a:p>
                    </p:txBody>
                  </p:sp>
                  <p:sp>
                    <p:nvSpPr>
                      <p:cNvPr id="275" name="Line 182"/>
                      <p:cNvSpPr>
                        <a:spLocks noChangeShapeType="1"/>
                      </p:cNvSpPr>
                      <p:nvPr/>
                    </p:nvSpPr>
                    <p:spPr bwMode="auto">
                      <a:xfrm>
                        <a:off x="1405" y="3357"/>
                        <a:ext cx="81" cy="3"/>
                      </a:xfrm>
                      <a:prstGeom prst="line">
                        <a:avLst/>
                      </a:prstGeom>
                      <a:noFill/>
                      <a:ln w="12700">
                        <a:solidFill>
                          <a:srgbClr val="7F7F7F"/>
                        </a:solidFill>
                        <a:round/>
                        <a:headEnd/>
                        <a:tailEnd/>
                      </a:ln>
                      <a:effectLst/>
                    </p:spPr>
                    <p:txBody>
                      <a:bodyPr/>
                      <a:lstStyle/>
                      <a:p>
                        <a:endParaRPr lang="en-US"/>
                      </a:p>
                    </p:txBody>
                  </p:sp>
                  <p:sp>
                    <p:nvSpPr>
                      <p:cNvPr id="276" name="Line 183"/>
                      <p:cNvSpPr>
                        <a:spLocks noChangeShapeType="1"/>
                      </p:cNvSpPr>
                      <p:nvPr/>
                    </p:nvSpPr>
                    <p:spPr bwMode="auto">
                      <a:xfrm>
                        <a:off x="1404" y="3377"/>
                        <a:ext cx="81" cy="0"/>
                      </a:xfrm>
                      <a:prstGeom prst="line">
                        <a:avLst/>
                      </a:prstGeom>
                      <a:noFill/>
                      <a:ln w="12700">
                        <a:solidFill>
                          <a:srgbClr val="7F7F7F"/>
                        </a:solidFill>
                        <a:round/>
                        <a:headEnd/>
                        <a:tailEnd/>
                      </a:ln>
                      <a:effectLst/>
                    </p:spPr>
                    <p:txBody>
                      <a:bodyPr/>
                      <a:lstStyle/>
                      <a:p>
                        <a:endParaRPr lang="en-US"/>
                      </a:p>
                    </p:txBody>
                  </p:sp>
                  <p:sp>
                    <p:nvSpPr>
                      <p:cNvPr id="277" name="Line 184"/>
                      <p:cNvSpPr>
                        <a:spLocks noChangeShapeType="1"/>
                      </p:cNvSpPr>
                      <p:nvPr/>
                    </p:nvSpPr>
                    <p:spPr bwMode="auto">
                      <a:xfrm flipV="1">
                        <a:off x="1404" y="3393"/>
                        <a:ext cx="81" cy="2"/>
                      </a:xfrm>
                      <a:prstGeom prst="line">
                        <a:avLst/>
                      </a:prstGeom>
                      <a:noFill/>
                      <a:ln w="12700">
                        <a:solidFill>
                          <a:srgbClr val="7F7F7F"/>
                        </a:solidFill>
                        <a:round/>
                        <a:headEnd/>
                        <a:tailEnd/>
                      </a:ln>
                      <a:effectLst/>
                    </p:spPr>
                    <p:txBody>
                      <a:bodyPr/>
                      <a:lstStyle/>
                      <a:p>
                        <a:endParaRPr lang="en-US"/>
                      </a:p>
                    </p:txBody>
                  </p:sp>
                  <p:sp>
                    <p:nvSpPr>
                      <p:cNvPr id="278" name="Line 185"/>
                      <p:cNvSpPr>
                        <a:spLocks noChangeShapeType="1"/>
                      </p:cNvSpPr>
                      <p:nvPr/>
                    </p:nvSpPr>
                    <p:spPr bwMode="auto">
                      <a:xfrm flipV="1">
                        <a:off x="1404" y="3409"/>
                        <a:ext cx="79" cy="4"/>
                      </a:xfrm>
                      <a:prstGeom prst="line">
                        <a:avLst/>
                      </a:prstGeom>
                      <a:noFill/>
                      <a:ln w="12700">
                        <a:solidFill>
                          <a:srgbClr val="7F7F7F"/>
                        </a:solidFill>
                        <a:round/>
                        <a:headEnd/>
                        <a:tailEnd/>
                      </a:ln>
                      <a:effectLst/>
                    </p:spPr>
                    <p:txBody>
                      <a:bodyPr/>
                      <a:lstStyle/>
                      <a:p>
                        <a:endParaRPr lang="en-US"/>
                      </a:p>
                    </p:txBody>
                  </p:sp>
                  <p:sp>
                    <p:nvSpPr>
                      <p:cNvPr id="279" name="Line 186"/>
                      <p:cNvSpPr>
                        <a:spLocks noChangeShapeType="1"/>
                      </p:cNvSpPr>
                      <p:nvPr/>
                    </p:nvSpPr>
                    <p:spPr bwMode="auto">
                      <a:xfrm flipV="1">
                        <a:off x="1404" y="3426"/>
                        <a:ext cx="79" cy="6"/>
                      </a:xfrm>
                      <a:prstGeom prst="line">
                        <a:avLst/>
                      </a:prstGeom>
                      <a:noFill/>
                      <a:ln w="12700">
                        <a:solidFill>
                          <a:srgbClr val="7F7F7F"/>
                        </a:solidFill>
                        <a:round/>
                        <a:headEnd/>
                        <a:tailEnd/>
                      </a:ln>
                      <a:effectLst/>
                    </p:spPr>
                    <p:txBody>
                      <a:bodyPr/>
                      <a:lstStyle/>
                      <a:p>
                        <a:endParaRPr lang="en-US"/>
                      </a:p>
                    </p:txBody>
                  </p:sp>
                  <p:sp>
                    <p:nvSpPr>
                      <p:cNvPr id="280" name="Line 187"/>
                      <p:cNvSpPr>
                        <a:spLocks noChangeShapeType="1"/>
                      </p:cNvSpPr>
                      <p:nvPr/>
                    </p:nvSpPr>
                    <p:spPr bwMode="auto">
                      <a:xfrm flipV="1">
                        <a:off x="1403" y="3441"/>
                        <a:ext cx="80" cy="9"/>
                      </a:xfrm>
                      <a:prstGeom prst="line">
                        <a:avLst/>
                      </a:prstGeom>
                      <a:noFill/>
                      <a:ln w="12700">
                        <a:solidFill>
                          <a:srgbClr val="7F7F7F"/>
                        </a:solidFill>
                        <a:round/>
                        <a:headEnd/>
                        <a:tailEnd/>
                      </a:ln>
                      <a:effectLst/>
                    </p:spPr>
                    <p:txBody>
                      <a:bodyPr/>
                      <a:lstStyle/>
                      <a:p>
                        <a:endParaRPr lang="en-US"/>
                      </a:p>
                    </p:txBody>
                  </p:sp>
                  <p:sp>
                    <p:nvSpPr>
                      <p:cNvPr id="281" name="Line 188"/>
                      <p:cNvSpPr>
                        <a:spLocks noChangeShapeType="1"/>
                      </p:cNvSpPr>
                      <p:nvPr/>
                    </p:nvSpPr>
                    <p:spPr bwMode="auto">
                      <a:xfrm flipV="1">
                        <a:off x="1404" y="3458"/>
                        <a:ext cx="77" cy="11"/>
                      </a:xfrm>
                      <a:prstGeom prst="line">
                        <a:avLst/>
                      </a:prstGeom>
                      <a:noFill/>
                      <a:ln w="12700">
                        <a:solidFill>
                          <a:srgbClr val="7F7F7F"/>
                        </a:solidFill>
                        <a:round/>
                        <a:headEnd/>
                        <a:tailEnd/>
                      </a:ln>
                      <a:effectLst/>
                    </p:spPr>
                    <p:txBody>
                      <a:bodyPr/>
                      <a:lstStyle/>
                      <a:p>
                        <a:endParaRPr lang="en-US"/>
                      </a:p>
                    </p:txBody>
                  </p:sp>
                </p:grpSp>
              </p:grpSp>
              <p:sp>
                <p:nvSpPr>
                  <p:cNvPr id="271" name="Line 191"/>
                  <p:cNvSpPr>
                    <a:spLocks noChangeShapeType="1"/>
                  </p:cNvSpPr>
                  <p:nvPr/>
                </p:nvSpPr>
                <p:spPr bwMode="auto">
                  <a:xfrm>
                    <a:off x="1407" y="3227"/>
                    <a:ext cx="85" cy="19"/>
                  </a:xfrm>
                  <a:prstGeom prst="line">
                    <a:avLst/>
                  </a:prstGeom>
                  <a:noFill/>
                  <a:ln w="12700">
                    <a:solidFill>
                      <a:srgbClr val="7F7F7F"/>
                    </a:solidFill>
                    <a:round/>
                    <a:headEnd/>
                    <a:tailEnd/>
                  </a:ln>
                  <a:effectLst/>
                </p:spPr>
                <p:txBody>
                  <a:bodyPr/>
                  <a:lstStyle/>
                  <a:p>
                    <a:endParaRPr lang="en-US"/>
                  </a:p>
                </p:txBody>
              </p:sp>
            </p:grpSp>
          </p:grpSp>
          <p:grpSp>
            <p:nvGrpSpPr>
              <p:cNvPr id="265" name="Group 196"/>
              <p:cNvGrpSpPr>
                <a:grpSpLocks/>
              </p:cNvGrpSpPr>
              <p:nvPr/>
            </p:nvGrpSpPr>
            <p:grpSpPr bwMode="auto">
              <a:xfrm>
                <a:off x="1340" y="3036"/>
                <a:ext cx="78" cy="492"/>
                <a:chOff x="1340" y="3036"/>
                <a:chExt cx="78" cy="492"/>
              </a:xfrm>
            </p:grpSpPr>
            <p:sp>
              <p:nvSpPr>
                <p:cNvPr id="266" name="Freeform 194"/>
                <p:cNvSpPr>
                  <a:spLocks/>
                </p:cNvSpPr>
                <p:nvPr/>
              </p:nvSpPr>
              <p:spPr bwMode="auto">
                <a:xfrm>
                  <a:off x="1340" y="3036"/>
                  <a:ext cx="78" cy="492"/>
                </a:xfrm>
                <a:custGeom>
                  <a:avLst/>
                  <a:gdLst/>
                  <a:ahLst/>
                  <a:cxnLst>
                    <a:cxn ang="0">
                      <a:pos x="18" y="0"/>
                    </a:cxn>
                    <a:cxn ang="0">
                      <a:pos x="72" y="25"/>
                    </a:cxn>
                    <a:cxn ang="0">
                      <a:pos x="77" y="31"/>
                    </a:cxn>
                    <a:cxn ang="0">
                      <a:pos x="61" y="471"/>
                    </a:cxn>
                    <a:cxn ang="0">
                      <a:pos x="53" y="477"/>
                    </a:cxn>
                    <a:cxn ang="0">
                      <a:pos x="0" y="491"/>
                    </a:cxn>
                    <a:cxn ang="0">
                      <a:pos x="6" y="483"/>
                    </a:cxn>
                    <a:cxn ang="0">
                      <a:pos x="7" y="477"/>
                    </a:cxn>
                    <a:cxn ang="0">
                      <a:pos x="18" y="0"/>
                    </a:cxn>
                  </a:cxnLst>
                  <a:rect l="0" t="0" r="r" b="b"/>
                  <a:pathLst>
                    <a:path w="78" h="492">
                      <a:moveTo>
                        <a:pt x="18" y="0"/>
                      </a:moveTo>
                      <a:lnTo>
                        <a:pt x="72" y="25"/>
                      </a:lnTo>
                      <a:lnTo>
                        <a:pt x="77" y="31"/>
                      </a:lnTo>
                      <a:lnTo>
                        <a:pt x="61" y="471"/>
                      </a:lnTo>
                      <a:lnTo>
                        <a:pt x="53" y="477"/>
                      </a:lnTo>
                      <a:lnTo>
                        <a:pt x="0" y="491"/>
                      </a:lnTo>
                      <a:lnTo>
                        <a:pt x="6" y="483"/>
                      </a:lnTo>
                      <a:lnTo>
                        <a:pt x="7" y="477"/>
                      </a:lnTo>
                      <a:lnTo>
                        <a:pt x="18" y="0"/>
                      </a:lnTo>
                    </a:path>
                  </a:pathLst>
                </a:custGeom>
                <a:solidFill>
                  <a:srgbClr val="BFBFBF"/>
                </a:solidFill>
                <a:ln w="12700" cap="rnd" cmpd="sng">
                  <a:noFill/>
                  <a:prstDash val="solid"/>
                  <a:round/>
                  <a:headEnd type="none" w="med" len="med"/>
                  <a:tailEnd type="none" w="med" len="med"/>
                </a:ln>
                <a:effectLst/>
              </p:spPr>
              <p:txBody>
                <a:bodyPr/>
                <a:lstStyle/>
                <a:p>
                  <a:endParaRPr lang="en-US"/>
                </a:p>
              </p:txBody>
            </p:sp>
            <p:sp>
              <p:nvSpPr>
                <p:cNvPr id="267" name="Arc 195"/>
                <p:cNvSpPr>
                  <a:spLocks/>
                </p:cNvSpPr>
                <p:nvPr/>
              </p:nvSpPr>
              <p:spPr bwMode="auto">
                <a:xfrm>
                  <a:off x="1414" y="3061"/>
                  <a:ext cx="4" cy="6"/>
                </a:xfrm>
                <a:custGeom>
                  <a:avLst/>
                  <a:gdLst>
                    <a:gd name="G0" fmla="+- 0 0 0"/>
                    <a:gd name="G1" fmla="+- 21600 0 0"/>
                    <a:gd name="G2" fmla="+- 21600 0 0"/>
                    <a:gd name="T0" fmla="*/ 0 w 21252"/>
                    <a:gd name="T1" fmla="*/ 0 h 21600"/>
                    <a:gd name="T2" fmla="*/ 21252 w 21252"/>
                    <a:gd name="T3" fmla="*/ 17736 h 21600"/>
                    <a:gd name="T4" fmla="*/ 0 w 21252"/>
                    <a:gd name="T5" fmla="*/ 21600 h 21600"/>
                  </a:gdLst>
                  <a:ahLst/>
                  <a:cxnLst>
                    <a:cxn ang="0">
                      <a:pos x="T0" y="T1"/>
                    </a:cxn>
                    <a:cxn ang="0">
                      <a:pos x="T2" y="T3"/>
                    </a:cxn>
                    <a:cxn ang="0">
                      <a:pos x="T4" y="T5"/>
                    </a:cxn>
                  </a:cxnLst>
                  <a:rect l="0" t="0" r="r" b="b"/>
                  <a:pathLst>
                    <a:path w="21252" h="21600" fill="none" extrusionOk="0">
                      <a:moveTo>
                        <a:pt x="-1" y="0"/>
                      </a:moveTo>
                      <a:cubicBezTo>
                        <a:pt x="10438" y="0"/>
                        <a:pt x="19384" y="7465"/>
                        <a:pt x="21251" y="17736"/>
                      </a:cubicBezTo>
                    </a:path>
                    <a:path w="21252" h="21600" stroke="0" extrusionOk="0">
                      <a:moveTo>
                        <a:pt x="-1" y="0"/>
                      </a:moveTo>
                      <a:cubicBezTo>
                        <a:pt x="10438" y="0"/>
                        <a:pt x="19384" y="7465"/>
                        <a:pt x="21251" y="17736"/>
                      </a:cubicBezTo>
                      <a:lnTo>
                        <a:pt x="0" y="21600"/>
                      </a:lnTo>
                      <a:close/>
                    </a:path>
                  </a:pathLst>
                </a:custGeom>
                <a:solidFill>
                  <a:srgbClr val="BFBFBF"/>
                </a:solidFill>
                <a:ln w="12700" cap="rnd">
                  <a:noFill/>
                  <a:round/>
                  <a:headEnd/>
                  <a:tailEnd/>
                </a:ln>
                <a:effectLst/>
              </p:spPr>
              <p:txBody>
                <a:bodyPr/>
                <a:lstStyle/>
                <a:p>
                  <a:endParaRPr lang="en-US"/>
                </a:p>
              </p:txBody>
            </p:sp>
          </p:grpSp>
        </p:grpSp>
        <p:grpSp>
          <p:nvGrpSpPr>
            <p:cNvPr id="161" name="Group 209"/>
            <p:cNvGrpSpPr>
              <a:grpSpLocks/>
            </p:cNvGrpSpPr>
            <p:nvPr/>
          </p:nvGrpSpPr>
          <p:grpSpPr bwMode="auto">
            <a:xfrm>
              <a:off x="1373" y="3788"/>
              <a:ext cx="272" cy="101"/>
              <a:chOff x="1373" y="3788"/>
              <a:chExt cx="272" cy="101"/>
            </a:xfrm>
          </p:grpSpPr>
          <p:sp>
            <p:nvSpPr>
              <p:cNvPr id="253" name="Freeform 198"/>
              <p:cNvSpPr>
                <a:spLocks/>
              </p:cNvSpPr>
              <p:nvPr/>
            </p:nvSpPr>
            <p:spPr bwMode="auto">
              <a:xfrm>
                <a:off x="1373" y="3788"/>
                <a:ext cx="272" cy="71"/>
              </a:xfrm>
              <a:custGeom>
                <a:avLst/>
                <a:gdLst/>
                <a:ahLst/>
                <a:cxnLst>
                  <a:cxn ang="0">
                    <a:pos x="0" y="0"/>
                  </a:cxn>
                  <a:cxn ang="0">
                    <a:pos x="50" y="3"/>
                  </a:cxn>
                  <a:cxn ang="0">
                    <a:pos x="88" y="5"/>
                  </a:cxn>
                  <a:cxn ang="0">
                    <a:pos x="121" y="9"/>
                  </a:cxn>
                  <a:cxn ang="0">
                    <a:pos x="155" y="13"/>
                  </a:cxn>
                  <a:cxn ang="0">
                    <a:pos x="178" y="16"/>
                  </a:cxn>
                  <a:cxn ang="0">
                    <a:pos x="207" y="21"/>
                  </a:cxn>
                  <a:cxn ang="0">
                    <a:pos x="223" y="24"/>
                  </a:cxn>
                  <a:cxn ang="0">
                    <a:pos x="235" y="27"/>
                  </a:cxn>
                  <a:cxn ang="0">
                    <a:pos x="242" y="28"/>
                  </a:cxn>
                  <a:cxn ang="0">
                    <a:pos x="247" y="30"/>
                  </a:cxn>
                  <a:cxn ang="0">
                    <a:pos x="254" y="32"/>
                  </a:cxn>
                  <a:cxn ang="0">
                    <a:pos x="261" y="34"/>
                  </a:cxn>
                  <a:cxn ang="0">
                    <a:pos x="267" y="38"/>
                  </a:cxn>
                  <a:cxn ang="0">
                    <a:pos x="270" y="42"/>
                  </a:cxn>
                  <a:cxn ang="0">
                    <a:pos x="271" y="45"/>
                  </a:cxn>
                  <a:cxn ang="0">
                    <a:pos x="269" y="49"/>
                  </a:cxn>
                  <a:cxn ang="0">
                    <a:pos x="267" y="54"/>
                  </a:cxn>
                  <a:cxn ang="0">
                    <a:pos x="264" y="58"/>
                  </a:cxn>
                  <a:cxn ang="0">
                    <a:pos x="259" y="61"/>
                  </a:cxn>
                  <a:cxn ang="0">
                    <a:pos x="253" y="65"/>
                  </a:cxn>
                  <a:cxn ang="0">
                    <a:pos x="247" y="68"/>
                  </a:cxn>
                  <a:cxn ang="0">
                    <a:pos x="240" y="69"/>
                  </a:cxn>
                  <a:cxn ang="0">
                    <a:pos x="231" y="70"/>
                  </a:cxn>
                  <a:cxn ang="0">
                    <a:pos x="222" y="70"/>
                  </a:cxn>
                  <a:cxn ang="0">
                    <a:pos x="212" y="70"/>
                  </a:cxn>
                  <a:cxn ang="0">
                    <a:pos x="197" y="67"/>
                  </a:cxn>
                </a:cxnLst>
                <a:rect l="0" t="0" r="r" b="b"/>
                <a:pathLst>
                  <a:path w="272" h="71">
                    <a:moveTo>
                      <a:pt x="0" y="0"/>
                    </a:moveTo>
                    <a:lnTo>
                      <a:pt x="50" y="3"/>
                    </a:lnTo>
                    <a:lnTo>
                      <a:pt x="88" y="5"/>
                    </a:lnTo>
                    <a:lnTo>
                      <a:pt x="121" y="9"/>
                    </a:lnTo>
                    <a:lnTo>
                      <a:pt x="155" y="13"/>
                    </a:lnTo>
                    <a:lnTo>
                      <a:pt x="178" y="16"/>
                    </a:lnTo>
                    <a:lnTo>
                      <a:pt x="207" y="21"/>
                    </a:lnTo>
                    <a:lnTo>
                      <a:pt x="223" y="24"/>
                    </a:lnTo>
                    <a:lnTo>
                      <a:pt x="235" y="27"/>
                    </a:lnTo>
                    <a:lnTo>
                      <a:pt x="242" y="28"/>
                    </a:lnTo>
                    <a:lnTo>
                      <a:pt x="247" y="30"/>
                    </a:lnTo>
                    <a:lnTo>
                      <a:pt x="254" y="32"/>
                    </a:lnTo>
                    <a:lnTo>
                      <a:pt x="261" y="34"/>
                    </a:lnTo>
                    <a:lnTo>
                      <a:pt x="267" y="38"/>
                    </a:lnTo>
                    <a:lnTo>
                      <a:pt x="270" y="42"/>
                    </a:lnTo>
                    <a:lnTo>
                      <a:pt x="271" y="45"/>
                    </a:lnTo>
                    <a:lnTo>
                      <a:pt x="269" y="49"/>
                    </a:lnTo>
                    <a:lnTo>
                      <a:pt x="267" y="54"/>
                    </a:lnTo>
                    <a:lnTo>
                      <a:pt x="264" y="58"/>
                    </a:lnTo>
                    <a:lnTo>
                      <a:pt x="259" y="61"/>
                    </a:lnTo>
                    <a:lnTo>
                      <a:pt x="253" y="65"/>
                    </a:lnTo>
                    <a:lnTo>
                      <a:pt x="247" y="68"/>
                    </a:lnTo>
                    <a:lnTo>
                      <a:pt x="240" y="69"/>
                    </a:lnTo>
                    <a:lnTo>
                      <a:pt x="231" y="70"/>
                    </a:lnTo>
                    <a:lnTo>
                      <a:pt x="222" y="70"/>
                    </a:lnTo>
                    <a:lnTo>
                      <a:pt x="212" y="70"/>
                    </a:lnTo>
                    <a:lnTo>
                      <a:pt x="197" y="67"/>
                    </a:lnTo>
                  </a:path>
                </a:pathLst>
              </a:custGeom>
              <a:noFill/>
              <a:ln w="12700" cap="rnd" cmpd="sng">
                <a:solidFill>
                  <a:srgbClr val="C0C0C0"/>
                </a:solidFill>
                <a:prstDash val="solid"/>
                <a:round/>
                <a:headEnd type="none" w="med" len="med"/>
                <a:tailEnd type="none" w="med" len="med"/>
              </a:ln>
              <a:effectLst/>
            </p:spPr>
            <p:txBody>
              <a:bodyPr/>
              <a:lstStyle/>
              <a:p>
                <a:endParaRPr lang="en-US"/>
              </a:p>
            </p:txBody>
          </p:sp>
          <p:grpSp>
            <p:nvGrpSpPr>
              <p:cNvPr id="254" name="Group 208"/>
              <p:cNvGrpSpPr>
                <a:grpSpLocks/>
              </p:cNvGrpSpPr>
              <p:nvPr/>
            </p:nvGrpSpPr>
            <p:grpSpPr bwMode="auto">
              <a:xfrm>
                <a:off x="1384" y="3823"/>
                <a:ext cx="189" cy="66"/>
                <a:chOff x="1384" y="3823"/>
                <a:chExt cx="189" cy="66"/>
              </a:xfrm>
            </p:grpSpPr>
            <p:grpSp>
              <p:nvGrpSpPr>
                <p:cNvPr id="255" name="Group 203"/>
                <p:cNvGrpSpPr>
                  <a:grpSpLocks/>
                </p:cNvGrpSpPr>
                <p:nvPr/>
              </p:nvGrpSpPr>
              <p:grpSpPr bwMode="auto">
                <a:xfrm>
                  <a:off x="1384" y="3823"/>
                  <a:ext cx="183" cy="66"/>
                  <a:chOff x="1384" y="3823"/>
                  <a:chExt cx="183" cy="66"/>
                </a:xfrm>
              </p:grpSpPr>
              <p:sp>
                <p:nvSpPr>
                  <p:cNvPr id="260" name="Freeform 199"/>
                  <p:cNvSpPr>
                    <a:spLocks/>
                  </p:cNvSpPr>
                  <p:nvPr/>
                </p:nvSpPr>
                <p:spPr bwMode="auto">
                  <a:xfrm>
                    <a:off x="1384" y="3823"/>
                    <a:ext cx="111" cy="40"/>
                  </a:xfrm>
                  <a:custGeom>
                    <a:avLst/>
                    <a:gdLst/>
                    <a:ahLst/>
                    <a:cxnLst>
                      <a:cxn ang="0">
                        <a:pos x="0" y="24"/>
                      </a:cxn>
                      <a:cxn ang="0">
                        <a:pos x="29" y="0"/>
                      </a:cxn>
                      <a:cxn ang="0">
                        <a:pos x="110" y="13"/>
                      </a:cxn>
                      <a:cxn ang="0">
                        <a:pos x="78" y="39"/>
                      </a:cxn>
                      <a:cxn ang="0">
                        <a:pos x="0" y="24"/>
                      </a:cxn>
                    </a:cxnLst>
                    <a:rect l="0" t="0" r="r" b="b"/>
                    <a:pathLst>
                      <a:path w="111" h="40">
                        <a:moveTo>
                          <a:pt x="0" y="24"/>
                        </a:moveTo>
                        <a:lnTo>
                          <a:pt x="29" y="0"/>
                        </a:lnTo>
                        <a:lnTo>
                          <a:pt x="110" y="13"/>
                        </a:lnTo>
                        <a:lnTo>
                          <a:pt x="78" y="39"/>
                        </a:lnTo>
                        <a:lnTo>
                          <a:pt x="0" y="24"/>
                        </a:lnTo>
                      </a:path>
                    </a:pathLst>
                  </a:custGeom>
                  <a:solidFill>
                    <a:srgbClr val="DFDFDF"/>
                  </a:solidFill>
                  <a:ln w="12700" cap="rnd" cmpd="sng">
                    <a:noFill/>
                    <a:prstDash val="solid"/>
                    <a:round/>
                    <a:headEnd type="none" w="med" len="med"/>
                    <a:tailEnd type="none" w="med" len="med"/>
                  </a:ln>
                  <a:effectLst/>
                </p:spPr>
                <p:txBody>
                  <a:bodyPr/>
                  <a:lstStyle/>
                  <a:p>
                    <a:endParaRPr lang="en-US"/>
                  </a:p>
                </p:txBody>
              </p:sp>
              <p:sp>
                <p:nvSpPr>
                  <p:cNvPr id="261" name="Freeform 200"/>
                  <p:cNvSpPr>
                    <a:spLocks/>
                  </p:cNvSpPr>
                  <p:nvPr/>
                </p:nvSpPr>
                <p:spPr bwMode="auto">
                  <a:xfrm>
                    <a:off x="1384" y="3852"/>
                    <a:ext cx="77" cy="37"/>
                  </a:xfrm>
                  <a:custGeom>
                    <a:avLst/>
                    <a:gdLst/>
                    <a:ahLst/>
                    <a:cxnLst>
                      <a:cxn ang="0">
                        <a:pos x="0" y="0"/>
                      </a:cxn>
                      <a:cxn ang="0">
                        <a:pos x="0" y="20"/>
                      </a:cxn>
                      <a:cxn ang="0">
                        <a:pos x="1" y="20"/>
                      </a:cxn>
                      <a:cxn ang="0">
                        <a:pos x="76" y="36"/>
                      </a:cxn>
                      <a:cxn ang="0">
                        <a:pos x="76" y="15"/>
                      </a:cxn>
                      <a:cxn ang="0">
                        <a:pos x="0" y="0"/>
                      </a:cxn>
                    </a:cxnLst>
                    <a:rect l="0" t="0" r="r" b="b"/>
                    <a:pathLst>
                      <a:path w="77" h="37">
                        <a:moveTo>
                          <a:pt x="0" y="0"/>
                        </a:moveTo>
                        <a:lnTo>
                          <a:pt x="0" y="20"/>
                        </a:lnTo>
                        <a:lnTo>
                          <a:pt x="1" y="20"/>
                        </a:lnTo>
                        <a:lnTo>
                          <a:pt x="76" y="36"/>
                        </a:lnTo>
                        <a:lnTo>
                          <a:pt x="76" y="15"/>
                        </a:lnTo>
                        <a:lnTo>
                          <a:pt x="0" y="0"/>
                        </a:lnTo>
                      </a:path>
                    </a:pathLst>
                  </a:custGeom>
                  <a:solidFill>
                    <a:srgbClr val="C0C0C0"/>
                  </a:solidFill>
                  <a:ln w="12700" cap="rnd" cmpd="sng">
                    <a:noFill/>
                    <a:prstDash val="solid"/>
                    <a:round/>
                    <a:headEnd type="none" w="med" len="med"/>
                    <a:tailEnd type="none" w="med" len="med"/>
                  </a:ln>
                  <a:effectLst/>
                </p:spPr>
                <p:txBody>
                  <a:bodyPr/>
                  <a:lstStyle/>
                  <a:p>
                    <a:endParaRPr lang="en-US"/>
                  </a:p>
                </p:txBody>
              </p:sp>
              <p:sp>
                <p:nvSpPr>
                  <p:cNvPr id="262" name="Freeform 201"/>
                  <p:cNvSpPr>
                    <a:spLocks/>
                  </p:cNvSpPr>
                  <p:nvPr/>
                </p:nvSpPr>
                <p:spPr bwMode="auto">
                  <a:xfrm>
                    <a:off x="1468" y="3839"/>
                    <a:ext cx="99" cy="50"/>
                  </a:xfrm>
                  <a:custGeom>
                    <a:avLst/>
                    <a:gdLst/>
                    <a:ahLst/>
                    <a:cxnLst>
                      <a:cxn ang="0">
                        <a:pos x="0" y="27"/>
                      </a:cxn>
                      <a:cxn ang="0">
                        <a:pos x="31" y="0"/>
                      </a:cxn>
                      <a:cxn ang="0">
                        <a:pos x="98" y="7"/>
                      </a:cxn>
                      <a:cxn ang="0">
                        <a:pos x="98" y="28"/>
                      </a:cxn>
                      <a:cxn ang="0">
                        <a:pos x="0" y="49"/>
                      </a:cxn>
                      <a:cxn ang="0">
                        <a:pos x="0" y="27"/>
                      </a:cxn>
                    </a:cxnLst>
                    <a:rect l="0" t="0" r="r" b="b"/>
                    <a:pathLst>
                      <a:path w="99" h="50">
                        <a:moveTo>
                          <a:pt x="0" y="27"/>
                        </a:moveTo>
                        <a:lnTo>
                          <a:pt x="31" y="0"/>
                        </a:lnTo>
                        <a:lnTo>
                          <a:pt x="98" y="7"/>
                        </a:lnTo>
                        <a:lnTo>
                          <a:pt x="98" y="28"/>
                        </a:lnTo>
                        <a:lnTo>
                          <a:pt x="0" y="49"/>
                        </a:lnTo>
                        <a:lnTo>
                          <a:pt x="0" y="27"/>
                        </a:lnTo>
                      </a:path>
                    </a:pathLst>
                  </a:custGeom>
                  <a:solidFill>
                    <a:srgbClr val="9F9F9F"/>
                  </a:solidFill>
                  <a:ln w="12700" cap="rnd" cmpd="sng">
                    <a:noFill/>
                    <a:prstDash val="solid"/>
                    <a:round/>
                    <a:headEnd type="none" w="med" len="med"/>
                    <a:tailEnd type="none" w="med" len="med"/>
                  </a:ln>
                  <a:effectLst/>
                </p:spPr>
                <p:txBody>
                  <a:bodyPr/>
                  <a:lstStyle/>
                  <a:p>
                    <a:endParaRPr lang="en-US"/>
                  </a:p>
                </p:txBody>
              </p:sp>
              <p:sp>
                <p:nvSpPr>
                  <p:cNvPr id="263" name="Freeform 202"/>
                  <p:cNvSpPr>
                    <a:spLocks/>
                  </p:cNvSpPr>
                  <p:nvPr/>
                </p:nvSpPr>
                <p:spPr bwMode="auto">
                  <a:xfrm>
                    <a:off x="1415" y="3823"/>
                    <a:ext cx="152" cy="17"/>
                  </a:xfrm>
                  <a:custGeom>
                    <a:avLst/>
                    <a:gdLst/>
                    <a:ahLst/>
                    <a:cxnLst>
                      <a:cxn ang="0">
                        <a:pos x="0" y="0"/>
                      </a:cxn>
                      <a:cxn ang="0">
                        <a:pos x="76" y="4"/>
                      </a:cxn>
                      <a:cxn ang="0">
                        <a:pos x="151" y="16"/>
                      </a:cxn>
                      <a:cxn ang="0">
                        <a:pos x="83" y="11"/>
                      </a:cxn>
                      <a:cxn ang="0">
                        <a:pos x="0" y="0"/>
                      </a:cxn>
                    </a:cxnLst>
                    <a:rect l="0" t="0" r="r" b="b"/>
                    <a:pathLst>
                      <a:path w="152" h="17">
                        <a:moveTo>
                          <a:pt x="0" y="0"/>
                        </a:moveTo>
                        <a:lnTo>
                          <a:pt x="76" y="4"/>
                        </a:lnTo>
                        <a:lnTo>
                          <a:pt x="151" y="16"/>
                        </a:lnTo>
                        <a:lnTo>
                          <a:pt x="83" y="11"/>
                        </a:lnTo>
                        <a:lnTo>
                          <a:pt x="0" y="0"/>
                        </a:lnTo>
                      </a:path>
                    </a:pathLst>
                  </a:custGeom>
                  <a:solidFill>
                    <a:srgbClr val="7F7F7F"/>
                  </a:solidFill>
                  <a:ln w="12700" cap="rnd" cmpd="sng">
                    <a:noFill/>
                    <a:prstDash val="solid"/>
                    <a:round/>
                    <a:headEnd type="none" w="med" len="med"/>
                    <a:tailEnd type="none" w="med" len="med"/>
                  </a:ln>
                  <a:effectLst/>
                </p:spPr>
                <p:txBody>
                  <a:bodyPr/>
                  <a:lstStyle/>
                  <a:p>
                    <a:endParaRPr lang="en-US"/>
                  </a:p>
                </p:txBody>
              </p:sp>
            </p:grpSp>
            <p:grpSp>
              <p:nvGrpSpPr>
                <p:cNvPr id="256" name="Group 207"/>
                <p:cNvGrpSpPr>
                  <a:grpSpLocks/>
                </p:cNvGrpSpPr>
                <p:nvPr/>
              </p:nvGrpSpPr>
              <p:grpSpPr bwMode="auto">
                <a:xfrm>
                  <a:off x="1385" y="3845"/>
                  <a:ext cx="188" cy="31"/>
                  <a:chOff x="1385" y="3845"/>
                  <a:chExt cx="188" cy="31"/>
                </a:xfrm>
              </p:grpSpPr>
              <p:sp>
                <p:nvSpPr>
                  <p:cNvPr id="257" name="Line 204"/>
                  <p:cNvSpPr>
                    <a:spLocks noChangeShapeType="1"/>
                  </p:cNvSpPr>
                  <p:nvPr/>
                </p:nvSpPr>
                <p:spPr bwMode="auto">
                  <a:xfrm>
                    <a:off x="1385" y="3857"/>
                    <a:ext cx="83" cy="19"/>
                  </a:xfrm>
                  <a:prstGeom prst="line">
                    <a:avLst/>
                  </a:prstGeom>
                  <a:noFill/>
                  <a:ln w="12700">
                    <a:solidFill>
                      <a:srgbClr val="7F7F7F"/>
                    </a:solidFill>
                    <a:round/>
                    <a:headEnd/>
                    <a:tailEnd/>
                  </a:ln>
                  <a:effectLst/>
                </p:spPr>
                <p:txBody>
                  <a:bodyPr/>
                  <a:lstStyle/>
                  <a:p>
                    <a:endParaRPr lang="en-US"/>
                  </a:p>
                </p:txBody>
              </p:sp>
              <p:sp>
                <p:nvSpPr>
                  <p:cNvPr id="258" name="Line 205"/>
                  <p:cNvSpPr>
                    <a:spLocks noChangeShapeType="1"/>
                  </p:cNvSpPr>
                  <p:nvPr/>
                </p:nvSpPr>
                <p:spPr bwMode="auto">
                  <a:xfrm flipV="1">
                    <a:off x="1469" y="3845"/>
                    <a:ext cx="35" cy="31"/>
                  </a:xfrm>
                  <a:prstGeom prst="line">
                    <a:avLst/>
                  </a:prstGeom>
                  <a:noFill/>
                  <a:ln w="12700">
                    <a:solidFill>
                      <a:srgbClr val="5F5F5F"/>
                    </a:solidFill>
                    <a:round/>
                    <a:headEnd/>
                    <a:tailEnd/>
                  </a:ln>
                  <a:effectLst/>
                </p:spPr>
                <p:txBody>
                  <a:bodyPr/>
                  <a:lstStyle/>
                  <a:p>
                    <a:endParaRPr lang="en-US"/>
                  </a:p>
                </p:txBody>
              </p:sp>
              <p:sp>
                <p:nvSpPr>
                  <p:cNvPr id="259" name="Line 206"/>
                  <p:cNvSpPr>
                    <a:spLocks noChangeShapeType="1"/>
                  </p:cNvSpPr>
                  <p:nvPr/>
                </p:nvSpPr>
                <p:spPr bwMode="auto">
                  <a:xfrm>
                    <a:off x="1504" y="3845"/>
                    <a:ext cx="69" cy="6"/>
                  </a:xfrm>
                  <a:prstGeom prst="line">
                    <a:avLst/>
                  </a:prstGeom>
                  <a:noFill/>
                  <a:ln w="12700">
                    <a:solidFill>
                      <a:srgbClr val="5F5F5F"/>
                    </a:solidFill>
                    <a:round/>
                    <a:headEnd/>
                    <a:tailEnd/>
                  </a:ln>
                  <a:effectLst/>
                </p:spPr>
                <p:txBody>
                  <a:bodyPr/>
                  <a:lstStyle/>
                  <a:p>
                    <a:endParaRPr lang="en-US"/>
                  </a:p>
                </p:txBody>
              </p:sp>
            </p:grpSp>
          </p:grpSp>
        </p:grpSp>
        <p:sp>
          <p:nvSpPr>
            <p:cNvPr id="162" name="Freeform 210"/>
            <p:cNvSpPr>
              <a:spLocks/>
            </p:cNvSpPr>
            <p:nvPr/>
          </p:nvSpPr>
          <p:spPr bwMode="auto">
            <a:xfrm>
              <a:off x="1335" y="3654"/>
              <a:ext cx="156" cy="147"/>
            </a:xfrm>
            <a:custGeom>
              <a:avLst/>
              <a:gdLst/>
              <a:ahLst/>
              <a:cxnLst>
                <a:cxn ang="0">
                  <a:pos x="0" y="73"/>
                </a:cxn>
                <a:cxn ang="0">
                  <a:pos x="155" y="0"/>
                </a:cxn>
                <a:cxn ang="0">
                  <a:pos x="155" y="59"/>
                </a:cxn>
                <a:cxn ang="0">
                  <a:pos x="0" y="146"/>
                </a:cxn>
                <a:cxn ang="0">
                  <a:pos x="0" y="73"/>
                </a:cxn>
              </a:cxnLst>
              <a:rect l="0" t="0" r="r" b="b"/>
              <a:pathLst>
                <a:path w="156" h="147">
                  <a:moveTo>
                    <a:pt x="0" y="73"/>
                  </a:moveTo>
                  <a:lnTo>
                    <a:pt x="155" y="0"/>
                  </a:lnTo>
                  <a:lnTo>
                    <a:pt x="155" y="59"/>
                  </a:lnTo>
                  <a:lnTo>
                    <a:pt x="0" y="146"/>
                  </a:lnTo>
                  <a:lnTo>
                    <a:pt x="0" y="73"/>
                  </a:lnTo>
                </a:path>
              </a:pathLst>
            </a:custGeom>
            <a:solidFill>
              <a:srgbClr val="5F5F5F"/>
            </a:solidFill>
            <a:ln w="12700" cap="rnd" cmpd="sng">
              <a:noFill/>
              <a:prstDash val="solid"/>
              <a:round/>
              <a:headEnd type="none" w="med" len="med"/>
              <a:tailEnd type="none" w="med" len="med"/>
            </a:ln>
            <a:effectLst/>
          </p:spPr>
          <p:txBody>
            <a:bodyPr/>
            <a:lstStyle/>
            <a:p>
              <a:endParaRPr lang="en-US"/>
            </a:p>
          </p:txBody>
        </p:sp>
        <p:sp>
          <p:nvSpPr>
            <p:cNvPr id="163" name="Freeform 211"/>
            <p:cNvSpPr>
              <a:spLocks/>
            </p:cNvSpPr>
            <p:nvPr/>
          </p:nvSpPr>
          <p:spPr bwMode="auto">
            <a:xfrm>
              <a:off x="1333" y="3510"/>
              <a:ext cx="162" cy="220"/>
            </a:xfrm>
            <a:custGeom>
              <a:avLst/>
              <a:gdLst/>
              <a:ahLst/>
              <a:cxnLst>
                <a:cxn ang="0">
                  <a:pos x="0" y="46"/>
                </a:cxn>
                <a:cxn ang="0">
                  <a:pos x="161" y="0"/>
                </a:cxn>
                <a:cxn ang="0">
                  <a:pos x="161" y="145"/>
                </a:cxn>
                <a:cxn ang="0">
                  <a:pos x="0" y="219"/>
                </a:cxn>
                <a:cxn ang="0">
                  <a:pos x="0" y="46"/>
                </a:cxn>
              </a:cxnLst>
              <a:rect l="0" t="0" r="r" b="b"/>
              <a:pathLst>
                <a:path w="162" h="220">
                  <a:moveTo>
                    <a:pt x="0" y="46"/>
                  </a:moveTo>
                  <a:lnTo>
                    <a:pt x="161" y="0"/>
                  </a:lnTo>
                  <a:lnTo>
                    <a:pt x="161" y="145"/>
                  </a:lnTo>
                  <a:lnTo>
                    <a:pt x="0" y="219"/>
                  </a:lnTo>
                  <a:lnTo>
                    <a:pt x="0" y="46"/>
                  </a:lnTo>
                </a:path>
              </a:pathLst>
            </a:custGeom>
            <a:solidFill>
              <a:srgbClr val="BFBFBF"/>
            </a:solidFill>
            <a:ln w="12700" cap="rnd" cmpd="sng">
              <a:noFill/>
              <a:prstDash val="solid"/>
              <a:round/>
              <a:headEnd type="none" w="med" len="med"/>
              <a:tailEnd type="none" w="med" len="med"/>
            </a:ln>
            <a:effectLst/>
          </p:spPr>
          <p:txBody>
            <a:bodyPr/>
            <a:lstStyle/>
            <a:p>
              <a:endParaRPr lang="en-US"/>
            </a:p>
          </p:txBody>
        </p:sp>
        <p:sp>
          <p:nvSpPr>
            <p:cNvPr id="164" name="Freeform 212"/>
            <p:cNvSpPr>
              <a:spLocks/>
            </p:cNvSpPr>
            <p:nvPr/>
          </p:nvSpPr>
          <p:spPr bwMode="auto">
            <a:xfrm>
              <a:off x="875" y="3105"/>
              <a:ext cx="411" cy="340"/>
            </a:xfrm>
            <a:custGeom>
              <a:avLst/>
              <a:gdLst/>
              <a:ahLst/>
              <a:cxnLst>
                <a:cxn ang="0">
                  <a:pos x="17" y="0"/>
                </a:cxn>
                <a:cxn ang="0">
                  <a:pos x="410" y="0"/>
                </a:cxn>
                <a:cxn ang="0">
                  <a:pos x="394" y="339"/>
                </a:cxn>
                <a:cxn ang="0">
                  <a:pos x="0" y="319"/>
                </a:cxn>
                <a:cxn ang="0">
                  <a:pos x="17" y="0"/>
                </a:cxn>
              </a:cxnLst>
              <a:rect l="0" t="0" r="r" b="b"/>
              <a:pathLst>
                <a:path w="411" h="340">
                  <a:moveTo>
                    <a:pt x="17" y="0"/>
                  </a:moveTo>
                  <a:lnTo>
                    <a:pt x="410" y="0"/>
                  </a:lnTo>
                  <a:lnTo>
                    <a:pt x="394" y="339"/>
                  </a:lnTo>
                  <a:lnTo>
                    <a:pt x="0" y="319"/>
                  </a:lnTo>
                  <a:lnTo>
                    <a:pt x="17" y="0"/>
                  </a:lnTo>
                </a:path>
              </a:pathLst>
            </a:custGeom>
            <a:solidFill>
              <a:srgbClr val="C0C0C0"/>
            </a:solidFill>
            <a:ln w="12700" cap="rnd" cmpd="sng">
              <a:noFill/>
              <a:prstDash val="solid"/>
              <a:round/>
              <a:headEnd type="none" w="med" len="med"/>
              <a:tailEnd type="none" w="med" len="med"/>
            </a:ln>
            <a:effectLst/>
          </p:spPr>
          <p:txBody>
            <a:bodyPr/>
            <a:lstStyle/>
            <a:p>
              <a:endParaRPr lang="en-US"/>
            </a:p>
          </p:txBody>
        </p:sp>
        <p:sp>
          <p:nvSpPr>
            <p:cNvPr id="165" name="Freeform 213"/>
            <p:cNvSpPr>
              <a:spLocks/>
            </p:cNvSpPr>
            <p:nvPr/>
          </p:nvSpPr>
          <p:spPr bwMode="auto">
            <a:xfrm>
              <a:off x="603" y="3687"/>
              <a:ext cx="771" cy="152"/>
            </a:xfrm>
            <a:custGeom>
              <a:avLst/>
              <a:gdLst/>
              <a:ahLst/>
              <a:cxnLst>
                <a:cxn ang="0">
                  <a:pos x="125" y="0"/>
                </a:cxn>
                <a:cxn ang="0">
                  <a:pos x="770" y="62"/>
                </a:cxn>
                <a:cxn ang="0">
                  <a:pos x="724" y="117"/>
                </a:cxn>
                <a:cxn ang="0">
                  <a:pos x="680" y="151"/>
                </a:cxn>
                <a:cxn ang="0">
                  <a:pos x="0" y="75"/>
                </a:cxn>
                <a:cxn ang="0">
                  <a:pos x="50" y="54"/>
                </a:cxn>
                <a:cxn ang="0">
                  <a:pos x="125" y="0"/>
                </a:cxn>
              </a:cxnLst>
              <a:rect l="0" t="0" r="r" b="b"/>
              <a:pathLst>
                <a:path w="771" h="152">
                  <a:moveTo>
                    <a:pt x="125" y="0"/>
                  </a:moveTo>
                  <a:lnTo>
                    <a:pt x="770" y="62"/>
                  </a:lnTo>
                  <a:lnTo>
                    <a:pt x="724" y="117"/>
                  </a:lnTo>
                  <a:lnTo>
                    <a:pt x="680" y="151"/>
                  </a:lnTo>
                  <a:lnTo>
                    <a:pt x="0" y="75"/>
                  </a:lnTo>
                  <a:lnTo>
                    <a:pt x="50" y="54"/>
                  </a:lnTo>
                  <a:lnTo>
                    <a:pt x="125" y="0"/>
                  </a:lnTo>
                </a:path>
              </a:pathLst>
            </a:custGeom>
            <a:solidFill>
              <a:srgbClr val="DFDFDF"/>
            </a:solidFill>
            <a:ln w="12700" cap="rnd" cmpd="sng">
              <a:noFill/>
              <a:prstDash val="solid"/>
              <a:round/>
              <a:headEnd type="none" w="med" len="med"/>
              <a:tailEnd type="none" w="med" len="med"/>
            </a:ln>
            <a:effectLst/>
          </p:spPr>
          <p:txBody>
            <a:bodyPr/>
            <a:lstStyle/>
            <a:p>
              <a:endParaRPr lang="en-US"/>
            </a:p>
          </p:txBody>
        </p:sp>
        <p:grpSp>
          <p:nvGrpSpPr>
            <p:cNvPr id="166" name="Group 223"/>
            <p:cNvGrpSpPr>
              <a:grpSpLocks/>
            </p:cNvGrpSpPr>
            <p:nvPr/>
          </p:nvGrpSpPr>
          <p:grpSpPr bwMode="auto">
            <a:xfrm>
              <a:off x="1333" y="3525"/>
              <a:ext cx="167" cy="198"/>
              <a:chOff x="1333" y="3525"/>
              <a:chExt cx="167" cy="198"/>
            </a:xfrm>
          </p:grpSpPr>
          <p:sp>
            <p:nvSpPr>
              <p:cNvPr id="244" name="Line 214"/>
              <p:cNvSpPr>
                <a:spLocks noChangeShapeType="1"/>
              </p:cNvSpPr>
              <p:nvPr/>
            </p:nvSpPr>
            <p:spPr bwMode="auto">
              <a:xfrm flipV="1">
                <a:off x="1333" y="3580"/>
                <a:ext cx="167" cy="61"/>
              </a:xfrm>
              <a:prstGeom prst="line">
                <a:avLst/>
              </a:prstGeom>
              <a:noFill/>
              <a:ln w="12700">
                <a:solidFill>
                  <a:srgbClr val="808080"/>
                </a:solidFill>
                <a:round/>
                <a:headEnd/>
                <a:tailEnd/>
              </a:ln>
              <a:effectLst/>
            </p:spPr>
            <p:txBody>
              <a:bodyPr/>
              <a:lstStyle/>
              <a:p>
                <a:endParaRPr lang="en-US"/>
              </a:p>
            </p:txBody>
          </p:sp>
          <p:sp>
            <p:nvSpPr>
              <p:cNvPr id="245" name="Line 215"/>
              <p:cNvSpPr>
                <a:spLocks noChangeShapeType="1"/>
              </p:cNvSpPr>
              <p:nvPr/>
            </p:nvSpPr>
            <p:spPr bwMode="auto">
              <a:xfrm flipV="1">
                <a:off x="1362" y="3598"/>
                <a:ext cx="137" cy="53"/>
              </a:xfrm>
              <a:prstGeom prst="line">
                <a:avLst/>
              </a:prstGeom>
              <a:noFill/>
              <a:ln w="12700">
                <a:solidFill>
                  <a:srgbClr val="808080"/>
                </a:solidFill>
                <a:round/>
                <a:headEnd/>
                <a:tailEnd/>
              </a:ln>
              <a:effectLst/>
            </p:spPr>
            <p:txBody>
              <a:bodyPr/>
              <a:lstStyle/>
              <a:p>
                <a:endParaRPr lang="en-US"/>
              </a:p>
            </p:txBody>
          </p:sp>
          <p:sp>
            <p:nvSpPr>
              <p:cNvPr id="246" name="Line 216"/>
              <p:cNvSpPr>
                <a:spLocks noChangeShapeType="1"/>
              </p:cNvSpPr>
              <p:nvPr/>
            </p:nvSpPr>
            <p:spPr bwMode="auto">
              <a:xfrm flipV="1">
                <a:off x="1362" y="3614"/>
                <a:ext cx="137" cy="57"/>
              </a:xfrm>
              <a:prstGeom prst="line">
                <a:avLst/>
              </a:prstGeom>
              <a:noFill/>
              <a:ln w="12700">
                <a:solidFill>
                  <a:srgbClr val="808080"/>
                </a:solidFill>
                <a:round/>
                <a:headEnd/>
                <a:tailEnd/>
              </a:ln>
              <a:effectLst/>
            </p:spPr>
            <p:txBody>
              <a:bodyPr/>
              <a:lstStyle/>
              <a:p>
                <a:endParaRPr lang="en-US"/>
              </a:p>
            </p:txBody>
          </p:sp>
          <p:sp>
            <p:nvSpPr>
              <p:cNvPr id="247" name="Line 217"/>
              <p:cNvSpPr>
                <a:spLocks noChangeShapeType="1"/>
              </p:cNvSpPr>
              <p:nvPr/>
            </p:nvSpPr>
            <p:spPr bwMode="auto">
              <a:xfrm flipV="1">
                <a:off x="1362" y="3631"/>
                <a:ext cx="138" cy="58"/>
              </a:xfrm>
              <a:prstGeom prst="line">
                <a:avLst/>
              </a:prstGeom>
              <a:noFill/>
              <a:ln w="12700">
                <a:solidFill>
                  <a:srgbClr val="808080"/>
                </a:solidFill>
                <a:round/>
                <a:headEnd/>
                <a:tailEnd/>
              </a:ln>
              <a:effectLst/>
            </p:spPr>
            <p:txBody>
              <a:bodyPr/>
              <a:lstStyle/>
              <a:p>
                <a:endParaRPr lang="en-US"/>
              </a:p>
            </p:txBody>
          </p:sp>
          <p:sp>
            <p:nvSpPr>
              <p:cNvPr id="248" name="Line 218"/>
              <p:cNvSpPr>
                <a:spLocks noChangeShapeType="1"/>
              </p:cNvSpPr>
              <p:nvPr/>
            </p:nvSpPr>
            <p:spPr bwMode="auto">
              <a:xfrm flipV="1">
                <a:off x="1362" y="3647"/>
                <a:ext cx="138" cy="62"/>
              </a:xfrm>
              <a:prstGeom prst="line">
                <a:avLst/>
              </a:prstGeom>
              <a:noFill/>
              <a:ln w="12700">
                <a:solidFill>
                  <a:srgbClr val="808080"/>
                </a:solidFill>
                <a:round/>
                <a:headEnd/>
                <a:tailEnd/>
              </a:ln>
              <a:effectLst/>
            </p:spPr>
            <p:txBody>
              <a:bodyPr/>
              <a:lstStyle/>
              <a:p>
                <a:endParaRPr lang="en-US"/>
              </a:p>
            </p:txBody>
          </p:sp>
          <p:sp>
            <p:nvSpPr>
              <p:cNvPr id="249" name="Line 219"/>
              <p:cNvSpPr>
                <a:spLocks noChangeShapeType="1"/>
              </p:cNvSpPr>
              <p:nvPr/>
            </p:nvSpPr>
            <p:spPr bwMode="auto">
              <a:xfrm flipV="1">
                <a:off x="1362" y="3563"/>
                <a:ext cx="138" cy="47"/>
              </a:xfrm>
              <a:prstGeom prst="line">
                <a:avLst/>
              </a:prstGeom>
              <a:noFill/>
              <a:ln w="12700">
                <a:solidFill>
                  <a:srgbClr val="808080"/>
                </a:solidFill>
                <a:round/>
                <a:headEnd/>
                <a:tailEnd/>
              </a:ln>
              <a:effectLst/>
            </p:spPr>
            <p:txBody>
              <a:bodyPr/>
              <a:lstStyle/>
              <a:p>
                <a:endParaRPr lang="en-US"/>
              </a:p>
            </p:txBody>
          </p:sp>
          <p:sp>
            <p:nvSpPr>
              <p:cNvPr id="250" name="Line 220"/>
              <p:cNvSpPr>
                <a:spLocks noChangeShapeType="1"/>
              </p:cNvSpPr>
              <p:nvPr/>
            </p:nvSpPr>
            <p:spPr bwMode="auto">
              <a:xfrm flipV="1">
                <a:off x="1362" y="3545"/>
                <a:ext cx="138" cy="43"/>
              </a:xfrm>
              <a:prstGeom prst="line">
                <a:avLst/>
              </a:prstGeom>
              <a:noFill/>
              <a:ln w="12700">
                <a:solidFill>
                  <a:srgbClr val="808080"/>
                </a:solidFill>
                <a:round/>
                <a:headEnd/>
                <a:tailEnd/>
              </a:ln>
              <a:effectLst/>
            </p:spPr>
            <p:txBody>
              <a:bodyPr/>
              <a:lstStyle/>
              <a:p>
                <a:endParaRPr lang="en-US"/>
              </a:p>
            </p:txBody>
          </p:sp>
          <p:sp>
            <p:nvSpPr>
              <p:cNvPr id="251" name="Line 221"/>
              <p:cNvSpPr>
                <a:spLocks noChangeShapeType="1"/>
              </p:cNvSpPr>
              <p:nvPr/>
            </p:nvSpPr>
            <p:spPr bwMode="auto">
              <a:xfrm flipV="1">
                <a:off x="1362" y="3525"/>
                <a:ext cx="137" cy="41"/>
              </a:xfrm>
              <a:prstGeom prst="line">
                <a:avLst/>
              </a:prstGeom>
              <a:noFill/>
              <a:ln w="12700">
                <a:solidFill>
                  <a:srgbClr val="808080"/>
                </a:solidFill>
                <a:round/>
                <a:headEnd/>
                <a:tailEnd/>
              </a:ln>
              <a:effectLst/>
            </p:spPr>
            <p:txBody>
              <a:bodyPr/>
              <a:lstStyle/>
              <a:p>
                <a:endParaRPr lang="en-US"/>
              </a:p>
            </p:txBody>
          </p:sp>
          <p:sp>
            <p:nvSpPr>
              <p:cNvPr id="252" name="Line 222"/>
              <p:cNvSpPr>
                <a:spLocks noChangeShapeType="1"/>
              </p:cNvSpPr>
              <p:nvPr/>
            </p:nvSpPr>
            <p:spPr bwMode="auto">
              <a:xfrm>
                <a:off x="1362" y="3552"/>
                <a:ext cx="0" cy="171"/>
              </a:xfrm>
              <a:prstGeom prst="line">
                <a:avLst/>
              </a:prstGeom>
              <a:noFill/>
              <a:ln w="12700">
                <a:solidFill>
                  <a:srgbClr val="808080"/>
                </a:solidFill>
                <a:round/>
                <a:headEnd/>
                <a:tailEnd/>
              </a:ln>
              <a:effectLst/>
            </p:spPr>
            <p:txBody>
              <a:bodyPr/>
              <a:lstStyle/>
              <a:p>
                <a:endParaRPr lang="en-US"/>
              </a:p>
            </p:txBody>
          </p:sp>
        </p:grpSp>
        <p:grpSp>
          <p:nvGrpSpPr>
            <p:cNvPr id="167" name="Group 241"/>
            <p:cNvGrpSpPr>
              <a:grpSpLocks/>
            </p:cNvGrpSpPr>
            <p:nvPr/>
          </p:nvGrpSpPr>
          <p:grpSpPr bwMode="auto">
            <a:xfrm>
              <a:off x="818" y="3026"/>
              <a:ext cx="543" cy="503"/>
              <a:chOff x="818" y="3026"/>
              <a:chExt cx="543" cy="503"/>
            </a:xfrm>
          </p:grpSpPr>
          <p:grpSp>
            <p:nvGrpSpPr>
              <p:cNvPr id="227" name="Group 239"/>
              <p:cNvGrpSpPr>
                <a:grpSpLocks/>
              </p:cNvGrpSpPr>
              <p:nvPr/>
            </p:nvGrpSpPr>
            <p:grpSpPr bwMode="auto">
              <a:xfrm>
                <a:off x="818" y="3026"/>
                <a:ext cx="543" cy="503"/>
                <a:chOff x="818" y="3026"/>
                <a:chExt cx="543" cy="503"/>
              </a:xfrm>
            </p:grpSpPr>
            <p:grpSp>
              <p:nvGrpSpPr>
                <p:cNvPr id="229" name="Group 228"/>
                <p:cNvGrpSpPr>
                  <a:grpSpLocks/>
                </p:cNvGrpSpPr>
                <p:nvPr/>
              </p:nvGrpSpPr>
              <p:grpSpPr bwMode="auto">
                <a:xfrm>
                  <a:off x="818" y="3026"/>
                  <a:ext cx="543" cy="503"/>
                  <a:chOff x="818" y="3026"/>
                  <a:chExt cx="543" cy="503"/>
                </a:xfrm>
              </p:grpSpPr>
              <p:sp>
                <p:nvSpPr>
                  <p:cNvPr id="240" name="Freeform 224"/>
                  <p:cNvSpPr>
                    <a:spLocks/>
                  </p:cNvSpPr>
                  <p:nvPr/>
                </p:nvSpPr>
                <p:spPr bwMode="auto">
                  <a:xfrm>
                    <a:off x="818" y="3026"/>
                    <a:ext cx="543" cy="503"/>
                  </a:xfrm>
                  <a:custGeom>
                    <a:avLst/>
                    <a:gdLst/>
                    <a:ahLst/>
                    <a:cxnLst>
                      <a:cxn ang="0">
                        <a:pos x="43" y="8"/>
                      </a:cxn>
                      <a:cxn ang="0">
                        <a:pos x="90" y="6"/>
                      </a:cxn>
                      <a:cxn ang="0">
                        <a:pos x="153" y="1"/>
                      </a:cxn>
                      <a:cxn ang="0">
                        <a:pos x="219" y="0"/>
                      </a:cxn>
                      <a:cxn ang="0">
                        <a:pos x="296" y="0"/>
                      </a:cxn>
                      <a:cxn ang="0">
                        <a:pos x="350" y="1"/>
                      </a:cxn>
                      <a:cxn ang="0">
                        <a:pos x="433" y="4"/>
                      </a:cxn>
                      <a:cxn ang="0">
                        <a:pos x="512" y="8"/>
                      </a:cxn>
                      <a:cxn ang="0">
                        <a:pos x="532" y="9"/>
                      </a:cxn>
                      <a:cxn ang="0">
                        <a:pos x="536" y="10"/>
                      </a:cxn>
                      <a:cxn ang="0">
                        <a:pos x="539" y="13"/>
                      </a:cxn>
                      <a:cxn ang="0">
                        <a:pos x="542" y="16"/>
                      </a:cxn>
                      <a:cxn ang="0">
                        <a:pos x="542" y="21"/>
                      </a:cxn>
                      <a:cxn ang="0">
                        <a:pos x="521" y="492"/>
                      </a:cxn>
                      <a:cxn ang="0">
                        <a:pos x="519" y="499"/>
                      </a:cxn>
                      <a:cxn ang="0">
                        <a:pos x="512" y="502"/>
                      </a:cxn>
                      <a:cxn ang="0">
                        <a:pos x="338" y="490"/>
                      </a:cxn>
                      <a:cxn ang="0">
                        <a:pos x="166" y="477"/>
                      </a:cxn>
                      <a:cxn ang="0">
                        <a:pos x="8" y="466"/>
                      </a:cxn>
                      <a:cxn ang="0">
                        <a:pos x="0" y="454"/>
                      </a:cxn>
                      <a:cxn ang="0">
                        <a:pos x="25" y="24"/>
                      </a:cxn>
                      <a:cxn ang="0">
                        <a:pos x="43" y="8"/>
                      </a:cxn>
                    </a:cxnLst>
                    <a:rect l="0" t="0" r="r" b="b"/>
                    <a:pathLst>
                      <a:path w="543" h="503">
                        <a:moveTo>
                          <a:pt x="43" y="8"/>
                        </a:moveTo>
                        <a:lnTo>
                          <a:pt x="90" y="6"/>
                        </a:lnTo>
                        <a:lnTo>
                          <a:pt x="153" y="1"/>
                        </a:lnTo>
                        <a:lnTo>
                          <a:pt x="219" y="0"/>
                        </a:lnTo>
                        <a:lnTo>
                          <a:pt x="296" y="0"/>
                        </a:lnTo>
                        <a:lnTo>
                          <a:pt x="350" y="1"/>
                        </a:lnTo>
                        <a:lnTo>
                          <a:pt x="433" y="4"/>
                        </a:lnTo>
                        <a:lnTo>
                          <a:pt x="512" y="8"/>
                        </a:lnTo>
                        <a:lnTo>
                          <a:pt x="532" y="9"/>
                        </a:lnTo>
                        <a:lnTo>
                          <a:pt x="536" y="10"/>
                        </a:lnTo>
                        <a:lnTo>
                          <a:pt x="539" y="13"/>
                        </a:lnTo>
                        <a:lnTo>
                          <a:pt x="542" y="16"/>
                        </a:lnTo>
                        <a:lnTo>
                          <a:pt x="542" y="21"/>
                        </a:lnTo>
                        <a:lnTo>
                          <a:pt x="521" y="492"/>
                        </a:lnTo>
                        <a:lnTo>
                          <a:pt x="519" y="499"/>
                        </a:lnTo>
                        <a:lnTo>
                          <a:pt x="512" y="502"/>
                        </a:lnTo>
                        <a:lnTo>
                          <a:pt x="338" y="490"/>
                        </a:lnTo>
                        <a:lnTo>
                          <a:pt x="166" y="477"/>
                        </a:lnTo>
                        <a:lnTo>
                          <a:pt x="8" y="466"/>
                        </a:lnTo>
                        <a:lnTo>
                          <a:pt x="0" y="454"/>
                        </a:lnTo>
                        <a:lnTo>
                          <a:pt x="25" y="24"/>
                        </a:lnTo>
                        <a:lnTo>
                          <a:pt x="43" y="8"/>
                        </a:lnTo>
                      </a:path>
                    </a:pathLst>
                  </a:custGeom>
                  <a:solidFill>
                    <a:srgbClr val="C0C0C0"/>
                  </a:solidFill>
                  <a:ln w="12700" cap="rnd" cmpd="sng">
                    <a:noFill/>
                    <a:prstDash val="solid"/>
                    <a:round/>
                    <a:headEnd type="none" w="med" len="med"/>
                    <a:tailEnd type="none" w="med" len="med"/>
                  </a:ln>
                  <a:effectLst/>
                </p:spPr>
                <p:txBody>
                  <a:bodyPr/>
                  <a:lstStyle/>
                  <a:p>
                    <a:endParaRPr lang="en-US"/>
                  </a:p>
                </p:txBody>
              </p:sp>
              <p:sp>
                <p:nvSpPr>
                  <p:cNvPr id="241" name="Arc 225"/>
                  <p:cNvSpPr>
                    <a:spLocks/>
                  </p:cNvSpPr>
                  <p:nvPr/>
                </p:nvSpPr>
                <p:spPr bwMode="auto">
                  <a:xfrm>
                    <a:off x="1349" y="3035"/>
                    <a:ext cx="11" cy="7"/>
                  </a:xfrm>
                  <a:custGeom>
                    <a:avLst/>
                    <a:gdLst>
                      <a:gd name="G0" fmla="+- 2149 0 0"/>
                      <a:gd name="G1" fmla="+- 21600 0 0"/>
                      <a:gd name="G2" fmla="+- 21600 0 0"/>
                      <a:gd name="T0" fmla="*/ 0 w 23482"/>
                      <a:gd name="T1" fmla="*/ 107 h 21600"/>
                      <a:gd name="T2" fmla="*/ 23482 w 23482"/>
                      <a:gd name="T3" fmla="*/ 18214 h 21600"/>
                      <a:gd name="T4" fmla="*/ 2149 w 23482"/>
                      <a:gd name="T5" fmla="*/ 21600 h 21600"/>
                    </a:gdLst>
                    <a:ahLst/>
                    <a:cxnLst>
                      <a:cxn ang="0">
                        <a:pos x="T0" y="T1"/>
                      </a:cxn>
                      <a:cxn ang="0">
                        <a:pos x="T2" y="T3"/>
                      </a:cxn>
                      <a:cxn ang="0">
                        <a:pos x="T4" y="T5"/>
                      </a:cxn>
                    </a:cxnLst>
                    <a:rect l="0" t="0" r="r" b="b"/>
                    <a:pathLst>
                      <a:path w="23482" h="21600" fill="none" extrusionOk="0">
                        <a:moveTo>
                          <a:pt x="0" y="107"/>
                        </a:moveTo>
                        <a:cubicBezTo>
                          <a:pt x="714" y="35"/>
                          <a:pt x="1431" y="-1"/>
                          <a:pt x="2149" y="0"/>
                        </a:cubicBezTo>
                        <a:cubicBezTo>
                          <a:pt x="12771" y="0"/>
                          <a:pt x="21816" y="7723"/>
                          <a:pt x="23481" y="18214"/>
                        </a:cubicBezTo>
                      </a:path>
                      <a:path w="23482" h="21600" stroke="0" extrusionOk="0">
                        <a:moveTo>
                          <a:pt x="0" y="107"/>
                        </a:moveTo>
                        <a:cubicBezTo>
                          <a:pt x="714" y="35"/>
                          <a:pt x="1431" y="-1"/>
                          <a:pt x="2149" y="0"/>
                        </a:cubicBezTo>
                        <a:cubicBezTo>
                          <a:pt x="12771" y="0"/>
                          <a:pt x="21816" y="7723"/>
                          <a:pt x="23481" y="18214"/>
                        </a:cubicBezTo>
                        <a:lnTo>
                          <a:pt x="2149" y="21600"/>
                        </a:lnTo>
                        <a:close/>
                      </a:path>
                    </a:pathLst>
                  </a:custGeom>
                  <a:solidFill>
                    <a:srgbClr val="C0C0C0"/>
                  </a:solidFill>
                  <a:ln w="12700" cap="rnd">
                    <a:noFill/>
                    <a:round/>
                    <a:headEnd/>
                    <a:tailEnd/>
                  </a:ln>
                  <a:effectLst/>
                </p:spPr>
                <p:txBody>
                  <a:bodyPr/>
                  <a:lstStyle/>
                  <a:p>
                    <a:endParaRPr lang="en-US"/>
                  </a:p>
                </p:txBody>
              </p:sp>
              <p:sp>
                <p:nvSpPr>
                  <p:cNvPr id="242" name="Arc 226"/>
                  <p:cNvSpPr>
                    <a:spLocks/>
                  </p:cNvSpPr>
                  <p:nvPr/>
                </p:nvSpPr>
                <p:spPr bwMode="auto">
                  <a:xfrm>
                    <a:off x="842" y="3034"/>
                    <a:ext cx="24" cy="17"/>
                  </a:xfrm>
                  <a:custGeom>
                    <a:avLst/>
                    <a:gdLst>
                      <a:gd name="G0" fmla="+- 21600 0 0"/>
                      <a:gd name="G1" fmla="+- 21580 0 0"/>
                      <a:gd name="G2" fmla="+- 21600 0 0"/>
                      <a:gd name="T0" fmla="*/ 0 w 21600"/>
                      <a:gd name="T1" fmla="*/ 21580 h 21580"/>
                      <a:gd name="T2" fmla="*/ 20682 w 21600"/>
                      <a:gd name="T3" fmla="*/ 0 h 21580"/>
                      <a:gd name="T4" fmla="*/ 21600 w 21600"/>
                      <a:gd name="T5" fmla="*/ 21580 h 21580"/>
                    </a:gdLst>
                    <a:ahLst/>
                    <a:cxnLst>
                      <a:cxn ang="0">
                        <a:pos x="T0" y="T1"/>
                      </a:cxn>
                      <a:cxn ang="0">
                        <a:pos x="T2" y="T3"/>
                      </a:cxn>
                      <a:cxn ang="0">
                        <a:pos x="T4" y="T5"/>
                      </a:cxn>
                    </a:cxnLst>
                    <a:rect l="0" t="0" r="r" b="b"/>
                    <a:pathLst>
                      <a:path w="21600" h="21580" fill="none" extrusionOk="0">
                        <a:moveTo>
                          <a:pt x="0" y="21580"/>
                        </a:moveTo>
                        <a:cubicBezTo>
                          <a:pt x="0" y="10007"/>
                          <a:pt x="9120" y="491"/>
                          <a:pt x="20681" y="-1"/>
                        </a:cubicBezTo>
                      </a:path>
                      <a:path w="21600" h="21580" stroke="0" extrusionOk="0">
                        <a:moveTo>
                          <a:pt x="0" y="21580"/>
                        </a:moveTo>
                        <a:cubicBezTo>
                          <a:pt x="0" y="10007"/>
                          <a:pt x="9120" y="491"/>
                          <a:pt x="20681" y="-1"/>
                        </a:cubicBezTo>
                        <a:lnTo>
                          <a:pt x="21600" y="21580"/>
                        </a:lnTo>
                        <a:close/>
                      </a:path>
                    </a:pathLst>
                  </a:custGeom>
                  <a:solidFill>
                    <a:srgbClr val="C0C0C0"/>
                  </a:solidFill>
                  <a:ln w="12700" cap="rnd">
                    <a:noFill/>
                    <a:round/>
                    <a:headEnd/>
                    <a:tailEnd/>
                  </a:ln>
                  <a:effectLst/>
                </p:spPr>
                <p:txBody>
                  <a:bodyPr/>
                  <a:lstStyle/>
                  <a:p>
                    <a:endParaRPr lang="en-US"/>
                  </a:p>
                </p:txBody>
              </p:sp>
              <p:sp>
                <p:nvSpPr>
                  <p:cNvPr id="243" name="Arc 227"/>
                  <p:cNvSpPr>
                    <a:spLocks/>
                  </p:cNvSpPr>
                  <p:nvPr/>
                </p:nvSpPr>
                <p:spPr bwMode="auto">
                  <a:xfrm>
                    <a:off x="818" y="3481"/>
                    <a:ext cx="8" cy="11"/>
                  </a:xfrm>
                  <a:custGeom>
                    <a:avLst/>
                    <a:gdLst>
                      <a:gd name="G0" fmla="+- 21600 0 0"/>
                      <a:gd name="G1" fmla="+- 0 0 0"/>
                      <a:gd name="G2" fmla="+- 21600 0 0"/>
                      <a:gd name="T0" fmla="*/ 18745 w 21600"/>
                      <a:gd name="T1" fmla="*/ 21411 h 21411"/>
                      <a:gd name="T2" fmla="*/ 0 w 21600"/>
                      <a:gd name="T3" fmla="*/ 0 h 21411"/>
                      <a:gd name="T4" fmla="*/ 21600 w 21600"/>
                      <a:gd name="T5" fmla="*/ 0 h 21411"/>
                    </a:gdLst>
                    <a:ahLst/>
                    <a:cxnLst>
                      <a:cxn ang="0">
                        <a:pos x="T0" y="T1"/>
                      </a:cxn>
                      <a:cxn ang="0">
                        <a:pos x="T2" y="T3"/>
                      </a:cxn>
                      <a:cxn ang="0">
                        <a:pos x="T4" y="T5"/>
                      </a:cxn>
                    </a:cxnLst>
                    <a:rect l="0" t="0" r="r" b="b"/>
                    <a:pathLst>
                      <a:path w="21600" h="21411" fill="none" extrusionOk="0">
                        <a:moveTo>
                          <a:pt x="18745" y="21410"/>
                        </a:moveTo>
                        <a:cubicBezTo>
                          <a:pt x="8014" y="19979"/>
                          <a:pt x="0" y="10825"/>
                          <a:pt x="0" y="0"/>
                        </a:cubicBezTo>
                      </a:path>
                      <a:path w="21600" h="21411" stroke="0" extrusionOk="0">
                        <a:moveTo>
                          <a:pt x="18745" y="21410"/>
                        </a:moveTo>
                        <a:cubicBezTo>
                          <a:pt x="8014" y="19979"/>
                          <a:pt x="0" y="10825"/>
                          <a:pt x="0" y="0"/>
                        </a:cubicBezTo>
                        <a:lnTo>
                          <a:pt x="21600" y="0"/>
                        </a:lnTo>
                        <a:close/>
                      </a:path>
                    </a:pathLst>
                  </a:custGeom>
                  <a:solidFill>
                    <a:srgbClr val="C0C0C0"/>
                  </a:solidFill>
                  <a:ln w="12700" cap="rnd">
                    <a:noFill/>
                    <a:round/>
                    <a:headEnd/>
                    <a:tailEnd/>
                  </a:ln>
                  <a:effectLst/>
                </p:spPr>
                <p:txBody>
                  <a:bodyPr/>
                  <a:lstStyle/>
                  <a:p>
                    <a:endParaRPr lang="en-US"/>
                  </a:p>
                </p:txBody>
              </p:sp>
            </p:grpSp>
            <p:grpSp>
              <p:nvGrpSpPr>
                <p:cNvPr id="230" name="Group 238"/>
                <p:cNvGrpSpPr>
                  <a:grpSpLocks/>
                </p:cNvGrpSpPr>
                <p:nvPr/>
              </p:nvGrpSpPr>
              <p:grpSpPr bwMode="auto">
                <a:xfrm>
                  <a:off x="876" y="3104"/>
                  <a:ext cx="411" cy="340"/>
                  <a:chOff x="876" y="3104"/>
                  <a:chExt cx="411" cy="340"/>
                </a:xfrm>
              </p:grpSpPr>
              <p:grpSp>
                <p:nvGrpSpPr>
                  <p:cNvPr id="231" name="Group 233"/>
                  <p:cNvGrpSpPr>
                    <a:grpSpLocks/>
                  </p:cNvGrpSpPr>
                  <p:nvPr/>
                </p:nvGrpSpPr>
                <p:grpSpPr bwMode="auto">
                  <a:xfrm>
                    <a:off x="876" y="3104"/>
                    <a:ext cx="411" cy="340"/>
                    <a:chOff x="876" y="3104"/>
                    <a:chExt cx="411" cy="340"/>
                  </a:xfrm>
                </p:grpSpPr>
                <p:sp>
                  <p:nvSpPr>
                    <p:cNvPr id="236" name="Freeform 229"/>
                    <p:cNvSpPr>
                      <a:spLocks/>
                    </p:cNvSpPr>
                    <p:nvPr/>
                  </p:nvSpPr>
                  <p:spPr bwMode="auto">
                    <a:xfrm>
                      <a:off x="892" y="3104"/>
                      <a:ext cx="394" cy="1"/>
                    </a:xfrm>
                    <a:custGeom>
                      <a:avLst/>
                      <a:gdLst/>
                      <a:ahLst/>
                      <a:cxnLst>
                        <a:cxn ang="0">
                          <a:pos x="0" y="0"/>
                        </a:cxn>
                        <a:cxn ang="0">
                          <a:pos x="393" y="0"/>
                        </a:cxn>
                        <a:cxn ang="0">
                          <a:pos x="384" y="0"/>
                        </a:cxn>
                        <a:cxn ang="0">
                          <a:pos x="9" y="0"/>
                        </a:cxn>
                        <a:cxn ang="0">
                          <a:pos x="0" y="0"/>
                        </a:cxn>
                      </a:cxnLst>
                      <a:rect l="0" t="0" r="r" b="b"/>
                      <a:pathLst>
                        <a:path w="394" h="1">
                          <a:moveTo>
                            <a:pt x="0" y="0"/>
                          </a:moveTo>
                          <a:lnTo>
                            <a:pt x="393" y="0"/>
                          </a:lnTo>
                          <a:lnTo>
                            <a:pt x="384" y="0"/>
                          </a:lnTo>
                          <a:lnTo>
                            <a:pt x="9" y="0"/>
                          </a:lnTo>
                          <a:lnTo>
                            <a:pt x="0" y="0"/>
                          </a:lnTo>
                        </a:path>
                      </a:pathLst>
                    </a:custGeom>
                    <a:solidFill>
                      <a:srgbClr val="808080"/>
                    </a:solidFill>
                    <a:ln w="12700" cap="rnd" cmpd="sng">
                      <a:noFill/>
                      <a:prstDash val="solid"/>
                      <a:round/>
                      <a:headEnd type="none" w="med" len="med"/>
                      <a:tailEnd type="none" w="med" len="med"/>
                    </a:ln>
                    <a:effectLst/>
                  </p:spPr>
                  <p:txBody>
                    <a:bodyPr/>
                    <a:lstStyle/>
                    <a:p>
                      <a:endParaRPr lang="en-US"/>
                    </a:p>
                  </p:txBody>
                </p:sp>
                <p:sp>
                  <p:nvSpPr>
                    <p:cNvPr id="237" name="Freeform 230"/>
                    <p:cNvSpPr>
                      <a:spLocks/>
                    </p:cNvSpPr>
                    <p:nvPr/>
                  </p:nvSpPr>
                  <p:spPr bwMode="auto">
                    <a:xfrm>
                      <a:off x="1268" y="3104"/>
                      <a:ext cx="19" cy="340"/>
                    </a:xfrm>
                    <a:custGeom>
                      <a:avLst/>
                      <a:gdLst/>
                      <a:ahLst/>
                      <a:cxnLst>
                        <a:cxn ang="0">
                          <a:pos x="11" y="7"/>
                        </a:cxn>
                        <a:cxn ang="0">
                          <a:pos x="18" y="0"/>
                        </a:cxn>
                        <a:cxn ang="0">
                          <a:pos x="12" y="185"/>
                        </a:cxn>
                        <a:cxn ang="0">
                          <a:pos x="6" y="339"/>
                        </a:cxn>
                        <a:cxn ang="0">
                          <a:pos x="0" y="329"/>
                        </a:cxn>
                        <a:cxn ang="0">
                          <a:pos x="11" y="7"/>
                        </a:cxn>
                      </a:cxnLst>
                      <a:rect l="0" t="0" r="r" b="b"/>
                      <a:pathLst>
                        <a:path w="19" h="340">
                          <a:moveTo>
                            <a:pt x="11" y="7"/>
                          </a:moveTo>
                          <a:lnTo>
                            <a:pt x="18" y="0"/>
                          </a:lnTo>
                          <a:lnTo>
                            <a:pt x="12" y="185"/>
                          </a:lnTo>
                          <a:lnTo>
                            <a:pt x="6" y="339"/>
                          </a:lnTo>
                          <a:lnTo>
                            <a:pt x="0" y="329"/>
                          </a:lnTo>
                          <a:lnTo>
                            <a:pt x="11" y="7"/>
                          </a:lnTo>
                        </a:path>
                      </a:pathLst>
                    </a:custGeom>
                    <a:solidFill>
                      <a:srgbClr val="FFFFFF"/>
                    </a:solidFill>
                    <a:ln w="12700" cap="rnd" cmpd="sng">
                      <a:noFill/>
                      <a:prstDash val="solid"/>
                      <a:round/>
                      <a:headEnd type="none" w="med" len="med"/>
                      <a:tailEnd type="none" w="med" len="med"/>
                    </a:ln>
                    <a:effectLst/>
                  </p:spPr>
                  <p:txBody>
                    <a:bodyPr/>
                    <a:lstStyle/>
                    <a:p>
                      <a:endParaRPr lang="en-US"/>
                    </a:p>
                  </p:txBody>
                </p:sp>
                <p:sp>
                  <p:nvSpPr>
                    <p:cNvPr id="238" name="Freeform 231"/>
                    <p:cNvSpPr>
                      <a:spLocks/>
                    </p:cNvSpPr>
                    <p:nvPr/>
                  </p:nvSpPr>
                  <p:spPr bwMode="auto">
                    <a:xfrm>
                      <a:off x="876" y="3423"/>
                      <a:ext cx="394" cy="21"/>
                    </a:xfrm>
                    <a:custGeom>
                      <a:avLst/>
                      <a:gdLst/>
                      <a:ahLst/>
                      <a:cxnLst>
                        <a:cxn ang="0">
                          <a:pos x="9" y="0"/>
                        </a:cxn>
                        <a:cxn ang="0">
                          <a:pos x="0" y="6"/>
                        </a:cxn>
                        <a:cxn ang="0">
                          <a:pos x="393" y="20"/>
                        </a:cxn>
                        <a:cxn ang="0">
                          <a:pos x="384" y="14"/>
                        </a:cxn>
                        <a:cxn ang="0">
                          <a:pos x="9" y="0"/>
                        </a:cxn>
                      </a:cxnLst>
                      <a:rect l="0" t="0" r="r" b="b"/>
                      <a:pathLst>
                        <a:path w="394" h="21">
                          <a:moveTo>
                            <a:pt x="9" y="0"/>
                          </a:moveTo>
                          <a:lnTo>
                            <a:pt x="0" y="6"/>
                          </a:lnTo>
                          <a:lnTo>
                            <a:pt x="393" y="20"/>
                          </a:lnTo>
                          <a:lnTo>
                            <a:pt x="384" y="14"/>
                          </a:lnTo>
                          <a:lnTo>
                            <a:pt x="9" y="0"/>
                          </a:lnTo>
                        </a:path>
                      </a:pathLst>
                    </a:custGeom>
                    <a:solidFill>
                      <a:srgbClr val="DFDFDF"/>
                    </a:solidFill>
                    <a:ln w="12700" cap="rnd" cmpd="sng">
                      <a:noFill/>
                      <a:prstDash val="solid"/>
                      <a:round/>
                      <a:headEnd type="none" w="med" len="med"/>
                      <a:tailEnd type="none" w="med" len="med"/>
                    </a:ln>
                    <a:effectLst/>
                  </p:spPr>
                  <p:txBody>
                    <a:bodyPr/>
                    <a:lstStyle/>
                    <a:p>
                      <a:endParaRPr lang="en-US"/>
                    </a:p>
                  </p:txBody>
                </p:sp>
                <p:sp>
                  <p:nvSpPr>
                    <p:cNvPr id="239" name="Freeform 232"/>
                    <p:cNvSpPr>
                      <a:spLocks/>
                    </p:cNvSpPr>
                    <p:nvPr/>
                  </p:nvSpPr>
                  <p:spPr bwMode="auto">
                    <a:xfrm>
                      <a:off x="876" y="3105"/>
                      <a:ext cx="18" cy="320"/>
                    </a:xfrm>
                    <a:custGeom>
                      <a:avLst/>
                      <a:gdLst/>
                      <a:ahLst/>
                      <a:cxnLst>
                        <a:cxn ang="0">
                          <a:pos x="11" y="0"/>
                        </a:cxn>
                        <a:cxn ang="0">
                          <a:pos x="17" y="7"/>
                        </a:cxn>
                        <a:cxn ang="0">
                          <a:pos x="6" y="310"/>
                        </a:cxn>
                        <a:cxn ang="0">
                          <a:pos x="0" y="319"/>
                        </a:cxn>
                        <a:cxn ang="0">
                          <a:pos x="11" y="0"/>
                        </a:cxn>
                      </a:cxnLst>
                      <a:rect l="0" t="0" r="r" b="b"/>
                      <a:pathLst>
                        <a:path w="18" h="320">
                          <a:moveTo>
                            <a:pt x="11" y="0"/>
                          </a:moveTo>
                          <a:lnTo>
                            <a:pt x="17" y="7"/>
                          </a:lnTo>
                          <a:lnTo>
                            <a:pt x="6" y="310"/>
                          </a:lnTo>
                          <a:lnTo>
                            <a:pt x="0" y="319"/>
                          </a:lnTo>
                          <a:lnTo>
                            <a:pt x="11" y="0"/>
                          </a:lnTo>
                        </a:path>
                      </a:pathLst>
                    </a:custGeom>
                    <a:solidFill>
                      <a:srgbClr val="BFBFBF"/>
                    </a:solidFill>
                    <a:ln w="12700" cap="rnd" cmpd="sng">
                      <a:noFill/>
                      <a:prstDash val="solid"/>
                      <a:round/>
                      <a:headEnd type="none" w="med" len="med"/>
                      <a:tailEnd type="none" w="med" len="med"/>
                    </a:ln>
                    <a:effectLst/>
                  </p:spPr>
                  <p:txBody>
                    <a:bodyPr/>
                    <a:lstStyle/>
                    <a:p>
                      <a:endParaRPr lang="en-US"/>
                    </a:p>
                  </p:txBody>
                </p:sp>
              </p:grpSp>
              <p:grpSp>
                <p:nvGrpSpPr>
                  <p:cNvPr id="232" name="Group 237"/>
                  <p:cNvGrpSpPr>
                    <a:grpSpLocks/>
                  </p:cNvGrpSpPr>
                  <p:nvPr/>
                </p:nvGrpSpPr>
                <p:grpSpPr bwMode="auto">
                  <a:xfrm>
                    <a:off x="885" y="3112"/>
                    <a:ext cx="392" cy="323"/>
                    <a:chOff x="885" y="3112"/>
                    <a:chExt cx="392" cy="323"/>
                  </a:xfrm>
                </p:grpSpPr>
                <p:sp>
                  <p:nvSpPr>
                    <p:cNvPr id="233" name="Freeform 234"/>
                    <p:cNvSpPr>
                      <a:spLocks/>
                    </p:cNvSpPr>
                    <p:nvPr/>
                  </p:nvSpPr>
                  <p:spPr bwMode="auto">
                    <a:xfrm>
                      <a:off x="885" y="3112"/>
                      <a:ext cx="392" cy="323"/>
                    </a:xfrm>
                    <a:custGeom>
                      <a:avLst/>
                      <a:gdLst/>
                      <a:ahLst/>
                      <a:cxnLst>
                        <a:cxn ang="0">
                          <a:pos x="16" y="0"/>
                        </a:cxn>
                        <a:cxn ang="0">
                          <a:pos x="391" y="0"/>
                        </a:cxn>
                        <a:cxn ang="0">
                          <a:pos x="375" y="322"/>
                        </a:cxn>
                        <a:cxn ang="0">
                          <a:pos x="0" y="303"/>
                        </a:cxn>
                        <a:cxn ang="0">
                          <a:pos x="16" y="0"/>
                        </a:cxn>
                      </a:cxnLst>
                      <a:rect l="0" t="0" r="r" b="b"/>
                      <a:pathLst>
                        <a:path w="392" h="323">
                          <a:moveTo>
                            <a:pt x="16" y="0"/>
                          </a:moveTo>
                          <a:lnTo>
                            <a:pt x="391" y="0"/>
                          </a:lnTo>
                          <a:lnTo>
                            <a:pt x="375" y="322"/>
                          </a:lnTo>
                          <a:lnTo>
                            <a:pt x="0" y="303"/>
                          </a:lnTo>
                          <a:lnTo>
                            <a:pt x="16" y="0"/>
                          </a:lnTo>
                        </a:path>
                      </a:pathLst>
                    </a:custGeom>
                    <a:solidFill>
                      <a:srgbClr val="000000"/>
                    </a:solidFill>
                    <a:ln w="12700" cap="rnd" cmpd="sng">
                      <a:noFill/>
                      <a:prstDash val="solid"/>
                      <a:round/>
                      <a:headEnd type="none" w="med" len="med"/>
                      <a:tailEnd type="none" w="med" len="med"/>
                    </a:ln>
                    <a:effectLst/>
                  </p:spPr>
                  <p:txBody>
                    <a:bodyPr/>
                    <a:lstStyle/>
                    <a:p>
                      <a:endParaRPr lang="en-US"/>
                    </a:p>
                  </p:txBody>
                </p:sp>
                <p:sp>
                  <p:nvSpPr>
                    <p:cNvPr id="234" name="Freeform 235"/>
                    <p:cNvSpPr>
                      <a:spLocks/>
                    </p:cNvSpPr>
                    <p:nvPr/>
                  </p:nvSpPr>
                  <p:spPr bwMode="auto">
                    <a:xfrm>
                      <a:off x="898" y="3125"/>
                      <a:ext cx="366" cy="298"/>
                    </a:xfrm>
                    <a:custGeom>
                      <a:avLst/>
                      <a:gdLst/>
                      <a:ahLst/>
                      <a:cxnLst>
                        <a:cxn ang="0">
                          <a:pos x="14" y="0"/>
                        </a:cxn>
                        <a:cxn ang="0">
                          <a:pos x="365" y="0"/>
                        </a:cxn>
                        <a:cxn ang="0">
                          <a:pos x="349" y="297"/>
                        </a:cxn>
                        <a:cxn ang="0">
                          <a:pos x="0" y="281"/>
                        </a:cxn>
                        <a:cxn ang="0">
                          <a:pos x="14" y="0"/>
                        </a:cxn>
                      </a:cxnLst>
                      <a:rect l="0" t="0" r="r" b="b"/>
                      <a:pathLst>
                        <a:path w="366" h="298">
                          <a:moveTo>
                            <a:pt x="14" y="0"/>
                          </a:moveTo>
                          <a:lnTo>
                            <a:pt x="365" y="0"/>
                          </a:lnTo>
                          <a:lnTo>
                            <a:pt x="349" y="297"/>
                          </a:lnTo>
                          <a:lnTo>
                            <a:pt x="0" y="281"/>
                          </a:lnTo>
                          <a:lnTo>
                            <a:pt x="14" y="0"/>
                          </a:lnTo>
                        </a:path>
                      </a:pathLst>
                    </a:custGeom>
                    <a:solidFill>
                      <a:srgbClr val="C0C0C0"/>
                    </a:solidFill>
                    <a:ln w="12700" cap="rnd" cmpd="sng">
                      <a:noFill/>
                      <a:prstDash val="solid"/>
                      <a:round/>
                      <a:headEnd type="none" w="med" len="med"/>
                      <a:tailEnd type="none" w="med" len="med"/>
                    </a:ln>
                    <a:effectLst/>
                  </p:spPr>
                  <p:txBody>
                    <a:bodyPr/>
                    <a:lstStyle/>
                    <a:p>
                      <a:endParaRPr lang="en-US"/>
                    </a:p>
                  </p:txBody>
                </p:sp>
                <p:sp>
                  <p:nvSpPr>
                    <p:cNvPr id="235" name="Freeform 236"/>
                    <p:cNvSpPr>
                      <a:spLocks/>
                    </p:cNvSpPr>
                    <p:nvPr/>
                  </p:nvSpPr>
                  <p:spPr bwMode="auto">
                    <a:xfrm>
                      <a:off x="904" y="3143"/>
                      <a:ext cx="345" cy="268"/>
                    </a:xfrm>
                    <a:custGeom>
                      <a:avLst/>
                      <a:gdLst/>
                      <a:ahLst/>
                      <a:cxnLst>
                        <a:cxn ang="0">
                          <a:pos x="13" y="0"/>
                        </a:cxn>
                        <a:cxn ang="0">
                          <a:pos x="344" y="0"/>
                        </a:cxn>
                        <a:cxn ang="0">
                          <a:pos x="329" y="267"/>
                        </a:cxn>
                        <a:cxn ang="0">
                          <a:pos x="0" y="253"/>
                        </a:cxn>
                        <a:cxn ang="0">
                          <a:pos x="13" y="0"/>
                        </a:cxn>
                      </a:cxnLst>
                      <a:rect l="0" t="0" r="r" b="b"/>
                      <a:pathLst>
                        <a:path w="345" h="268">
                          <a:moveTo>
                            <a:pt x="13" y="0"/>
                          </a:moveTo>
                          <a:lnTo>
                            <a:pt x="344" y="0"/>
                          </a:lnTo>
                          <a:lnTo>
                            <a:pt x="329" y="267"/>
                          </a:lnTo>
                          <a:lnTo>
                            <a:pt x="0" y="253"/>
                          </a:lnTo>
                          <a:lnTo>
                            <a:pt x="13" y="0"/>
                          </a:lnTo>
                        </a:path>
                      </a:pathLst>
                    </a:custGeom>
                    <a:solidFill>
                      <a:srgbClr val="0000FF"/>
                    </a:solidFill>
                    <a:ln w="12700" cap="rnd" cmpd="sng">
                      <a:noFill/>
                      <a:prstDash val="solid"/>
                      <a:round/>
                      <a:headEnd type="none" w="med" len="med"/>
                      <a:tailEnd type="none" w="med" len="med"/>
                    </a:ln>
                    <a:effectLst/>
                  </p:spPr>
                  <p:txBody>
                    <a:bodyPr/>
                    <a:lstStyle/>
                    <a:p>
                      <a:endParaRPr lang="en-US"/>
                    </a:p>
                  </p:txBody>
                </p:sp>
              </p:grpSp>
            </p:grpSp>
          </p:grpSp>
          <p:sp>
            <p:nvSpPr>
              <p:cNvPr id="228" name="Freeform 240"/>
              <p:cNvSpPr>
                <a:spLocks/>
              </p:cNvSpPr>
              <p:nvPr/>
            </p:nvSpPr>
            <p:spPr bwMode="auto">
              <a:xfrm>
                <a:off x="1259" y="3494"/>
                <a:ext cx="17" cy="1"/>
              </a:xfrm>
              <a:custGeom>
                <a:avLst/>
                <a:gdLst/>
                <a:ahLst/>
                <a:cxnLst>
                  <a:cxn ang="0">
                    <a:pos x="0" y="0"/>
                  </a:cxn>
                  <a:cxn ang="0">
                    <a:pos x="16" y="0"/>
                  </a:cxn>
                  <a:cxn ang="0">
                    <a:pos x="16" y="0"/>
                  </a:cxn>
                  <a:cxn ang="0">
                    <a:pos x="0" y="0"/>
                  </a:cxn>
                  <a:cxn ang="0">
                    <a:pos x="0" y="0"/>
                  </a:cxn>
                </a:cxnLst>
                <a:rect l="0" t="0" r="r" b="b"/>
                <a:pathLst>
                  <a:path w="17" h="1">
                    <a:moveTo>
                      <a:pt x="0" y="0"/>
                    </a:moveTo>
                    <a:lnTo>
                      <a:pt x="16" y="0"/>
                    </a:lnTo>
                    <a:lnTo>
                      <a:pt x="16" y="0"/>
                    </a:lnTo>
                    <a:lnTo>
                      <a:pt x="0" y="0"/>
                    </a:lnTo>
                    <a:lnTo>
                      <a:pt x="0" y="0"/>
                    </a:lnTo>
                  </a:path>
                </a:pathLst>
              </a:custGeom>
              <a:solidFill>
                <a:srgbClr val="008000"/>
              </a:solidFill>
              <a:ln w="12700" cap="rnd" cmpd="sng">
                <a:noFill/>
                <a:prstDash val="solid"/>
                <a:round/>
                <a:headEnd type="none" w="med" len="med"/>
                <a:tailEnd type="none" w="med" len="med"/>
              </a:ln>
              <a:effectLst/>
            </p:spPr>
            <p:txBody>
              <a:bodyPr/>
              <a:lstStyle/>
              <a:p>
                <a:endParaRPr lang="en-US"/>
              </a:p>
            </p:txBody>
          </p:sp>
        </p:grpSp>
        <p:grpSp>
          <p:nvGrpSpPr>
            <p:cNvPr id="168" name="Group 300"/>
            <p:cNvGrpSpPr>
              <a:grpSpLocks/>
            </p:cNvGrpSpPr>
            <p:nvPr/>
          </p:nvGrpSpPr>
          <p:grpSpPr bwMode="auto">
            <a:xfrm>
              <a:off x="603" y="3697"/>
              <a:ext cx="777" cy="169"/>
              <a:chOff x="603" y="3697"/>
              <a:chExt cx="777" cy="169"/>
            </a:xfrm>
          </p:grpSpPr>
          <p:sp>
            <p:nvSpPr>
              <p:cNvPr id="169" name="Freeform 242"/>
              <p:cNvSpPr>
                <a:spLocks/>
              </p:cNvSpPr>
              <p:nvPr/>
            </p:nvSpPr>
            <p:spPr bwMode="auto">
              <a:xfrm>
                <a:off x="1139" y="3750"/>
                <a:ext cx="180" cy="70"/>
              </a:xfrm>
              <a:custGeom>
                <a:avLst/>
                <a:gdLst/>
                <a:ahLst/>
                <a:cxnLst>
                  <a:cxn ang="0">
                    <a:pos x="69" y="0"/>
                  </a:cxn>
                  <a:cxn ang="0">
                    <a:pos x="28" y="40"/>
                  </a:cxn>
                  <a:cxn ang="0">
                    <a:pos x="0" y="57"/>
                  </a:cxn>
                  <a:cxn ang="0">
                    <a:pos x="118" y="69"/>
                  </a:cxn>
                  <a:cxn ang="0">
                    <a:pos x="145" y="47"/>
                  </a:cxn>
                  <a:cxn ang="0">
                    <a:pos x="179" y="9"/>
                  </a:cxn>
                  <a:cxn ang="0">
                    <a:pos x="69" y="0"/>
                  </a:cxn>
                </a:cxnLst>
                <a:rect l="0" t="0" r="r" b="b"/>
                <a:pathLst>
                  <a:path w="180" h="70">
                    <a:moveTo>
                      <a:pt x="69" y="0"/>
                    </a:moveTo>
                    <a:lnTo>
                      <a:pt x="28" y="40"/>
                    </a:lnTo>
                    <a:lnTo>
                      <a:pt x="0" y="57"/>
                    </a:lnTo>
                    <a:lnTo>
                      <a:pt x="118" y="69"/>
                    </a:lnTo>
                    <a:lnTo>
                      <a:pt x="145" y="47"/>
                    </a:lnTo>
                    <a:lnTo>
                      <a:pt x="179" y="9"/>
                    </a:lnTo>
                    <a:lnTo>
                      <a:pt x="69" y="0"/>
                    </a:lnTo>
                  </a:path>
                </a:pathLst>
              </a:custGeom>
              <a:solidFill>
                <a:srgbClr val="808080"/>
              </a:solidFill>
              <a:ln w="12700" cap="rnd" cmpd="sng">
                <a:noFill/>
                <a:prstDash val="solid"/>
                <a:round/>
                <a:headEnd type="none" w="med" len="med"/>
                <a:tailEnd type="none" w="med" len="med"/>
              </a:ln>
              <a:effectLst/>
            </p:spPr>
            <p:txBody>
              <a:bodyPr/>
              <a:lstStyle/>
              <a:p>
                <a:endParaRPr lang="en-US"/>
              </a:p>
            </p:txBody>
          </p:sp>
          <p:grpSp>
            <p:nvGrpSpPr>
              <p:cNvPr id="170" name="Group 299"/>
              <p:cNvGrpSpPr>
                <a:grpSpLocks/>
              </p:cNvGrpSpPr>
              <p:nvPr/>
            </p:nvGrpSpPr>
            <p:grpSpPr bwMode="auto">
              <a:xfrm>
                <a:off x="603" y="3697"/>
                <a:ext cx="777" cy="169"/>
                <a:chOff x="603" y="3697"/>
                <a:chExt cx="777" cy="169"/>
              </a:xfrm>
            </p:grpSpPr>
            <p:sp>
              <p:nvSpPr>
                <p:cNvPr id="171" name="Freeform 243"/>
                <p:cNvSpPr>
                  <a:spLocks/>
                </p:cNvSpPr>
                <p:nvPr/>
              </p:nvSpPr>
              <p:spPr bwMode="auto">
                <a:xfrm>
                  <a:off x="603" y="3766"/>
                  <a:ext cx="681" cy="100"/>
                </a:xfrm>
                <a:custGeom>
                  <a:avLst/>
                  <a:gdLst/>
                  <a:ahLst/>
                  <a:cxnLst>
                    <a:cxn ang="0">
                      <a:pos x="0" y="0"/>
                    </a:cxn>
                    <a:cxn ang="0">
                      <a:pos x="0" y="26"/>
                    </a:cxn>
                    <a:cxn ang="0">
                      <a:pos x="680" y="99"/>
                    </a:cxn>
                    <a:cxn ang="0">
                      <a:pos x="679" y="73"/>
                    </a:cxn>
                    <a:cxn ang="0">
                      <a:pos x="0" y="0"/>
                    </a:cxn>
                  </a:cxnLst>
                  <a:rect l="0" t="0" r="r" b="b"/>
                  <a:pathLst>
                    <a:path w="681" h="100">
                      <a:moveTo>
                        <a:pt x="0" y="0"/>
                      </a:moveTo>
                      <a:lnTo>
                        <a:pt x="0" y="26"/>
                      </a:lnTo>
                      <a:lnTo>
                        <a:pt x="680" y="99"/>
                      </a:lnTo>
                      <a:lnTo>
                        <a:pt x="679" y="73"/>
                      </a:lnTo>
                      <a:lnTo>
                        <a:pt x="0" y="0"/>
                      </a:lnTo>
                    </a:path>
                  </a:pathLst>
                </a:custGeom>
                <a:solidFill>
                  <a:srgbClr val="C0C0C0"/>
                </a:solidFill>
                <a:ln w="12700" cap="rnd" cmpd="sng">
                  <a:noFill/>
                  <a:prstDash val="solid"/>
                  <a:round/>
                  <a:headEnd type="none" w="med" len="med"/>
                  <a:tailEnd type="none" w="med" len="med"/>
                </a:ln>
                <a:effectLst/>
              </p:spPr>
              <p:txBody>
                <a:bodyPr/>
                <a:lstStyle/>
                <a:p>
                  <a:endParaRPr lang="en-US"/>
                </a:p>
              </p:txBody>
            </p:sp>
            <p:sp>
              <p:nvSpPr>
                <p:cNvPr id="172" name="Freeform 244"/>
                <p:cNvSpPr>
                  <a:spLocks/>
                </p:cNvSpPr>
                <p:nvPr/>
              </p:nvSpPr>
              <p:spPr bwMode="auto">
                <a:xfrm>
                  <a:off x="1290" y="3752"/>
                  <a:ext cx="84" cy="114"/>
                </a:xfrm>
                <a:custGeom>
                  <a:avLst/>
                  <a:gdLst/>
                  <a:ahLst/>
                  <a:cxnLst>
                    <a:cxn ang="0">
                      <a:pos x="0" y="88"/>
                    </a:cxn>
                    <a:cxn ang="0">
                      <a:pos x="0" y="113"/>
                    </a:cxn>
                    <a:cxn ang="0">
                      <a:pos x="36" y="87"/>
                    </a:cxn>
                    <a:cxn ang="0">
                      <a:pos x="51" y="72"/>
                    </a:cxn>
                    <a:cxn ang="0">
                      <a:pos x="83" y="32"/>
                    </a:cxn>
                    <a:cxn ang="0">
                      <a:pos x="83" y="0"/>
                    </a:cxn>
                    <a:cxn ang="0">
                      <a:pos x="41" y="53"/>
                    </a:cxn>
                    <a:cxn ang="0">
                      <a:pos x="0" y="88"/>
                    </a:cxn>
                  </a:cxnLst>
                  <a:rect l="0" t="0" r="r" b="b"/>
                  <a:pathLst>
                    <a:path w="84" h="114">
                      <a:moveTo>
                        <a:pt x="0" y="88"/>
                      </a:moveTo>
                      <a:lnTo>
                        <a:pt x="0" y="113"/>
                      </a:lnTo>
                      <a:lnTo>
                        <a:pt x="36" y="87"/>
                      </a:lnTo>
                      <a:lnTo>
                        <a:pt x="51" y="72"/>
                      </a:lnTo>
                      <a:lnTo>
                        <a:pt x="83" y="32"/>
                      </a:lnTo>
                      <a:lnTo>
                        <a:pt x="83" y="0"/>
                      </a:lnTo>
                      <a:lnTo>
                        <a:pt x="41" y="53"/>
                      </a:lnTo>
                      <a:lnTo>
                        <a:pt x="0" y="88"/>
                      </a:lnTo>
                    </a:path>
                  </a:pathLst>
                </a:custGeom>
                <a:solidFill>
                  <a:srgbClr val="5F5F5F"/>
                </a:solidFill>
                <a:ln w="12700" cap="rnd" cmpd="sng">
                  <a:noFill/>
                  <a:prstDash val="solid"/>
                  <a:round/>
                  <a:headEnd type="none" w="med" len="med"/>
                  <a:tailEnd type="none" w="med" len="med"/>
                </a:ln>
                <a:effectLst/>
              </p:spPr>
              <p:txBody>
                <a:bodyPr/>
                <a:lstStyle/>
                <a:p>
                  <a:endParaRPr lang="en-US"/>
                </a:p>
              </p:txBody>
            </p:sp>
            <p:sp>
              <p:nvSpPr>
                <p:cNvPr id="173" name="Line 245"/>
                <p:cNvSpPr>
                  <a:spLocks noChangeShapeType="1"/>
                </p:cNvSpPr>
                <p:nvPr/>
              </p:nvSpPr>
              <p:spPr bwMode="auto">
                <a:xfrm>
                  <a:off x="604" y="3775"/>
                  <a:ext cx="688" cy="77"/>
                </a:xfrm>
                <a:prstGeom prst="line">
                  <a:avLst/>
                </a:prstGeom>
                <a:noFill/>
                <a:ln w="12700">
                  <a:solidFill>
                    <a:srgbClr val="7F7F7F"/>
                  </a:solidFill>
                  <a:round/>
                  <a:headEnd/>
                  <a:tailEnd/>
                </a:ln>
                <a:effectLst/>
              </p:spPr>
              <p:txBody>
                <a:bodyPr/>
                <a:lstStyle/>
                <a:p>
                  <a:endParaRPr lang="en-US"/>
                </a:p>
              </p:txBody>
            </p:sp>
            <p:grpSp>
              <p:nvGrpSpPr>
                <p:cNvPr id="174" name="Group 295"/>
                <p:cNvGrpSpPr>
                  <a:grpSpLocks/>
                </p:cNvGrpSpPr>
                <p:nvPr/>
              </p:nvGrpSpPr>
              <p:grpSpPr bwMode="auto">
                <a:xfrm>
                  <a:off x="648" y="3697"/>
                  <a:ext cx="662" cy="131"/>
                  <a:chOff x="648" y="3697"/>
                  <a:chExt cx="662" cy="131"/>
                </a:xfrm>
              </p:grpSpPr>
              <p:sp>
                <p:nvSpPr>
                  <p:cNvPr id="178" name="Freeform 246"/>
                  <p:cNvSpPr>
                    <a:spLocks/>
                  </p:cNvSpPr>
                  <p:nvPr/>
                </p:nvSpPr>
                <p:spPr bwMode="auto">
                  <a:xfrm>
                    <a:off x="648" y="3702"/>
                    <a:ext cx="502" cy="99"/>
                  </a:xfrm>
                  <a:custGeom>
                    <a:avLst/>
                    <a:gdLst/>
                    <a:ahLst/>
                    <a:cxnLst>
                      <a:cxn ang="0">
                        <a:pos x="87" y="0"/>
                      </a:cxn>
                      <a:cxn ang="0">
                        <a:pos x="27" y="43"/>
                      </a:cxn>
                      <a:cxn ang="0">
                        <a:pos x="0" y="56"/>
                      </a:cxn>
                      <a:cxn ang="0">
                        <a:pos x="425" y="98"/>
                      </a:cxn>
                      <a:cxn ang="0">
                        <a:pos x="456" y="79"/>
                      </a:cxn>
                      <a:cxn ang="0">
                        <a:pos x="501" y="40"/>
                      </a:cxn>
                      <a:cxn ang="0">
                        <a:pos x="87" y="0"/>
                      </a:cxn>
                    </a:cxnLst>
                    <a:rect l="0" t="0" r="r" b="b"/>
                    <a:pathLst>
                      <a:path w="502" h="99">
                        <a:moveTo>
                          <a:pt x="87" y="0"/>
                        </a:moveTo>
                        <a:lnTo>
                          <a:pt x="27" y="43"/>
                        </a:lnTo>
                        <a:lnTo>
                          <a:pt x="0" y="56"/>
                        </a:lnTo>
                        <a:lnTo>
                          <a:pt x="425" y="98"/>
                        </a:lnTo>
                        <a:lnTo>
                          <a:pt x="456" y="79"/>
                        </a:lnTo>
                        <a:lnTo>
                          <a:pt x="501" y="40"/>
                        </a:lnTo>
                        <a:lnTo>
                          <a:pt x="87" y="0"/>
                        </a:lnTo>
                      </a:path>
                    </a:pathLst>
                  </a:custGeom>
                  <a:solidFill>
                    <a:srgbClr val="808080"/>
                  </a:solidFill>
                  <a:ln w="12700" cap="rnd" cmpd="sng">
                    <a:noFill/>
                    <a:prstDash val="solid"/>
                    <a:round/>
                    <a:headEnd type="none" w="med" len="med"/>
                    <a:tailEnd type="none" w="med" len="med"/>
                  </a:ln>
                  <a:effectLst/>
                </p:spPr>
                <p:txBody>
                  <a:bodyPr/>
                  <a:lstStyle/>
                  <a:p>
                    <a:endParaRPr lang="en-US"/>
                  </a:p>
                </p:txBody>
              </p:sp>
              <p:grpSp>
                <p:nvGrpSpPr>
                  <p:cNvPr id="179" name="Group 294"/>
                  <p:cNvGrpSpPr>
                    <a:grpSpLocks/>
                  </p:cNvGrpSpPr>
                  <p:nvPr/>
                </p:nvGrpSpPr>
                <p:grpSpPr bwMode="auto">
                  <a:xfrm>
                    <a:off x="661" y="3697"/>
                    <a:ext cx="649" cy="131"/>
                    <a:chOff x="661" y="3697"/>
                    <a:chExt cx="649" cy="131"/>
                  </a:xfrm>
                </p:grpSpPr>
                <p:grpSp>
                  <p:nvGrpSpPr>
                    <p:cNvPr id="180" name="Group 280"/>
                    <p:cNvGrpSpPr>
                      <a:grpSpLocks/>
                    </p:cNvGrpSpPr>
                    <p:nvPr/>
                  </p:nvGrpSpPr>
                  <p:grpSpPr bwMode="auto">
                    <a:xfrm>
                      <a:off x="671" y="3697"/>
                      <a:ext cx="475" cy="108"/>
                      <a:chOff x="671" y="3697"/>
                      <a:chExt cx="475" cy="108"/>
                    </a:xfrm>
                  </p:grpSpPr>
                  <p:grpSp>
                    <p:nvGrpSpPr>
                      <p:cNvPr id="194" name="Group 249"/>
                      <p:cNvGrpSpPr>
                        <a:grpSpLocks/>
                      </p:cNvGrpSpPr>
                      <p:nvPr/>
                    </p:nvGrpSpPr>
                    <p:grpSpPr bwMode="auto">
                      <a:xfrm>
                        <a:off x="671" y="3697"/>
                        <a:ext cx="100" cy="72"/>
                        <a:chOff x="671" y="3697"/>
                        <a:chExt cx="100" cy="72"/>
                      </a:xfrm>
                    </p:grpSpPr>
                    <p:sp>
                      <p:nvSpPr>
                        <p:cNvPr id="225" name="Line 247"/>
                        <p:cNvSpPr>
                          <a:spLocks noChangeShapeType="1"/>
                        </p:cNvSpPr>
                        <p:nvPr/>
                      </p:nvSpPr>
                      <p:spPr bwMode="auto">
                        <a:xfrm flipV="1">
                          <a:off x="671" y="3752"/>
                          <a:ext cx="33" cy="17"/>
                        </a:xfrm>
                        <a:prstGeom prst="line">
                          <a:avLst/>
                        </a:prstGeom>
                        <a:noFill/>
                        <a:ln w="12700">
                          <a:solidFill>
                            <a:srgbClr val="DFDFDF"/>
                          </a:solidFill>
                          <a:round/>
                          <a:headEnd/>
                          <a:tailEnd/>
                        </a:ln>
                        <a:effectLst/>
                      </p:spPr>
                      <p:txBody>
                        <a:bodyPr/>
                        <a:lstStyle/>
                        <a:p>
                          <a:endParaRPr lang="en-US"/>
                        </a:p>
                      </p:txBody>
                    </p:sp>
                    <p:sp>
                      <p:nvSpPr>
                        <p:cNvPr id="226" name="Line 248"/>
                        <p:cNvSpPr>
                          <a:spLocks noChangeShapeType="1"/>
                        </p:cNvSpPr>
                        <p:nvPr/>
                      </p:nvSpPr>
                      <p:spPr bwMode="auto">
                        <a:xfrm flipV="1">
                          <a:off x="704" y="3697"/>
                          <a:ext cx="67" cy="55"/>
                        </a:xfrm>
                        <a:prstGeom prst="line">
                          <a:avLst/>
                        </a:prstGeom>
                        <a:noFill/>
                        <a:ln w="12700">
                          <a:solidFill>
                            <a:srgbClr val="DFDFDF"/>
                          </a:solidFill>
                          <a:round/>
                          <a:headEnd/>
                          <a:tailEnd/>
                        </a:ln>
                        <a:effectLst/>
                      </p:spPr>
                      <p:txBody>
                        <a:bodyPr/>
                        <a:lstStyle/>
                        <a:p>
                          <a:endParaRPr lang="en-US"/>
                        </a:p>
                      </p:txBody>
                    </p:sp>
                  </p:grpSp>
                  <p:grpSp>
                    <p:nvGrpSpPr>
                      <p:cNvPr id="195" name="Group 252"/>
                      <p:cNvGrpSpPr>
                        <a:grpSpLocks/>
                      </p:cNvGrpSpPr>
                      <p:nvPr/>
                    </p:nvGrpSpPr>
                    <p:grpSpPr bwMode="auto">
                      <a:xfrm>
                        <a:off x="710" y="3701"/>
                        <a:ext cx="100" cy="72"/>
                        <a:chOff x="710" y="3701"/>
                        <a:chExt cx="100" cy="72"/>
                      </a:xfrm>
                    </p:grpSpPr>
                    <p:sp>
                      <p:nvSpPr>
                        <p:cNvPr id="223" name="Line 250"/>
                        <p:cNvSpPr>
                          <a:spLocks noChangeShapeType="1"/>
                        </p:cNvSpPr>
                        <p:nvPr/>
                      </p:nvSpPr>
                      <p:spPr bwMode="auto">
                        <a:xfrm flipV="1">
                          <a:off x="710" y="3756"/>
                          <a:ext cx="32" cy="17"/>
                        </a:xfrm>
                        <a:prstGeom prst="line">
                          <a:avLst/>
                        </a:prstGeom>
                        <a:noFill/>
                        <a:ln w="12700">
                          <a:solidFill>
                            <a:srgbClr val="DFDFDF"/>
                          </a:solidFill>
                          <a:round/>
                          <a:headEnd/>
                          <a:tailEnd/>
                        </a:ln>
                        <a:effectLst/>
                      </p:spPr>
                      <p:txBody>
                        <a:bodyPr/>
                        <a:lstStyle/>
                        <a:p>
                          <a:endParaRPr lang="en-US"/>
                        </a:p>
                      </p:txBody>
                    </p:sp>
                    <p:sp>
                      <p:nvSpPr>
                        <p:cNvPr id="224" name="Line 251"/>
                        <p:cNvSpPr>
                          <a:spLocks noChangeShapeType="1"/>
                        </p:cNvSpPr>
                        <p:nvPr/>
                      </p:nvSpPr>
                      <p:spPr bwMode="auto">
                        <a:xfrm flipV="1">
                          <a:off x="742" y="3701"/>
                          <a:ext cx="68" cy="55"/>
                        </a:xfrm>
                        <a:prstGeom prst="line">
                          <a:avLst/>
                        </a:prstGeom>
                        <a:noFill/>
                        <a:ln w="12700">
                          <a:solidFill>
                            <a:srgbClr val="DFDFDF"/>
                          </a:solidFill>
                          <a:round/>
                          <a:headEnd/>
                          <a:tailEnd/>
                        </a:ln>
                        <a:effectLst/>
                      </p:spPr>
                      <p:txBody>
                        <a:bodyPr/>
                        <a:lstStyle/>
                        <a:p>
                          <a:endParaRPr lang="en-US"/>
                        </a:p>
                      </p:txBody>
                    </p:sp>
                  </p:grpSp>
                  <p:grpSp>
                    <p:nvGrpSpPr>
                      <p:cNvPr id="196" name="Group 255"/>
                      <p:cNvGrpSpPr>
                        <a:grpSpLocks/>
                      </p:cNvGrpSpPr>
                      <p:nvPr/>
                    </p:nvGrpSpPr>
                    <p:grpSpPr bwMode="auto">
                      <a:xfrm>
                        <a:off x="750" y="3703"/>
                        <a:ext cx="99" cy="72"/>
                        <a:chOff x="750" y="3703"/>
                        <a:chExt cx="99" cy="72"/>
                      </a:xfrm>
                    </p:grpSpPr>
                    <p:sp>
                      <p:nvSpPr>
                        <p:cNvPr id="221" name="Line 253"/>
                        <p:cNvSpPr>
                          <a:spLocks noChangeShapeType="1"/>
                        </p:cNvSpPr>
                        <p:nvPr/>
                      </p:nvSpPr>
                      <p:spPr bwMode="auto">
                        <a:xfrm flipV="1">
                          <a:off x="750" y="3759"/>
                          <a:ext cx="32" cy="16"/>
                        </a:xfrm>
                        <a:prstGeom prst="line">
                          <a:avLst/>
                        </a:prstGeom>
                        <a:noFill/>
                        <a:ln w="12700">
                          <a:solidFill>
                            <a:srgbClr val="DFDFDF"/>
                          </a:solidFill>
                          <a:round/>
                          <a:headEnd/>
                          <a:tailEnd/>
                        </a:ln>
                        <a:effectLst/>
                      </p:spPr>
                      <p:txBody>
                        <a:bodyPr/>
                        <a:lstStyle/>
                        <a:p>
                          <a:endParaRPr lang="en-US"/>
                        </a:p>
                      </p:txBody>
                    </p:sp>
                    <p:sp>
                      <p:nvSpPr>
                        <p:cNvPr id="222" name="Line 254"/>
                        <p:cNvSpPr>
                          <a:spLocks noChangeShapeType="1"/>
                        </p:cNvSpPr>
                        <p:nvPr/>
                      </p:nvSpPr>
                      <p:spPr bwMode="auto">
                        <a:xfrm flipV="1">
                          <a:off x="782" y="3703"/>
                          <a:ext cx="67" cy="56"/>
                        </a:xfrm>
                        <a:prstGeom prst="line">
                          <a:avLst/>
                        </a:prstGeom>
                        <a:noFill/>
                        <a:ln w="12700">
                          <a:solidFill>
                            <a:srgbClr val="DFDFDF"/>
                          </a:solidFill>
                          <a:round/>
                          <a:headEnd/>
                          <a:tailEnd/>
                        </a:ln>
                        <a:effectLst/>
                      </p:spPr>
                      <p:txBody>
                        <a:bodyPr/>
                        <a:lstStyle/>
                        <a:p>
                          <a:endParaRPr lang="en-US"/>
                        </a:p>
                      </p:txBody>
                    </p:sp>
                  </p:grpSp>
                  <p:grpSp>
                    <p:nvGrpSpPr>
                      <p:cNvPr id="197" name="Group 258"/>
                      <p:cNvGrpSpPr>
                        <a:grpSpLocks/>
                      </p:cNvGrpSpPr>
                      <p:nvPr/>
                    </p:nvGrpSpPr>
                    <p:grpSpPr bwMode="auto">
                      <a:xfrm>
                        <a:off x="786" y="3708"/>
                        <a:ext cx="100" cy="73"/>
                        <a:chOff x="786" y="3708"/>
                        <a:chExt cx="100" cy="73"/>
                      </a:xfrm>
                    </p:grpSpPr>
                    <p:sp>
                      <p:nvSpPr>
                        <p:cNvPr id="219" name="Line 256"/>
                        <p:cNvSpPr>
                          <a:spLocks noChangeShapeType="1"/>
                        </p:cNvSpPr>
                        <p:nvPr/>
                      </p:nvSpPr>
                      <p:spPr bwMode="auto">
                        <a:xfrm flipV="1">
                          <a:off x="786" y="3764"/>
                          <a:ext cx="33" cy="17"/>
                        </a:xfrm>
                        <a:prstGeom prst="line">
                          <a:avLst/>
                        </a:prstGeom>
                        <a:noFill/>
                        <a:ln w="12700">
                          <a:solidFill>
                            <a:srgbClr val="DFDFDF"/>
                          </a:solidFill>
                          <a:round/>
                          <a:headEnd/>
                          <a:tailEnd/>
                        </a:ln>
                        <a:effectLst/>
                      </p:spPr>
                      <p:txBody>
                        <a:bodyPr/>
                        <a:lstStyle/>
                        <a:p>
                          <a:endParaRPr lang="en-US"/>
                        </a:p>
                      </p:txBody>
                    </p:sp>
                    <p:sp>
                      <p:nvSpPr>
                        <p:cNvPr id="220" name="Line 257"/>
                        <p:cNvSpPr>
                          <a:spLocks noChangeShapeType="1"/>
                        </p:cNvSpPr>
                        <p:nvPr/>
                      </p:nvSpPr>
                      <p:spPr bwMode="auto">
                        <a:xfrm flipV="1">
                          <a:off x="819" y="3708"/>
                          <a:ext cx="67" cy="56"/>
                        </a:xfrm>
                        <a:prstGeom prst="line">
                          <a:avLst/>
                        </a:prstGeom>
                        <a:noFill/>
                        <a:ln w="12700">
                          <a:solidFill>
                            <a:srgbClr val="DFDFDF"/>
                          </a:solidFill>
                          <a:round/>
                          <a:headEnd/>
                          <a:tailEnd/>
                        </a:ln>
                        <a:effectLst/>
                      </p:spPr>
                      <p:txBody>
                        <a:bodyPr/>
                        <a:lstStyle/>
                        <a:p>
                          <a:endParaRPr lang="en-US"/>
                        </a:p>
                      </p:txBody>
                    </p:sp>
                  </p:grpSp>
                  <p:grpSp>
                    <p:nvGrpSpPr>
                      <p:cNvPr id="198" name="Group 261"/>
                      <p:cNvGrpSpPr>
                        <a:grpSpLocks/>
                      </p:cNvGrpSpPr>
                      <p:nvPr/>
                    </p:nvGrpSpPr>
                    <p:grpSpPr bwMode="auto">
                      <a:xfrm>
                        <a:off x="826" y="3711"/>
                        <a:ext cx="99" cy="72"/>
                        <a:chOff x="826" y="3711"/>
                        <a:chExt cx="99" cy="72"/>
                      </a:xfrm>
                    </p:grpSpPr>
                    <p:sp>
                      <p:nvSpPr>
                        <p:cNvPr id="217" name="Line 259"/>
                        <p:cNvSpPr>
                          <a:spLocks noChangeShapeType="1"/>
                        </p:cNvSpPr>
                        <p:nvPr/>
                      </p:nvSpPr>
                      <p:spPr bwMode="auto">
                        <a:xfrm flipV="1">
                          <a:off x="826" y="3766"/>
                          <a:ext cx="33" cy="17"/>
                        </a:xfrm>
                        <a:prstGeom prst="line">
                          <a:avLst/>
                        </a:prstGeom>
                        <a:noFill/>
                        <a:ln w="12700">
                          <a:solidFill>
                            <a:srgbClr val="DFDFDF"/>
                          </a:solidFill>
                          <a:round/>
                          <a:headEnd/>
                          <a:tailEnd/>
                        </a:ln>
                        <a:effectLst/>
                      </p:spPr>
                      <p:txBody>
                        <a:bodyPr/>
                        <a:lstStyle/>
                        <a:p>
                          <a:endParaRPr lang="en-US"/>
                        </a:p>
                      </p:txBody>
                    </p:sp>
                    <p:sp>
                      <p:nvSpPr>
                        <p:cNvPr id="218" name="Line 260"/>
                        <p:cNvSpPr>
                          <a:spLocks noChangeShapeType="1"/>
                        </p:cNvSpPr>
                        <p:nvPr/>
                      </p:nvSpPr>
                      <p:spPr bwMode="auto">
                        <a:xfrm flipV="1">
                          <a:off x="859" y="3711"/>
                          <a:ext cx="66" cy="55"/>
                        </a:xfrm>
                        <a:prstGeom prst="line">
                          <a:avLst/>
                        </a:prstGeom>
                        <a:noFill/>
                        <a:ln w="12700">
                          <a:solidFill>
                            <a:srgbClr val="DFDFDF"/>
                          </a:solidFill>
                          <a:round/>
                          <a:headEnd/>
                          <a:tailEnd/>
                        </a:ln>
                        <a:effectLst/>
                      </p:spPr>
                      <p:txBody>
                        <a:bodyPr/>
                        <a:lstStyle/>
                        <a:p>
                          <a:endParaRPr lang="en-US"/>
                        </a:p>
                      </p:txBody>
                    </p:sp>
                  </p:grpSp>
                  <p:grpSp>
                    <p:nvGrpSpPr>
                      <p:cNvPr id="199" name="Group 264"/>
                      <p:cNvGrpSpPr>
                        <a:grpSpLocks/>
                      </p:cNvGrpSpPr>
                      <p:nvPr/>
                    </p:nvGrpSpPr>
                    <p:grpSpPr bwMode="auto">
                      <a:xfrm>
                        <a:off x="864" y="3714"/>
                        <a:ext cx="99" cy="72"/>
                        <a:chOff x="864" y="3714"/>
                        <a:chExt cx="99" cy="72"/>
                      </a:xfrm>
                    </p:grpSpPr>
                    <p:sp>
                      <p:nvSpPr>
                        <p:cNvPr id="215" name="Line 262"/>
                        <p:cNvSpPr>
                          <a:spLocks noChangeShapeType="1"/>
                        </p:cNvSpPr>
                        <p:nvPr/>
                      </p:nvSpPr>
                      <p:spPr bwMode="auto">
                        <a:xfrm flipV="1">
                          <a:off x="864" y="3769"/>
                          <a:ext cx="32" cy="17"/>
                        </a:xfrm>
                        <a:prstGeom prst="line">
                          <a:avLst/>
                        </a:prstGeom>
                        <a:noFill/>
                        <a:ln w="12700">
                          <a:solidFill>
                            <a:srgbClr val="DFDFDF"/>
                          </a:solidFill>
                          <a:round/>
                          <a:headEnd/>
                          <a:tailEnd/>
                        </a:ln>
                        <a:effectLst/>
                      </p:spPr>
                      <p:txBody>
                        <a:bodyPr/>
                        <a:lstStyle/>
                        <a:p>
                          <a:endParaRPr lang="en-US"/>
                        </a:p>
                      </p:txBody>
                    </p:sp>
                    <p:sp>
                      <p:nvSpPr>
                        <p:cNvPr id="216" name="Line 263"/>
                        <p:cNvSpPr>
                          <a:spLocks noChangeShapeType="1"/>
                        </p:cNvSpPr>
                        <p:nvPr/>
                      </p:nvSpPr>
                      <p:spPr bwMode="auto">
                        <a:xfrm flipV="1">
                          <a:off x="896" y="3714"/>
                          <a:ext cx="67" cy="55"/>
                        </a:xfrm>
                        <a:prstGeom prst="line">
                          <a:avLst/>
                        </a:prstGeom>
                        <a:noFill/>
                        <a:ln w="12700">
                          <a:solidFill>
                            <a:srgbClr val="DFDFDF"/>
                          </a:solidFill>
                          <a:round/>
                          <a:headEnd/>
                          <a:tailEnd/>
                        </a:ln>
                        <a:effectLst/>
                      </p:spPr>
                      <p:txBody>
                        <a:bodyPr/>
                        <a:lstStyle/>
                        <a:p>
                          <a:endParaRPr lang="en-US"/>
                        </a:p>
                      </p:txBody>
                    </p:sp>
                  </p:grpSp>
                  <p:grpSp>
                    <p:nvGrpSpPr>
                      <p:cNvPr id="200" name="Group 267"/>
                      <p:cNvGrpSpPr>
                        <a:grpSpLocks/>
                      </p:cNvGrpSpPr>
                      <p:nvPr/>
                    </p:nvGrpSpPr>
                    <p:grpSpPr bwMode="auto">
                      <a:xfrm>
                        <a:off x="901" y="3717"/>
                        <a:ext cx="99" cy="73"/>
                        <a:chOff x="901" y="3717"/>
                        <a:chExt cx="99" cy="73"/>
                      </a:xfrm>
                    </p:grpSpPr>
                    <p:sp>
                      <p:nvSpPr>
                        <p:cNvPr id="213" name="Line 265"/>
                        <p:cNvSpPr>
                          <a:spLocks noChangeShapeType="1"/>
                        </p:cNvSpPr>
                        <p:nvPr/>
                      </p:nvSpPr>
                      <p:spPr bwMode="auto">
                        <a:xfrm flipV="1">
                          <a:off x="901" y="3773"/>
                          <a:ext cx="32" cy="17"/>
                        </a:xfrm>
                        <a:prstGeom prst="line">
                          <a:avLst/>
                        </a:prstGeom>
                        <a:noFill/>
                        <a:ln w="12700">
                          <a:solidFill>
                            <a:srgbClr val="DFDFDF"/>
                          </a:solidFill>
                          <a:round/>
                          <a:headEnd/>
                          <a:tailEnd/>
                        </a:ln>
                        <a:effectLst/>
                      </p:spPr>
                      <p:txBody>
                        <a:bodyPr/>
                        <a:lstStyle/>
                        <a:p>
                          <a:endParaRPr lang="en-US"/>
                        </a:p>
                      </p:txBody>
                    </p:sp>
                    <p:sp>
                      <p:nvSpPr>
                        <p:cNvPr id="214" name="Line 266"/>
                        <p:cNvSpPr>
                          <a:spLocks noChangeShapeType="1"/>
                        </p:cNvSpPr>
                        <p:nvPr/>
                      </p:nvSpPr>
                      <p:spPr bwMode="auto">
                        <a:xfrm flipV="1">
                          <a:off x="933" y="3717"/>
                          <a:ext cx="67" cy="56"/>
                        </a:xfrm>
                        <a:prstGeom prst="line">
                          <a:avLst/>
                        </a:prstGeom>
                        <a:noFill/>
                        <a:ln w="12700">
                          <a:solidFill>
                            <a:srgbClr val="DFDFDF"/>
                          </a:solidFill>
                          <a:round/>
                          <a:headEnd/>
                          <a:tailEnd/>
                        </a:ln>
                        <a:effectLst/>
                      </p:spPr>
                      <p:txBody>
                        <a:bodyPr/>
                        <a:lstStyle/>
                        <a:p>
                          <a:endParaRPr lang="en-US"/>
                        </a:p>
                      </p:txBody>
                    </p:sp>
                  </p:grpSp>
                  <p:grpSp>
                    <p:nvGrpSpPr>
                      <p:cNvPr id="201" name="Group 270"/>
                      <p:cNvGrpSpPr>
                        <a:grpSpLocks/>
                      </p:cNvGrpSpPr>
                      <p:nvPr/>
                    </p:nvGrpSpPr>
                    <p:grpSpPr bwMode="auto">
                      <a:xfrm>
                        <a:off x="936" y="3723"/>
                        <a:ext cx="99" cy="72"/>
                        <a:chOff x="936" y="3723"/>
                        <a:chExt cx="99" cy="72"/>
                      </a:xfrm>
                    </p:grpSpPr>
                    <p:sp>
                      <p:nvSpPr>
                        <p:cNvPr id="211" name="Line 268"/>
                        <p:cNvSpPr>
                          <a:spLocks noChangeShapeType="1"/>
                        </p:cNvSpPr>
                        <p:nvPr/>
                      </p:nvSpPr>
                      <p:spPr bwMode="auto">
                        <a:xfrm flipV="1">
                          <a:off x="936" y="3778"/>
                          <a:ext cx="32" cy="17"/>
                        </a:xfrm>
                        <a:prstGeom prst="line">
                          <a:avLst/>
                        </a:prstGeom>
                        <a:noFill/>
                        <a:ln w="12700">
                          <a:solidFill>
                            <a:srgbClr val="DFDFDF"/>
                          </a:solidFill>
                          <a:round/>
                          <a:headEnd/>
                          <a:tailEnd/>
                        </a:ln>
                        <a:effectLst/>
                      </p:spPr>
                      <p:txBody>
                        <a:bodyPr/>
                        <a:lstStyle/>
                        <a:p>
                          <a:endParaRPr lang="en-US"/>
                        </a:p>
                      </p:txBody>
                    </p:sp>
                    <p:sp>
                      <p:nvSpPr>
                        <p:cNvPr id="212" name="Line 269"/>
                        <p:cNvSpPr>
                          <a:spLocks noChangeShapeType="1"/>
                        </p:cNvSpPr>
                        <p:nvPr/>
                      </p:nvSpPr>
                      <p:spPr bwMode="auto">
                        <a:xfrm flipV="1">
                          <a:off x="968" y="3723"/>
                          <a:ext cx="67" cy="55"/>
                        </a:xfrm>
                        <a:prstGeom prst="line">
                          <a:avLst/>
                        </a:prstGeom>
                        <a:noFill/>
                        <a:ln w="12700">
                          <a:solidFill>
                            <a:srgbClr val="DFDFDF"/>
                          </a:solidFill>
                          <a:round/>
                          <a:headEnd/>
                          <a:tailEnd/>
                        </a:ln>
                        <a:effectLst/>
                      </p:spPr>
                      <p:txBody>
                        <a:bodyPr/>
                        <a:lstStyle/>
                        <a:p>
                          <a:endParaRPr lang="en-US"/>
                        </a:p>
                      </p:txBody>
                    </p:sp>
                  </p:grpSp>
                  <p:grpSp>
                    <p:nvGrpSpPr>
                      <p:cNvPr id="202" name="Group 273"/>
                      <p:cNvGrpSpPr>
                        <a:grpSpLocks/>
                      </p:cNvGrpSpPr>
                      <p:nvPr/>
                    </p:nvGrpSpPr>
                    <p:grpSpPr bwMode="auto">
                      <a:xfrm>
                        <a:off x="973" y="3728"/>
                        <a:ext cx="99" cy="72"/>
                        <a:chOff x="973" y="3728"/>
                        <a:chExt cx="99" cy="72"/>
                      </a:xfrm>
                    </p:grpSpPr>
                    <p:sp>
                      <p:nvSpPr>
                        <p:cNvPr id="209" name="Line 271"/>
                        <p:cNvSpPr>
                          <a:spLocks noChangeShapeType="1"/>
                        </p:cNvSpPr>
                        <p:nvPr/>
                      </p:nvSpPr>
                      <p:spPr bwMode="auto">
                        <a:xfrm flipV="1">
                          <a:off x="973" y="3783"/>
                          <a:ext cx="32" cy="17"/>
                        </a:xfrm>
                        <a:prstGeom prst="line">
                          <a:avLst/>
                        </a:prstGeom>
                        <a:noFill/>
                        <a:ln w="12700">
                          <a:solidFill>
                            <a:srgbClr val="DFDFDF"/>
                          </a:solidFill>
                          <a:round/>
                          <a:headEnd/>
                          <a:tailEnd/>
                        </a:ln>
                        <a:effectLst/>
                      </p:spPr>
                      <p:txBody>
                        <a:bodyPr/>
                        <a:lstStyle/>
                        <a:p>
                          <a:endParaRPr lang="en-US"/>
                        </a:p>
                      </p:txBody>
                    </p:sp>
                    <p:sp>
                      <p:nvSpPr>
                        <p:cNvPr id="210" name="Line 272"/>
                        <p:cNvSpPr>
                          <a:spLocks noChangeShapeType="1"/>
                        </p:cNvSpPr>
                        <p:nvPr/>
                      </p:nvSpPr>
                      <p:spPr bwMode="auto">
                        <a:xfrm flipV="1">
                          <a:off x="1005" y="3728"/>
                          <a:ext cx="67" cy="55"/>
                        </a:xfrm>
                        <a:prstGeom prst="line">
                          <a:avLst/>
                        </a:prstGeom>
                        <a:noFill/>
                        <a:ln w="12700">
                          <a:solidFill>
                            <a:srgbClr val="DFDFDF"/>
                          </a:solidFill>
                          <a:round/>
                          <a:headEnd/>
                          <a:tailEnd/>
                        </a:ln>
                        <a:effectLst/>
                      </p:spPr>
                      <p:txBody>
                        <a:bodyPr/>
                        <a:lstStyle/>
                        <a:p>
                          <a:endParaRPr lang="en-US"/>
                        </a:p>
                      </p:txBody>
                    </p:sp>
                  </p:grpSp>
                  <p:grpSp>
                    <p:nvGrpSpPr>
                      <p:cNvPr id="203" name="Group 276"/>
                      <p:cNvGrpSpPr>
                        <a:grpSpLocks/>
                      </p:cNvGrpSpPr>
                      <p:nvPr/>
                    </p:nvGrpSpPr>
                    <p:grpSpPr bwMode="auto">
                      <a:xfrm>
                        <a:off x="1010" y="3730"/>
                        <a:ext cx="100" cy="73"/>
                        <a:chOff x="1010" y="3730"/>
                        <a:chExt cx="100" cy="73"/>
                      </a:xfrm>
                    </p:grpSpPr>
                    <p:sp>
                      <p:nvSpPr>
                        <p:cNvPr id="207" name="Line 274"/>
                        <p:cNvSpPr>
                          <a:spLocks noChangeShapeType="1"/>
                        </p:cNvSpPr>
                        <p:nvPr/>
                      </p:nvSpPr>
                      <p:spPr bwMode="auto">
                        <a:xfrm flipV="1">
                          <a:off x="1010" y="3786"/>
                          <a:ext cx="33" cy="17"/>
                        </a:xfrm>
                        <a:prstGeom prst="line">
                          <a:avLst/>
                        </a:prstGeom>
                        <a:noFill/>
                        <a:ln w="12700">
                          <a:solidFill>
                            <a:srgbClr val="DFDFDF"/>
                          </a:solidFill>
                          <a:round/>
                          <a:headEnd/>
                          <a:tailEnd/>
                        </a:ln>
                        <a:effectLst/>
                      </p:spPr>
                      <p:txBody>
                        <a:bodyPr/>
                        <a:lstStyle/>
                        <a:p>
                          <a:endParaRPr lang="en-US"/>
                        </a:p>
                      </p:txBody>
                    </p:sp>
                    <p:sp>
                      <p:nvSpPr>
                        <p:cNvPr id="208" name="Line 275"/>
                        <p:cNvSpPr>
                          <a:spLocks noChangeShapeType="1"/>
                        </p:cNvSpPr>
                        <p:nvPr/>
                      </p:nvSpPr>
                      <p:spPr bwMode="auto">
                        <a:xfrm flipV="1">
                          <a:off x="1043" y="3730"/>
                          <a:ext cx="67" cy="56"/>
                        </a:xfrm>
                        <a:prstGeom prst="line">
                          <a:avLst/>
                        </a:prstGeom>
                        <a:noFill/>
                        <a:ln w="12700">
                          <a:solidFill>
                            <a:srgbClr val="DFDFDF"/>
                          </a:solidFill>
                          <a:round/>
                          <a:headEnd/>
                          <a:tailEnd/>
                        </a:ln>
                        <a:effectLst/>
                      </p:spPr>
                      <p:txBody>
                        <a:bodyPr/>
                        <a:lstStyle/>
                        <a:p>
                          <a:endParaRPr lang="en-US"/>
                        </a:p>
                      </p:txBody>
                    </p:sp>
                  </p:grpSp>
                  <p:grpSp>
                    <p:nvGrpSpPr>
                      <p:cNvPr id="204" name="Group 279"/>
                      <p:cNvGrpSpPr>
                        <a:grpSpLocks/>
                      </p:cNvGrpSpPr>
                      <p:nvPr/>
                    </p:nvGrpSpPr>
                    <p:grpSpPr bwMode="auto">
                      <a:xfrm>
                        <a:off x="1047" y="3733"/>
                        <a:ext cx="99" cy="72"/>
                        <a:chOff x="1047" y="3733"/>
                        <a:chExt cx="99" cy="72"/>
                      </a:xfrm>
                    </p:grpSpPr>
                    <p:sp>
                      <p:nvSpPr>
                        <p:cNvPr id="205" name="Line 277"/>
                        <p:cNvSpPr>
                          <a:spLocks noChangeShapeType="1"/>
                        </p:cNvSpPr>
                        <p:nvPr/>
                      </p:nvSpPr>
                      <p:spPr bwMode="auto">
                        <a:xfrm flipV="1">
                          <a:off x="1047" y="3788"/>
                          <a:ext cx="32" cy="17"/>
                        </a:xfrm>
                        <a:prstGeom prst="line">
                          <a:avLst/>
                        </a:prstGeom>
                        <a:noFill/>
                        <a:ln w="12700">
                          <a:solidFill>
                            <a:srgbClr val="DFDFDF"/>
                          </a:solidFill>
                          <a:round/>
                          <a:headEnd/>
                          <a:tailEnd/>
                        </a:ln>
                        <a:effectLst/>
                      </p:spPr>
                      <p:txBody>
                        <a:bodyPr/>
                        <a:lstStyle/>
                        <a:p>
                          <a:endParaRPr lang="en-US"/>
                        </a:p>
                      </p:txBody>
                    </p:sp>
                    <p:sp>
                      <p:nvSpPr>
                        <p:cNvPr id="206" name="Line 278"/>
                        <p:cNvSpPr>
                          <a:spLocks noChangeShapeType="1"/>
                        </p:cNvSpPr>
                        <p:nvPr/>
                      </p:nvSpPr>
                      <p:spPr bwMode="auto">
                        <a:xfrm flipV="1">
                          <a:off x="1079" y="3733"/>
                          <a:ext cx="67" cy="55"/>
                        </a:xfrm>
                        <a:prstGeom prst="line">
                          <a:avLst/>
                        </a:prstGeom>
                        <a:noFill/>
                        <a:ln w="12700">
                          <a:solidFill>
                            <a:srgbClr val="DFDFDF"/>
                          </a:solidFill>
                          <a:round/>
                          <a:headEnd/>
                          <a:tailEnd/>
                        </a:ln>
                        <a:effectLst/>
                      </p:spPr>
                      <p:txBody>
                        <a:bodyPr/>
                        <a:lstStyle/>
                        <a:p>
                          <a:endParaRPr lang="en-US"/>
                        </a:p>
                      </p:txBody>
                    </p:sp>
                  </p:grpSp>
                </p:grpSp>
                <p:grpSp>
                  <p:nvGrpSpPr>
                    <p:cNvPr id="181" name="Group 290"/>
                    <p:cNvGrpSpPr>
                      <a:grpSpLocks/>
                    </p:cNvGrpSpPr>
                    <p:nvPr/>
                  </p:nvGrpSpPr>
                  <p:grpSpPr bwMode="auto">
                    <a:xfrm>
                      <a:off x="1162" y="3745"/>
                      <a:ext cx="143" cy="83"/>
                      <a:chOff x="1162" y="3745"/>
                      <a:chExt cx="143" cy="83"/>
                    </a:xfrm>
                  </p:grpSpPr>
                  <p:grpSp>
                    <p:nvGrpSpPr>
                      <p:cNvPr id="185" name="Group 283"/>
                      <p:cNvGrpSpPr>
                        <a:grpSpLocks/>
                      </p:cNvGrpSpPr>
                      <p:nvPr/>
                    </p:nvGrpSpPr>
                    <p:grpSpPr bwMode="auto">
                      <a:xfrm>
                        <a:off x="1222" y="3750"/>
                        <a:ext cx="83" cy="78"/>
                        <a:chOff x="1222" y="3750"/>
                        <a:chExt cx="83" cy="78"/>
                      </a:xfrm>
                    </p:grpSpPr>
                    <p:sp>
                      <p:nvSpPr>
                        <p:cNvPr id="192" name="Line 281"/>
                        <p:cNvSpPr>
                          <a:spLocks noChangeShapeType="1"/>
                        </p:cNvSpPr>
                        <p:nvPr/>
                      </p:nvSpPr>
                      <p:spPr bwMode="auto">
                        <a:xfrm flipV="1">
                          <a:off x="1222" y="3808"/>
                          <a:ext cx="28" cy="20"/>
                        </a:xfrm>
                        <a:prstGeom prst="line">
                          <a:avLst/>
                        </a:prstGeom>
                        <a:noFill/>
                        <a:ln w="12700">
                          <a:solidFill>
                            <a:srgbClr val="DFDFDF"/>
                          </a:solidFill>
                          <a:round/>
                          <a:headEnd/>
                          <a:tailEnd/>
                        </a:ln>
                        <a:effectLst/>
                      </p:spPr>
                      <p:txBody>
                        <a:bodyPr/>
                        <a:lstStyle/>
                        <a:p>
                          <a:endParaRPr lang="en-US"/>
                        </a:p>
                      </p:txBody>
                    </p:sp>
                    <p:sp>
                      <p:nvSpPr>
                        <p:cNvPr id="193" name="Line 282"/>
                        <p:cNvSpPr>
                          <a:spLocks noChangeShapeType="1"/>
                        </p:cNvSpPr>
                        <p:nvPr/>
                      </p:nvSpPr>
                      <p:spPr bwMode="auto">
                        <a:xfrm flipV="1">
                          <a:off x="1250" y="3750"/>
                          <a:ext cx="55" cy="58"/>
                        </a:xfrm>
                        <a:prstGeom prst="line">
                          <a:avLst/>
                        </a:prstGeom>
                        <a:noFill/>
                        <a:ln w="12700">
                          <a:solidFill>
                            <a:srgbClr val="DFDFDF"/>
                          </a:solidFill>
                          <a:round/>
                          <a:headEnd/>
                          <a:tailEnd/>
                        </a:ln>
                        <a:effectLst/>
                      </p:spPr>
                      <p:txBody>
                        <a:bodyPr/>
                        <a:lstStyle/>
                        <a:p>
                          <a:endParaRPr lang="en-US"/>
                        </a:p>
                      </p:txBody>
                    </p:sp>
                  </p:grpSp>
                  <p:grpSp>
                    <p:nvGrpSpPr>
                      <p:cNvPr id="186" name="Group 286"/>
                      <p:cNvGrpSpPr>
                        <a:grpSpLocks/>
                      </p:cNvGrpSpPr>
                      <p:nvPr/>
                    </p:nvGrpSpPr>
                    <p:grpSpPr bwMode="auto">
                      <a:xfrm>
                        <a:off x="1192" y="3746"/>
                        <a:ext cx="85" cy="80"/>
                        <a:chOff x="1192" y="3746"/>
                        <a:chExt cx="85" cy="80"/>
                      </a:xfrm>
                    </p:grpSpPr>
                    <p:sp>
                      <p:nvSpPr>
                        <p:cNvPr id="190" name="Line 284"/>
                        <p:cNvSpPr>
                          <a:spLocks noChangeShapeType="1"/>
                        </p:cNvSpPr>
                        <p:nvPr/>
                      </p:nvSpPr>
                      <p:spPr bwMode="auto">
                        <a:xfrm flipV="1">
                          <a:off x="1192" y="3805"/>
                          <a:ext cx="28" cy="21"/>
                        </a:xfrm>
                        <a:prstGeom prst="line">
                          <a:avLst/>
                        </a:prstGeom>
                        <a:noFill/>
                        <a:ln w="12700">
                          <a:solidFill>
                            <a:srgbClr val="DFDFDF"/>
                          </a:solidFill>
                          <a:round/>
                          <a:headEnd/>
                          <a:tailEnd/>
                        </a:ln>
                        <a:effectLst/>
                      </p:spPr>
                      <p:txBody>
                        <a:bodyPr/>
                        <a:lstStyle/>
                        <a:p>
                          <a:endParaRPr lang="en-US"/>
                        </a:p>
                      </p:txBody>
                    </p:sp>
                    <p:sp>
                      <p:nvSpPr>
                        <p:cNvPr id="191" name="Line 285"/>
                        <p:cNvSpPr>
                          <a:spLocks noChangeShapeType="1"/>
                        </p:cNvSpPr>
                        <p:nvPr/>
                      </p:nvSpPr>
                      <p:spPr bwMode="auto">
                        <a:xfrm flipV="1">
                          <a:off x="1220" y="3746"/>
                          <a:ext cx="57" cy="59"/>
                        </a:xfrm>
                        <a:prstGeom prst="line">
                          <a:avLst/>
                        </a:prstGeom>
                        <a:noFill/>
                        <a:ln w="12700">
                          <a:solidFill>
                            <a:srgbClr val="DFDFDF"/>
                          </a:solidFill>
                          <a:round/>
                          <a:headEnd/>
                          <a:tailEnd/>
                        </a:ln>
                        <a:effectLst/>
                      </p:spPr>
                      <p:txBody>
                        <a:bodyPr/>
                        <a:lstStyle/>
                        <a:p>
                          <a:endParaRPr lang="en-US"/>
                        </a:p>
                      </p:txBody>
                    </p:sp>
                  </p:grpSp>
                  <p:grpSp>
                    <p:nvGrpSpPr>
                      <p:cNvPr id="187" name="Group 289"/>
                      <p:cNvGrpSpPr>
                        <a:grpSpLocks/>
                      </p:cNvGrpSpPr>
                      <p:nvPr/>
                    </p:nvGrpSpPr>
                    <p:grpSpPr bwMode="auto">
                      <a:xfrm>
                        <a:off x="1162" y="3745"/>
                        <a:ext cx="83" cy="77"/>
                        <a:chOff x="1162" y="3745"/>
                        <a:chExt cx="83" cy="77"/>
                      </a:xfrm>
                    </p:grpSpPr>
                    <p:sp>
                      <p:nvSpPr>
                        <p:cNvPr id="188" name="Line 287"/>
                        <p:cNvSpPr>
                          <a:spLocks noChangeShapeType="1"/>
                        </p:cNvSpPr>
                        <p:nvPr/>
                      </p:nvSpPr>
                      <p:spPr bwMode="auto">
                        <a:xfrm flipV="1">
                          <a:off x="1162" y="3801"/>
                          <a:ext cx="29" cy="21"/>
                        </a:xfrm>
                        <a:prstGeom prst="line">
                          <a:avLst/>
                        </a:prstGeom>
                        <a:noFill/>
                        <a:ln w="12700">
                          <a:solidFill>
                            <a:srgbClr val="DFDFDF"/>
                          </a:solidFill>
                          <a:round/>
                          <a:headEnd/>
                          <a:tailEnd/>
                        </a:ln>
                        <a:effectLst/>
                      </p:spPr>
                      <p:txBody>
                        <a:bodyPr/>
                        <a:lstStyle/>
                        <a:p>
                          <a:endParaRPr lang="en-US"/>
                        </a:p>
                      </p:txBody>
                    </p:sp>
                    <p:sp>
                      <p:nvSpPr>
                        <p:cNvPr id="189" name="Line 288"/>
                        <p:cNvSpPr>
                          <a:spLocks noChangeShapeType="1"/>
                        </p:cNvSpPr>
                        <p:nvPr/>
                      </p:nvSpPr>
                      <p:spPr bwMode="auto">
                        <a:xfrm flipV="1">
                          <a:off x="1191" y="3745"/>
                          <a:ext cx="54" cy="56"/>
                        </a:xfrm>
                        <a:prstGeom prst="line">
                          <a:avLst/>
                        </a:prstGeom>
                        <a:noFill/>
                        <a:ln w="12700">
                          <a:solidFill>
                            <a:srgbClr val="DFDFDF"/>
                          </a:solidFill>
                          <a:round/>
                          <a:headEnd/>
                          <a:tailEnd/>
                        </a:ln>
                        <a:effectLst/>
                      </p:spPr>
                      <p:txBody>
                        <a:bodyPr/>
                        <a:lstStyle/>
                        <a:p>
                          <a:endParaRPr lang="en-US"/>
                        </a:p>
                      </p:txBody>
                    </p:sp>
                  </p:grpSp>
                </p:grpSp>
                <p:sp>
                  <p:nvSpPr>
                    <p:cNvPr id="182" name="Line 291"/>
                    <p:cNvSpPr>
                      <a:spLocks noChangeShapeType="1"/>
                    </p:cNvSpPr>
                    <p:nvPr/>
                  </p:nvSpPr>
                  <p:spPr bwMode="auto">
                    <a:xfrm>
                      <a:off x="706" y="3719"/>
                      <a:ext cx="604" cy="58"/>
                    </a:xfrm>
                    <a:prstGeom prst="line">
                      <a:avLst/>
                    </a:prstGeom>
                    <a:noFill/>
                    <a:ln w="12700">
                      <a:solidFill>
                        <a:srgbClr val="DFDFDF"/>
                      </a:solidFill>
                      <a:round/>
                      <a:headEnd/>
                      <a:tailEnd/>
                    </a:ln>
                    <a:effectLst/>
                  </p:spPr>
                  <p:txBody>
                    <a:bodyPr/>
                    <a:lstStyle/>
                    <a:p>
                      <a:endParaRPr lang="en-US"/>
                    </a:p>
                  </p:txBody>
                </p:sp>
                <p:sp>
                  <p:nvSpPr>
                    <p:cNvPr id="183" name="Line 292"/>
                    <p:cNvSpPr>
                      <a:spLocks noChangeShapeType="1"/>
                    </p:cNvSpPr>
                    <p:nvPr/>
                  </p:nvSpPr>
                  <p:spPr bwMode="auto">
                    <a:xfrm>
                      <a:off x="684" y="3734"/>
                      <a:ext cx="616" cy="60"/>
                    </a:xfrm>
                    <a:prstGeom prst="line">
                      <a:avLst/>
                    </a:prstGeom>
                    <a:noFill/>
                    <a:ln w="12700">
                      <a:solidFill>
                        <a:srgbClr val="DFDFDF"/>
                      </a:solidFill>
                      <a:round/>
                      <a:headEnd/>
                      <a:tailEnd/>
                    </a:ln>
                    <a:effectLst/>
                  </p:spPr>
                  <p:txBody>
                    <a:bodyPr/>
                    <a:lstStyle/>
                    <a:p>
                      <a:endParaRPr lang="en-US"/>
                    </a:p>
                  </p:txBody>
                </p:sp>
                <p:sp>
                  <p:nvSpPr>
                    <p:cNvPr id="184" name="Line 293"/>
                    <p:cNvSpPr>
                      <a:spLocks noChangeShapeType="1"/>
                    </p:cNvSpPr>
                    <p:nvPr/>
                  </p:nvSpPr>
                  <p:spPr bwMode="auto">
                    <a:xfrm>
                      <a:off x="661" y="3750"/>
                      <a:ext cx="622" cy="64"/>
                    </a:xfrm>
                    <a:prstGeom prst="line">
                      <a:avLst/>
                    </a:prstGeom>
                    <a:noFill/>
                    <a:ln w="12700">
                      <a:solidFill>
                        <a:srgbClr val="DFDFDF"/>
                      </a:solidFill>
                      <a:round/>
                      <a:headEnd/>
                      <a:tailEnd/>
                    </a:ln>
                    <a:effectLst/>
                  </p:spPr>
                  <p:txBody>
                    <a:bodyPr/>
                    <a:lstStyle/>
                    <a:p>
                      <a:endParaRPr lang="en-US"/>
                    </a:p>
                  </p:txBody>
                </p:sp>
              </p:grpSp>
            </p:grpSp>
            <p:grpSp>
              <p:nvGrpSpPr>
                <p:cNvPr id="175" name="Group 298"/>
                <p:cNvGrpSpPr>
                  <a:grpSpLocks/>
                </p:cNvGrpSpPr>
                <p:nvPr/>
              </p:nvGrpSpPr>
              <p:grpSpPr bwMode="auto">
                <a:xfrm>
                  <a:off x="1291" y="3762"/>
                  <a:ext cx="89" cy="91"/>
                  <a:chOff x="1291" y="3762"/>
                  <a:chExt cx="89" cy="91"/>
                </a:xfrm>
              </p:grpSpPr>
              <p:sp>
                <p:nvSpPr>
                  <p:cNvPr id="176" name="Line 296"/>
                  <p:cNvSpPr>
                    <a:spLocks noChangeShapeType="1"/>
                  </p:cNvSpPr>
                  <p:nvPr/>
                </p:nvSpPr>
                <p:spPr bwMode="auto">
                  <a:xfrm flipV="1">
                    <a:off x="1291" y="3814"/>
                    <a:ext cx="47" cy="39"/>
                  </a:xfrm>
                  <a:prstGeom prst="line">
                    <a:avLst/>
                  </a:prstGeom>
                  <a:noFill/>
                  <a:ln w="12700">
                    <a:solidFill>
                      <a:srgbClr val="3F3F3F"/>
                    </a:solidFill>
                    <a:round/>
                    <a:headEnd/>
                    <a:tailEnd/>
                  </a:ln>
                  <a:effectLst/>
                </p:spPr>
                <p:txBody>
                  <a:bodyPr/>
                  <a:lstStyle/>
                  <a:p>
                    <a:endParaRPr lang="en-US"/>
                  </a:p>
                </p:txBody>
              </p:sp>
              <p:sp>
                <p:nvSpPr>
                  <p:cNvPr id="177" name="Line 297"/>
                  <p:cNvSpPr>
                    <a:spLocks noChangeShapeType="1"/>
                  </p:cNvSpPr>
                  <p:nvPr/>
                </p:nvSpPr>
                <p:spPr bwMode="auto">
                  <a:xfrm flipV="1">
                    <a:off x="1338" y="3762"/>
                    <a:ext cx="42" cy="52"/>
                  </a:xfrm>
                  <a:prstGeom prst="line">
                    <a:avLst/>
                  </a:prstGeom>
                  <a:noFill/>
                  <a:ln w="12700">
                    <a:solidFill>
                      <a:srgbClr val="3F3F3F"/>
                    </a:solidFill>
                    <a:round/>
                    <a:headEnd/>
                    <a:tailEnd/>
                  </a:ln>
                  <a:effectLst/>
                </p:spPr>
                <p:txBody>
                  <a:bodyPr/>
                  <a:lstStyle/>
                  <a:p>
                    <a:endParaRPr lang="en-US"/>
                  </a:p>
                </p:txBody>
              </p:sp>
            </p:grpSp>
          </p:grpSp>
        </p:grpSp>
      </p:grpSp>
      <p:graphicFrame>
        <p:nvGraphicFramePr>
          <p:cNvPr id="303" name="Object 302"/>
          <p:cNvGraphicFramePr>
            <a:graphicFrameLocks/>
          </p:cNvGraphicFramePr>
          <p:nvPr/>
        </p:nvGraphicFramePr>
        <p:xfrm>
          <a:off x="6873875" y="4113213"/>
          <a:ext cx="1498600" cy="1339850"/>
        </p:xfrm>
        <a:graphic>
          <a:graphicData uri="http://schemas.openxmlformats.org/presentationml/2006/ole">
            <p:oleObj spid="_x0000_s2051" name="Microsoft ClipArt Gallery" r:id="rId4" imgW="3473280" imgH="3106440" progId="">
              <p:embed/>
            </p:oleObj>
          </a:graphicData>
        </a:graphic>
      </p:graphicFrame>
      <p:sp>
        <p:nvSpPr>
          <p:cNvPr id="304" name="Line 303"/>
          <p:cNvSpPr>
            <a:spLocks noChangeShapeType="1"/>
          </p:cNvSpPr>
          <p:nvPr/>
        </p:nvSpPr>
        <p:spPr bwMode="auto">
          <a:xfrm flipV="1">
            <a:off x="1311275" y="1771650"/>
            <a:ext cx="381000" cy="2438400"/>
          </a:xfrm>
          <a:prstGeom prst="line">
            <a:avLst/>
          </a:prstGeom>
          <a:noFill/>
          <a:ln w="12700">
            <a:solidFill>
              <a:schemeClr val="hlink"/>
            </a:solidFill>
            <a:prstDash val="dash"/>
            <a:round/>
            <a:headEnd/>
            <a:tailEnd/>
          </a:ln>
          <a:effectLst/>
        </p:spPr>
        <p:txBody>
          <a:bodyPr/>
          <a:lstStyle/>
          <a:p>
            <a:endParaRPr lang="en-US"/>
          </a:p>
        </p:txBody>
      </p:sp>
      <p:sp>
        <p:nvSpPr>
          <p:cNvPr id="305" name="Line 304"/>
          <p:cNvSpPr>
            <a:spLocks noChangeShapeType="1"/>
          </p:cNvSpPr>
          <p:nvPr/>
        </p:nvSpPr>
        <p:spPr bwMode="auto">
          <a:xfrm flipH="1">
            <a:off x="2149475" y="2990850"/>
            <a:ext cx="533400" cy="1219200"/>
          </a:xfrm>
          <a:prstGeom prst="line">
            <a:avLst/>
          </a:prstGeom>
          <a:noFill/>
          <a:ln w="12700">
            <a:solidFill>
              <a:schemeClr val="hlink"/>
            </a:solidFill>
            <a:prstDash val="dash"/>
            <a:round/>
            <a:headEnd/>
            <a:tailEnd/>
          </a:ln>
          <a:effectLst/>
        </p:spPr>
        <p:txBody>
          <a:bodyPr/>
          <a:lstStyle/>
          <a:p>
            <a:endParaRPr lang="en-US"/>
          </a:p>
        </p:txBody>
      </p:sp>
      <p:sp>
        <p:nvSpPr>
          <p:cNvPr id="306" name="Line 305"/>
          <p:cNvSpPr>
            <a:spLocks noChangeShapeType="1"/>
          </p:cNvSpPr>
          <p:nvPr/>
        </p:nvSpPr>
        <p:spPr bwMode="auto">
          <a:xfrm>
            <a:off x="2682875" y="2990850"/>
            <a:ext cx="381000" cy="1524000"/>
          </a:xfrm>
          <a:prstGeom prst="line">
            <a:avLst/>
          </a:prstGeom>
          <a:noFill/>
          <a:ln w="12700">
            <a:solidFill>
              <a:schemeClr val="hlink"/>
            </a:solidFill>
            <a:prstDash val="dash"/>
            <a:round/>
            <a:headEnd/>
            <a:tailEnd/>
          </a:ln>
          <a:effectLst/>
        </p:spPr>
        <p:txBody>
          <a:bodyPr/>
          <a:lstStyle/>
          <a:p>
            <a:endParaRPr lang="en-US"/>
          </a:p>
        </p:txBody>
      </p:sp>
      <p:sp>
        <p:nvSpPr>
          <p:cNvPr id="307" name="Line 306"/>
          <p:cNvSpPr>
            <a:spLocks noChangeShapeType="1"/>
          </p:cNvSpPr>
          <p:nvPr/>
        </p:nvSpPr>
        <p:spPr bwMode="auto">
          <a:xfrm flipV="1">
            <a:off x="3825875" y="3143250"/>
            <a:ext cx="609600" cy="1371600"/>
          </a:xfrm>
          <a:prstGeom prst="line">
            <a:avLst/>
          </a:prstGeom>
          <a:noFill/>
          <a:ln w="12700">
            <a:solidFill>
              <a:schemeClr val="hlink"/>
            </a:solidFill>
            <a:prstDash val="dash"/>
            <a:round/>
            <a:headEnd/>
            <a:tailEnd/>
          </a:ln>
          <a:effectLst/>
        </p:spPr>
        <p:txBody>
          <a:bodyPr/>
          <a:lstStyle/>
          <a:p>
            <a:endParaRPr lang="en-US"/>
          </a:p>
        </p:txBody>
      </p:sp>
      <p:sp>
        <p:nvSpPr>
          <p:cNvPr id="308" name="Line 307"/>
          <p:cNvSpPr>
            <a:spLocks noChangeShapeType="1"/>
          </p:cNvSpPr>
          <p:nvPr/>
        </p:nvSpPr>
        <p:spPr bwMode="auto">
          <a:xfrm>
            <a:off x="4435475" y="3143250"/>
            <a:ext cx="762000" cy="1295400"/>
          </a:xfrm>
          <a:prstGeom prst="line">
            <a:avLst/>
          </a:prstGeom>
          <a:noFill/>
          <a:ln w="12700">
            <a:solidFill>
              <a:schemeClr val="hlink"/>
            </a:solidFill>
            <a:prstDash val="dash"/>
            <a:round/>
            <a:headEnd/>
            <a:tailEnd/>
          </a:ln>
          <a:effectLst/>
        </p:spPr>
        <p:txBody>
          <a:bodyPr/>
          <a:lstStyle/>
          <a:p>
            <a:endParaRPr lang="en-US"/>
          </a:p>
        </p:txBody>
      </p:sp>
      <p:sp>
        <p:nvSpPr>
          <p:cNvPr id="309" name="Line 308"/>
          <p:cNvSpPr>
            <a:spLocks noChangeShapeType="1"/>
          </p:cNvSpPr>
          <p:nvPr/>
        </p:nvSpPr>
        <p:spPr bwMode="auto">
          <a:xfrm flipV="1">
            <a:off x="6035675" y="3067050"/>
            <a:ext cx="457200" cy="1371600"/>
          </a:xfrm>
          <a:prstGeom prst="line">
            <a:avLst/>
          </a:prstGeom>
          <a:noFill/>
          <a:ln w="12700">
            <a:solidFill>
              <a:schemeClr val="hlink"/>
            </a:solidFill>
            <a:prstDash val="dash"/>
            <a:round/>
            <a:headEnd/>
            <a:tailEnd/>
          </a:ln>
          <a:effectLst/>
        </p:spPr>
        <p:txBody>
          <a:bodyPr/>
          <a:lstStyle/>
          <a:p>
            <a:endParaRPr lang="en-US"/>
          </a:p>
        </p:txBody>
      </p:sp>
      <p:sp>
        <p:nvSpPr>
          <p:cNvPr id="310" name="Line 309"/>
          <p:cNvSpPr>
            <a:spLocks noChangeShapeType="1"/>
          </p:cNvSpPr>
          <p:nvPr/>
        </p:nvSpPr>
        <p:spPr bwMode="auto">
          <a:xfrm>
            <a:off x="6416675" y="3143250"/>
            <a:ext cx="685800" cy="1219200"/>
          </a:xfrm>
          <a:prstGeom prst="line">
            <a:avLst/>
          </a:prstGeom>
          <a:noFill/>
          <a:ln w="12700">
            <a:solidFill>
              <a:schemeClr val="hlink"/>
            </a:solidFill>
            <a:prstDash val="dash"/>
            <a:round/>
            <a:headEnd/>
            <a:tailEnd/>
          </a:ln>
          <a:effectLst/>
        </p:spPr>
        <p:txBody>
          <a:bodyPr/>
          <a:lstStyle/>
          <a:p>
            <a:endParaRPr lang="en-US"/>
          </a:p>
        </p:txBody>
      </p:sp>
      <p:sp>
        <p:nvSpPr>
          <p:cNvPr id="312" name="Rectangle 311"/>
          <p:cNvSpPr>
            <a:spLocks noChangeArrowheads="1"/>
          </p:cNvSpPr>
          <p:nvPr/>
        </p:nvSpPr>
        <p:spPr bwMode="auto">
          <a:xfrm>
            <a:off x="3037776" y="3189288"/>
            <a:ext cx="3210624" cy="459100"/>
          </a:xfrm>
          <a:prstGeom prst="rect">
            <a:avLst/>
          </a:prstGeom>
          <a:noFill/>
          <a:ln w="12700">
            <a:noFill/>
            <a:miter lim="800000"/>
            <a:headEnd/>
            <a:tailEnd/>
          </a:ln>
          <a:effectLst/>
        </p:spPr>
        <p:txBody>
          <a:bodyPr wrap="none" lIns="90488" tIns="44450" rIns="90488" bIns="44450">
            <a:spAutoFit/>
          </a:bodyPr>
          <a:lstStyle/>
          <a:p>
            <a:pPr algn="l" eaLnBrk="0" hangingPunct="0"/>
            <a:r>
              <a:rPr lang="en-US" sz="2400" b="1" dirty="0">
                <a:solidFill>
                  <a:schemeClr val="hlink"/>
                </a:solidFill>
                <a:effectLst>
                  <a:outerShdw blurRad="38100" dist="38100" dir="2700000" algn="tl">
                    <a:srgbClr val="C0C0C0"/>
                  </a:outerShdw>
                </a:effectLst>
                <a:latin typeface="Times New Roman" pitchFamily="18" charset="0"/>
              </a:rPr>
              <a:t>JAVA INTERPRETER</a:t>
            </a:r>
          </a:p>
        </p:txBody>
      </p:sp>
      <p:sp>
        <p:nvSpPr>
          <p:cNvPr id="313" name="Rectangle 312"/>
          <p:cNvSpPr>
            <a:spLocks noChangeArrowheads="1"/>
          </p:cNvSpPr>
          <p:nvPr/>
        </p:nvSpPr>
        <p:spPr bwMode="auto">
          <a:xfrm>
            <a:off x="685800" y="5641975"/>
            <a:ext cx="1427187" cy="459100"/>
          </a:xfrm>
          <a:prstGeom prst="rect">
            <a:avLst/>
          </a:prstGeom>
          <a:solidFill>
            <a:srgbClr val="CCFFFF"/>
          </a:solidFill>
          <a:ln w="12700">
            <a:noFill/>
            <a:miter lim="800000"/>
            <a:headEnd/>
            <a:tailEnd/>
          </a:ln>
          <a:effectLst/>
        </p:spPr>
        <p:txBody>
          <a:bodyPr wrap="none" lIns="90488" tIns="44450" rIns="90488" bIns="44450">
            <a:spAutoFit/>
          </a:bodyPr>
          <a:lstStyle/>
          <a:p>
            <a:pPr algn="l" eaLnBrk="0" hangingPunct="0"/>
            <a:r>
              <a:rPr lang="en-US" sz="2400" dirty="0">
                <a:latin typeface="Times New Roman" pitchFamily="18" charset="0"/>
              </a:rPr>
              <a:t>Windows </a:t>
            </a:r>
          </a:p>
        </p:txBody>
      </p:sp>
      <p:sp>
        <p:nvSpPr>
          <p:cNvPr id="314" name="Rectangle 313"/>
          <p:cNvSpPr>
            <a:spLocks noChangeArrowheads="1"/>
          </p:cNvSpPr>
          <p:nvPr/>
        </p:nvSpPr>
        <p:spPr bwMode="auto">
          <a:xfrm>
            <a:off x="2971800" y="5641975"/>
            <a:ext cx="1466850" cy="454025"/>
          </a:xfrm>
          <a:prstGeom prst="rect">
            <a:avLst/>
          </a:prstGeom>
          <a:solidFill>
            <a:srgbClr val="CCFFFF"/>
          </a:solidFill>
          <a:ln w="12700">
            <a:noFill/>
            <a:miter lim="800000"/>
            <a:headEnd/>
            <a:tailEnd/>
          </a:ln>
          <a:effectLst/>
        </p:spPr>
        <p:txBody>
          <a:bodyPr wrap="none" lIns="90488" tIns="44450" rIns="90488" bIns="44450">
            <a:spAutoFit/>
          </a:bodyPr>
          <a:lstStyle/>
          <a:p>
            <a:pPr algn="l" eaLnBrk="0" hangingPunct="0"/>
            <a:r>
              <a:rPr lang="en-US" sz="2400">
                <a:latin typeface="Times New Roman" pitchFamily="18" charset="0"/>
              </a:rPr>
              <a:t>Macintosh</a:t>
            </a:r>
          </a:p>
        </p:txBody>
      </p:sp>
      <p:sp>
        <p:nvSpPr>
          <p:cNvPr id="315" name="Rectangle 314"/>
          <p:cNvSpPr>
            <a:spLocks noChangeArrowheads="1"/>
          </p:cNvSpPr>
          <p:nvPr/>
        </p:nvSpPr>
        <p:spPr bwMode="auto">
          <a:xfrm>
            <a:off x="5105400" y="5641975"/>
            <a:ext cx="1027113" cy="454025"/>
          </a:xfrm>
          <a:prstGeom prst="rect">
            <a:avLst/>
          </a:prstGeom>
          <a:solidFill>
            <a:srgbClr val="CCFFFF"/>
          </a:solidFill>
          <a:ln w="12700">
            <a:noFill/>
            <a:miter lim="800000"/>
            <a:headEnd/>
            <a:tailEnd/>
          </a:ln>
          <a:effectLst/>
        </p:spPr>
        <p:txBody>
          <a:bodyPr wrap="none" lIns="90488" tIns="44450" rIns="90488" bIns="44450">
            <a:spAutoFit/>
          </a:bodyPr>
          <a:lstStyle/>
          <a:p>
            <a:pPr algn="l" eaLnBrk="0" hangingPunct="0"/>
            <a:r>
              <a:rPr lang="en-US" sz="2400">
                <a:latin typeface="Times New Roman" pitchFamily="18" charset="0"/>
              </a:rPr>
              <a:t>Solaris</a:t>
            </a:r>
          </a:p>
        </p:txBody>
      </p:sp>
      <p:sp>
        <p:nvSpPr>
          <p:cNvPr id="316" name="Rectangle 315"/>
          <p:cNvSpPr>
            <a:spLocks noChangeArrowheads="1"/>
          </p:cNvSpPr>
          <p:nvPr/>
        </p:nvSpPr>
        <p:spPr bwMode="auto">
          <a:xfrm>
            <a:off x="7236481" y="5641975"/>
            <a:ext cx="916919" cy="459100"/>
          </a:xfrm>
          <a:prstGeom prst="rect">
            <a:avLst/>
          </a:prstGeom>
          <a:solidFill>
            <a:srgbClr val="CCFFFF"/>
          </a:solidFill>
          <a:ln w="12700">
            <a:noFill/>
            <a:miter lim="800000"/>
            <a:headEnd/>
            <a:tailEnd/>
          </a:ln>
          <a:effectLst/>
        </p:spPr>
        <p:txBody>
          <a:bodyPr wrap="none" lIns="90488" tIns="44450" rIns="90488" bIns="44450">
            <a:spAutoFit/>
          </a:bodyPr>
          <a:lstStyle/>
          <a:p>
            <a:pPr algn="l" eaLnBrk="0" hangingPunct="0"/>
            <a:r>
              <a:rPr lang="en-US" sz="2400" dirty="0" smtClean="0">
                <a:latin typeface="Times New Roman" pitchFamily="18" charset="0"/>
              </a:rPr>
              <a:t>Linux</a:t>
            </a:r>
            <a:endParaRPr lang="en-US" sz="2400" dirty="0">
              <a:latin typeface="Times New Roman" pitchFamily="18" charset="0"/>
            </a:endParaRPr>
          </a:p>
        </p:txBody>
      </p:sp>
      <p:sp>
        <p:nvSpPr>
          <p:cNvPr id="317" name="Rectangle 316"/>
          <p:cNvSpPr>
            <a:spLocks noChangeArrowheads="1"/>
          </p:cNvSpPr>
          <p:nvPr/>
        </p:nvSpPr>
        <p:spPr bwMode="auto">
          <a:xfrm>
            <a:off x="4038600" y="1443038"/>
            <a:ext cx="1314450" cy="366712"/>
          </a:xfrm>
          <a:prstGeom prst="rect">
            <a:avLst/>
          </a:prstGeom>
          <a:noFill/>
          <a:ln w="12700">
            <a:noFill/>
            <a:miter lim="800000"/>
            <a:headEnd/>
            <a:tailEnd/>
          </a:ln>
          <a:effectLst/>
        </p:spPr>
        <p:txBody>
          <a:bodyPr wrap="none" lIns="90488" tIns="44450" rIns="90488" bIns="44450">
            <a:spAutoFit/>
          </a:bodyPr>
          <a:lstStyle/>
          <a:p>
            <a:pPr algn="l" eaLnBrk="0" hangingPunct="0"/>
            <a:r>
              <a:rPr lang="en-US" sz="1800" b="1">
                <a:solidFill>
                  <a:schemeClr val="bg1"/>
                </a:solidFill>
                <a:latin typeface="Times New Roman" pitchFamily="18" charset="0"/>
              </a:rPr>
              <a:t>(translator)</a:t>
            </a:r>
          </a:p>
        </p:txBody>
      </p:sp>
      <p:sp>
        <p:nvSpPr>
          <p:cNvPr id="318" name="Rectangle 317"/>
          <p:cNvSpPr>
            <a:spLocks noChangeArrowheads="1"/>
          </p:cNvSpPr>
          <p:nvPr/>
        </p:nvSpPr>
        <p:spPr bwMode="auto">
          <a:xfrm>
            <a:off x="3581400" y="2738438"/>
            <a:ext cx="2489200" cy="366712"/>
          </a:xfrm>
          <a:prstGeom prst="rect">
            <a:avLst/>
          </a:prstGeom>
          <a:noFill/>
          <a:ln w="12700">
            <a:noFill/>
            <a:miter lim="800000"/>
            <a:headEnd/>
            <a:tailEnd/>
          </a:ln>
          <a:effectLst/>
        </p:spPr>
        <p:txBody>
          <a:bodyPr wrap="none" lIns="90488" tIns="44450" rIns="90488" bIns="44450">
            <a:spAutoFit/>
          </a:bodyPr>
          <a:lstStyle/>
          <a:p>
            <a:pPr algn="l" eaLnBrk="0" hangingPunct="0"/>
            <a:r>
              <a:rPr lang="en-US" sz="1800" b="1">
                <a:solidFill>
                  <a:srgbClr val="FAFD00"/>
                </a:solidFill>
                <a:latin typeface="Times New Roman" pitchFamily="18" charset="0"/>
              </a:rPr>
              <a:t>(same for all platforms)</a:t>
            </a:r>
          </a:p>
        </p:txBody>
      </p:sp>
      <p:sp>
        <p:nvSpPr>
          <p:cNvPr id="319" name="Rectangle 318"/>
          <p:cNvSpPr>
            <a:spLocks noChangeArrowheads="1"/>
          </p:cNvSpPr>
          <p:nvPr/>
        </p:nvSpPr>
        <p:spPr bwMode="auto">
          <a:xfrm>
            <a:off x="3048000" y="3630613"/>
            <a:ext cx="3484563" cy="396875"/>
          </a:xfrm>
          <a:prstGeom prst="rect">
            <a:avLst/>
          </a:prstGeom>
          <a:noFill/>
          <a:ln w="12700">
            <a:noFill/>
            <a:miter lim="800000"/>
            <a:headEnd/>
            <a:tailEnd/>
          </a:ln>
          <a:effectLst/>
        </p:spPr>
        <p:txBody>
          <a:bodyPr wrap="none" lIns="90488" tIns="44450" rIns="90488" bIns="44450">
            <a:spAutoFit/>
          </a:bodyPr>
          <a:lstStyle/>
          <a:p>
            <a:pPr algn="l" eaLnBrk="0" hangingPunct="0"/>
            <a:r>
              <a:rPr lang="en-US" sz="2000" b="1">
                <a:solidFill>
                  <a:schemeClr val="hlink"/>
                </a:solidFill>
                <a:latin typeface="Times New Roman" pitchFamily="18" charset="0"/>
              </a:rPr>
              <a:t>(one for each different system)</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219200" y="304800"/>
            <a:ext cx="7086600" cy="457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sng"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Portable</a:t>
            </a:r>
            <a:endParaRPr kumimoji="0" lang="en-US" sz="2400" b="0" i="0" u="sng" strike="noStrike" kern="1200" cap="none" spc="0" normalizeH="0" baseline="0" noProof="0" dirty="0">
              <a:ln>
                <a:noFill/>
              </a:ln>
              <a:solidFill>
                <a:schemeClr val="tx1"/>
              </a:solidFill>
              <a:effectLst/>
              <a:uLnTx/>
              <a:uFillTx/>
              <a:latin typeface="+mj-lt"/>
              <a:ea typeface="+mj-ea"/>
              <a:cs typeface="+mj-cs"/>
            </a:endParaRPr>
          </a:p>
        </p:txBody>
      </p:sp>
      <p:sp>
        <p:nvSpPr>
          <p:cNvPr id="6" name="Rectangle 5"/>
          <p:cNvSpPr txBox="1">
            <a:spLocks noChangeArrowheads="1"/>
          </p:cNvSpPr>
          <p:nvPr/>
        </p:nvSpPr>
        <p:spPr>
          <a:xfrm>
            <a:off x="533400" y="990600"/>
            <a:ext cx="8077200" cy="445611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r>
              <a:rPr kumimoji="0" lang="en-US" altLang="en-AU" sz="2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Porting the java program or system to any new platform involves the</a:t>
            </a:r>
            <a:r>
              <a:rPr kumimoji="0" lang="en-US" altLang="en-AU" sz="22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a:t>
            </a:r>
            <a:r>
              <a:rPr lang="en-US" altLang="en-AU" sz="2200" dirty="0" smtClean="0">
                <a:latin typeface="Times New Roman" pitchFamily="18" charset="0"/>
                <a:cs typeface="Times New Roman" pitchFamily="18" charset="0"/>
              </a:rPr>
              <a:t>only existence of </a:t>
            </a:r>
            <a:r>
              <a:rPr kumimoji="0" lang="en-US" altLang="en-AU" sz="2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an interpreter</a:t>
            </a:r>
            <a:r>
              <a:rPr kumimoji="0" lang="en-AU" altLang="en-AU" sz="2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a:t>
            </a:r>
            <a:endParaRPr kumimoji="0" lang="en-US" altLang="en-AU" sz="2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r>
              <a:rPr kumimoji="0" lang="en-US" altLang="en-AU" sz="2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The interpreter will  figure out what the equivalent machine dependent code to run</a:t>
            </a: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r>
              <a:rPr lang="en-US" altLang="en-AU" sz="2200" dirty="0" smtClean="0">
                <a:latin typeface="Times New Roman" pitchFamily="18" charset="0"/>
                <a:cs typeface="Times New Roman" pitchFamily="18" charset="0"/>
              </a:rPr>
              <a:t>Byte code generated at one platform can be implemented on any machine.</a:t>
            </a: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endParaRPr lang="en-US" altLang="en-AU" sz="2200" dirty="0" smtClean="0">
              <a:latin typeface="Times New Roman" pitchFamily="18" charset="0"/>
              <a:cs typeface="Times New Roman" pitchFamily="18" charset="0"/>
            </a:endParaRP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endParaRPr kumimoji="0" lang="en-US" altLang="en-AU" sz="2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219200" y="304800"/>
            <a:ext cx="7086600" cy="457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sng"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Architecture</a:t>
            </a:r>
            <a:r>
              <a:rPr kumimoji="0" lang="en-US" sz="2400" b="0" i="0" u="sng"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Neutral</a:t>
            </a:r>
            <a:endParaRPr kumimoji="0" lang="en-US" sz="2400" b="0" i="0" u="sng" strike="noStrike" kern="1200" cap="none" spc="0" normalizeH="0" baseline="0" noProof="0" dirty="0">
              <a:ln>
                <a:noFill/>
              </a:ln>
              <a:solidFill>
                <a:schemeClr val="tx1"/>
              </a:solidFill>
              <a:effectLst/>
              <a:uLnTx/>
              <a:uFillTx/>
              <a:latin typeface="+mj-lt"/>
              <a:ea typeface="+mj-ea"/>
              <a:cs typeface="+mj-cs"/>
            </a:endParaRPr>
          </a:p>
        </p:txBody>
      </p:sp>
      <p:sp>
        <p:nvSpPr>
          <p:cNvPr id="5" name="Rectangle 5"/>
          <p:cNvSpPr txBox="1">
            <a:spLocks noChangeArrowheads="1"/>
          </p:cNvSpPr>
          <p:nvPr/>
        </p:nvSpPr>
        <p:spPr>
          <a:xfrm>
            <a:off x="533400" y="990600"/>
            <a:ext cx="8077200" cy="445611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r>
              <a:rPr lang="en-US" altLang="en-AU" sz="2200" dirty="0" smtClean="0">
                <a:latin typeface="Times New Roman" pitchFamily="18" charset="0"/>
                <a:cs typeface="Times New Roman" pitchFamily="18" charset="0"/>
              </a:rPr>
              <a:t>In Java, size of primitive data types is machine independent.</a:t>
            </a: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r>
              <a:rPr lang="en-US" sz="2400" dirty="0" smtClean="0">
                <a:latin typeface="Times New Roman" pitchFamily="18" charset="0"/>
                <a:cs typeface="Times New Roman" pitchFamily="18" charset="0"/>
              </a:rPr>
              <a:t>In </a:t>
            </a:r>
            <a:r>
              <a:rPr lang="en-US" sz="2400" i="1" u="sng" dirty="0" smtClean="0">
                <a:solidFill>
                  <a:srgbClr val="FF0000"/>
                </a:solidFill>
                <a:latin typeface="Times New Roman" pitchFamily="18" charset="0"/>
                <a:cs typeface="Times New Roman" pitchFamily="18" charset="0"/>
              </a:rPr>
              <a:t>C programming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int</a:t>
            </a:r>
            <a:r>
              <a:rPr lang="en-US" sz="2400" dirty="0" smtClean="0">
                <a:latin typeface="Times New Roman" pitchFamily="18" charset="0"/>
                <a:cs typeface="Times New Roman" pitchFamily="18" charset="0"/>
              </a:rPr>
              <a:t> data type occupies 2 bytes of memory for 32-bit architecture and 4 bytes of memory for 64-bit architecture. </a:t>
            </a: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r>
              <a:rPr lang="en-US" sz="2400" dirty="0" smtClean="0">
                <a:latin typeface="Times New Roman" pitchFamily="18" charset="0"/>
                <a:cs typeface="Times New Roman" pitchFamily="18" charset="0"/>
              </a:rPr>
              <a:t>However, it occupies 4 bytes of memory for both 32 and 64-bit architectures in Java.</a:t>
            </a:r>
          </a:p>
          <a:p>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en-US" altLang="en-AU" sz="2200" dirty="0" smtClean="0">
              <a:latin typeface="Times New Roman" pitchFamily="18" charset="0"/>
              <a:cs typeface="Times New Roman" pitchFamily="18" charset="0"/>
            </a:endParaRP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endParaRPr lang="en-US" altLang="en-AU" sz="2200" dirty="0" smtClean="0">
              <a:latin typeface="Times New Roman" pitchFamily="18" charset="0"/>
              <a:cs typeface="Times New Roman" pitchFamily="18" charset="0"/>
            </a:endParaRP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endParaRPr kumimoji="0" lang="en-US" altLang="en-AU" sz="2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219200" y="304800"/>
            <a:ext cx="7086600" cy="457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sng"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Robust</a:t>
            </a:r>
            <a:endParaRPr kumimoji="0" lang="en-US" sz="2400" b="0" i="0" u="sng" strike="noStrike" kern="1200" cap="none" spc="0" normalizeH="0" baseline="0" noProof="0" dirty="0">
              <a:ln>
                <a:noFill/>
              </a:ln>
              <a:solidFill>
                <a:schemeClr val="tx1"/>
              </a:solidFill>
              <a:effectLst/>
              <a:uLnTx/>
              <a:uFillTx/>
              <a:latin typeface="+mj-lt"/>
              <a:ea typeface="+mj-ea"/>
              <a:cs typeface="+mj-cs"/>
            </a:endParaRPr>
          </a:p>
        </p:txBody>
      </p:sp>
      <p:sp>
        <p:nvSpPr>
          <p:cNvPr id="5" name="Rectangle 5"/>
          <p:cNvSpPr txBox="1">
            <a:spLocks noChangeArrowheads="1"/>
          </p:cNvSpPr>
          <p:nvPr/>
        </p:nvSpPr>
        <p:spPr>
          <a:xfrm>
            <a:off x="533400" y="990600"/>
            <a:ext cx="8077200" cy="445611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r>
              <a:rPr lang="en-US" altLang="en-AU" sz="2200" dirty="0" smtClean="0">
                <a:latin typeface="Times New Roman" pitchFamily="18" charset="0"/>
                <a:cs typeface="Times New Roman" pitchFamily="18" charset="0"/>
              </a:rPr>
              <a:t>Java is strong in memory management. </a:t>
            </a: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r>
              <a:rPr lang="en-US" sz="2400" dirty="0" smtClean="0">
                <a:latin typeface="Times New Roman" pitchFamily="18" charset="0"/>
                <a:cs typeface="Times New Roman" pitchFamily="18" charset="0"/>
              </a:rPr>
              <a:t>There is automatic garbage collection which get rid of objects which are not being used by a Java application anymore.</a:t>
            </a:r>
          </a:p>
          <a:p>
            <a:pPr marL="342900" lvl="0" indent="-342900">
              <a:lnSpc>
                <a:spcPct val="150000"/>
              </a:lnSpc>
              <a:spcBef>
                <a:spcPct val="20000"/>
              </a:spcBef>
              <a:buFont typeface="Arial" pitchFamily="34" charset="0"/>
              <a:buChar char="•"/>
            </a:pPr>
            <a:r>
              <a:rPr lang="en-US" sz="2400" dirty="0" smtClean="0">
                <a:latin typeface="Times New Roman" pitchFamily="18" charset="0"/>
                <a:cs typeface="Times New Roman" pitchFamily="18" charset="0"/>
              </a:rPr>
              <a:t>There are exception handling  to handle the exceptions and the type checking mechanism make Java more robust.</a:t>
            </a:r>
          </a:p>
          <a:p>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en-US" altLang="en-AU" sz="2200" dirty="0" smtClean="0">
              <a:latin typeface="Times New Roman" pitchFamily="18" charset="0"/>
              <a:cs typeface="Times New Roman" pitchFamily="18" charset="0"/>
            </a:endParaRP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endParaRPr lang="en-US" altLang="en-AU" sz="2200" dirty="0" smtClean="0">
              <a:latin typeface="Times New Roman" pitchFamily="18" charset="0"/>
              <a:cs typeface="Times New Roman" pitchFamily="18" charset="0"/>
            </a:endParaRP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endParaRPr kumimoji="0" lang="en-US" altLang="en-AU" sz="2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219200" y="304800"/>
            <a:ext cx="7086600" cy="457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sng"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Secure</a:t>
            </a:r>
            <a:endParaRPr kumimoji="0" lang="en-US" sz="2400" b="0" i="0" u="sng" strike="noStrike" kern="1200" cap="none" spc="0" normalizeH="0" baseline="0" noProof="0" dirty="0">
              <a:ln>
                <a:noFill/>
              </a:ln>
              <a:solidFill>
                <a:schemeClr val="tx1"/>
              </a:solidFill>
              <a:effectLst/>
              <a:uLnTx/>
              <a:uFillTx/>
              <a:latin typeface="+mj-lt"/>
              <a:ea typeface="+mj-ea"/>
              <a:cs typeface="+mj-cs"/>
            </a:endParaRPr>
          </a:p>
        </p:txBody>
      </p:sp>
      <p:sp>
        <p:nvSpPr>
          <p:cNvPr id="7" name="Rectangle 5"/>
          <p:cNvSpPr txBox="1">
            <a:spLocks noChangeArrowheads="1"/>
          </p:cNvSpPr>
          <p:nvPr/>
        </p:nvSpPr>
        <p:spPr>
          <a:xfrm>
            <a:off x="533400" y="990600"/>
            <a:ext cx="8077200" cy="445611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r>
              <a:rPr lang="en-US" altLang="en-AU" sz="2200" dirty="0" smtClean="0">
                <a:latin typeface="Times New Roman" pitchFamily="18" charset="0"/>
                <a:cs typeface="Times New Roman" pitchFamily="18" charset="0"/>
              </a:rPr>
              <a:t>Absence of </a:t>
            </a:r>
            <a:r>
              <a:rPr lang="en-US" altLang="en-AU" sz="2200" i="1" u="sng" dirty="0" smtClean="0">
                <a:solidFill>
                  <a:srgbClr val="FF0000"/>
                </a:solidFill>
                <a:latin typeface="Times New Roman" pitchFamily="18" charset="0"/>
                <a:cs typeface="Times New Roman" pitchFamily="18" charset="0"/>
              </a:rPr>
              <a:t>pointer concept</a:t>
            </a:r>
            <a:r>
              <a:rPr lang="en-US" altLang="en-AU" sz="2200" dirty="0" smtClean="0">
                <a:latin typeface="Times New Roman" pitchFamily="18" charset="0"/>
                <a:cs typeface="Times New Roman" pitchFamily="18" charset="0"/>
              </a:rPr>
              <a:t> in Java ensures that program cannot access memory location without prior permissions.</a:t>
            </a: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r>
              <a:rPr lang="en-US" altLang="en-AU" sz="2200" dirty="0" smtClean="0">
                <a:latin typeface="Times New Roman" pitchFamily="18" charset="0"/>
                <a:cs typeface="Times New Roman" pitchFamily="18" charset="0"/>
              </a:rPr>
              <a:t>Java program always runs in the </a:t>
            </a:r>
            <a:r>
              <a:rPr lang="en-US" altLang="en-AU" sz="2200" i="1" u="sng" dirty="0" smtClean="0">
                <a:solidFill>
                  <a:srgbClr val="FF0000"/>
                </a:solidFill>
                <a:latin typeface="Times New Roman" pitchFamily="18" charset="0"/>
                <a:cs typeface="Times New Roman" pitchFamily="18" charset="0"/>
              </a:rPr>
              <a:t>Java Runtime Environment</a:t>
            </a:r>
            <a:r>
              <a:rPr lang="en-US" altLang="en-AU" sz="2200" dirty="0" smtClean="0">
                <a:latin typeface="Times New Roman" pitchFamily="18" charset="0"/>
                <a:cs typeface="Times New Roman" pitchFamily="18" charset="0"/>
              </a:rPr>
              <a:t> so almost no interaction takes place with native operating system.</a:t>
            </a:r>
          </a:p>
          <a:p>
            <a:pPr marL="342900" marR="0" lvl="0" indent="-342900" algn="l" defTabSz="914400" rtl="0" eaLnBrk="1" fontAlgn="auto" latinLnBrk="0" hangingPunct="1">
              <a:lnSpc>
                <a:spcPct val="150000"/>
              </a:lnSpc>
              <a:spcBef>
                <a:spcPct val="20000"/>
              </a:spcBef>
              <a:spcAft>
                <a:spcPts val="0"/>
              </a:spcAft>
              <a:buClrTx/>
              <a:buSzTx/>
              <a:tabLst/>
              <a:defRPr/>
            </a:pPr>
            <a:endParaRPr lang="en-US" altLang="en-AU" sz="22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en-US" altLang="en-AU" sz="2200" dirty="0" smtClean="0">
              <a:latin typeface="Times New Roman" pitchFamily="18" charset="0"/>
              <a:cs typeface="Times New Roman" pitchFamily="18" charset="0"/>
            </a:endParaRP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endParaRPr lang="en-US" altLang="en-AU" sz="2200" dirty="0" smtClean="0">
              <a:latin typeface="Times New Roman" pitchFamily="18" charset="0"/>
              <a:cs typeface="Times New Roman" pitchFamily="18" charset="0"/>
            </a:endParaRPr>
          </a:p>
          <a:p>
            <a:pPr marL="342900" marR="0" lvl="0" indent="-342900" algn="l" defTabSz="914400" rtl="0" eaLnBrk="1" fontAlgn="auto" latinLnBrk="0" hangingPunct="1">
              <a:lnSpc>
                <a:spcPct val="150000"/>
              </a:lnSpc>
              <a:spcBef>
                <a:spcPct val="20000"/>
              </a:spcBef>
              <a:spcAft>
                <a:spcPts val="0"/>
              </a:spcAft>
              <a:buClrTx/>
              <a:buSzTx/>
              <a:tabLst/>
              <a:defRPr/>
            </a:pPr>
            <a:endParaRPr kumimoji="0" lang="en-US" altLang="en-AU" sz="2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8" name="Title 1"/>
          <p:cNvSpPr txBox="1">
            <a:spLocks/>
          </p:cNvSpPr>
          <p:nvPr/>
        </p:nvSpPr>
        <p:spPr>
          <a:xfrm>
            <a:off x="1219200" y="3352800"/>
            <a:ext cx="7086600" cy="457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sng"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High Performance</a:t>
            </a:r>
            <a:endParaRPr kumimoji="0" lang="en-US" sz="2400" b="0" i="0" u="sng" strike="noStrike" kern="1200" cap="none" spc="0" normalizeH="0" baseline="0" noProof="0" dirty="0">
              <a:ln>
                <a:noFill/>
              </a:ln>
              <a:solidFill>
                <a:schemeClr val="tx1"/>
              </a:solidFill>
              <a:effectLst/>
              <a:uLnTx/>
              <a:uFillTx/>
              <a:latin typeface="+mj-lt"/>
              <a:ea typeface="+mj-ea"/>
              <a:cs typeface="+mj-cs"/>
            </a:endParaRPr>
          </a:p>
        </p:txBody>
      </p:sp>
      <p:sp>
        <p:nvSpPr>
          <p:cNvPr id="9" name="Rectangle 5"/>
          <p:cNvSpPr txBox="1">
            <a:spLocks noChangeArrowheads="1"/>
          </p:cNvSpPr>
          <p:nvPr/>
        </p:nvSpPr>
        <p:spPr>
          <a:xfrm>
            <a:off x="609600" y="3773487"/>
            <a:ext cx="8077200" cy="270351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r>
              <a:rPr lang="en-US" altLang="en-AU" sz="2200" dirty="0" smtClean="0">
                <a:latin typeface="Times New Roman" pitchFamily="18" charset="0"/>
                <a:cs typeface="Times New Roman" pitchFamily="18" charset="0"/>
              </a:rPr>
              <a:t>Performance of Java is impressive because of byte code and feature like multithreading.</a:t>
            </a: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r>
              <a:rPr kumimoji="0" lang="en-US" altLang="en-AU" sz="2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But</a:t>
            </a:r>
            <a:r>
              <a:rPr kumimoji="0" lang="en-US" altLang="en-AU" sz="22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little but slower as compared to C and C++.</a:t>
            </a:r>
            <a:endParaRPr kumimoji="0" lang="en-US" altLang="en-AU" sz="2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33800" y="457200"/>
            <a:ext cx="2002471" cy="461665"/>
          </a:xfrm>
          <a:prstGeom prst="rect">
            <a:avLst/>
          </a:prstGeom>
        </p:spPr>
        <p:txBody>
          <a:bodyPr wrap="none">
            <a:spAutoFit/>
          </a:bodyPr>
          <a:lstStyle/>
          <a:p>
            <a:r>
              <a:rPr lang="en-US" sz="2400" u="sng" dirty="0" smtClean="0">
                <a:latin typeface="Times New Roman" pitchFamily="18" charset="0"/>
                <a:cs typeface="Times New Roman" pitchFamily="18" charset="0"/>
              </a:rPr>
              <a:t>Multithreaded</a:t>
            </a:r>
            <a:r>
              <a:rPr lang="en-US" sz="2400" dirty="0" smtClean="0">
                <a:latin typeface="Times New Roman" pitchFamily="18" charset="0"/>
                <a:cs typeface="Times New Roman" pitchFamily="18" charset="0"/>
              </a:rPr>
              <a:t> </a:t>
            </a:r>
            <a:endParaRPr lang="en-US" sz="2200" dirty="0"/>
          </a:p>
        </p:txBody>
      </p:sp>
      <p:sp>
        <p:nvSpPr>
          <p:cNvPr id="5" name="Rectangle 5"/>
          <p:cNvSpPr txBox="1">
            <a:spLocks noChangeArrowheads="1"/>
          </p:cNvSpPr>
          <p:nvPr/>
        </p:nvSpPr>
        <p:spPr>
          <a:xfrm>
            <a:off x="533400" y="496887"/>
            <a:ext cx="8077200" cy="4456113"/>
          </a:xfrm>
          <a:prstGeom prst="rect">
            <a:avLst/>
          </a:prstGeom>
        </p:spPr>
        <p:txBody>
          <a:bodyPr vert="horz" lIns="91440" tIns="45720" rIns="91440" bIns="45720" rtlCol="0">
            <a:normAutofit fontScale="92500" lnSpcReduction="20000"/>
          </a:bodyPr>
          <a:lstStyle/>
          <a:p>
            <a:pPr marL="342900" lvl="0" indent="-342900">
              <a:lnSpc>
                <a:spcPct val="150000"/>
              </a:lnSpc>
              <a:spcBef>
                <a:spcPct val="20000"/>
              </a:spcBef>
              <a:buFont typeface="Arial" pitchFamily="34" charset="0"/>
              <a:buChar char="•"/>
            </a:pPr>
            <a:endParaRPr lang="en-US" sz="2200" dirty="0" smtClean="0">
              <a:latin typeface="Times New Roman" pitchFamily="18" charset="0"/>
              <a:cs typeface="Times New Roman" pitchFamily="18" charset="0"/>
            </a:endParaRPr>
          </a:p>
          <a:p>
            <a:pPr marL="342900" lvl="0" indent="-342900">
              <a:lnSpc>
                <a:spcPct val="150000"/>
              </a:lnSpc>
              <a:spcBef>
                <a:spcPct val="20000"/>
              </a:spcBef>
              <a:buFont typeface="Arial" pitchFamily="34" charset="0"/>
              <a:buChar char="•"/>
            </a:pPr>
            <a:r>
              <a:rPr lang="en-US" sz="2400" dirty="0" smtClean="0">
                <a:latin typeface="Times New Roman" pitchFamily="18" charset="0"/>
                <a:cs typeface="Times New Roman" pitchFamily="18" charset="0"/>
              </a:rPr>
              <a:t>We can write Java programs that deal with many tasks at once by defining multiple threads. </a:t>
            </a:r>
          </a:p>
          <a:p>
            <a:pPr marL="342900" lvl="0" indent="-342900">
              <a:lnSpc>
                <a:spcPct val="150000"/>
              </a:lnSpc>
              <a:spcBef>
                <a:spcPct val="20000"/>
              </a:spcBef>
              <a:buFont typeface="Arial" pitchFamily="34" charset="0"/>
              <a:buChar char="•"/>
            </a:pPr>
            <a:r>
              <a:rPr lang="en-US" sz="2400" dirty="0" smtClean="0">
                <a:latin typeface="Times New Roman" pitchFamily="18" charset="0"/>
                <a:cs typeface="Times New Roman" pitchFamily="18" charset="0"/>
              </a:rPr>
              <a:t>A thread is like a separate program, executing concurrently.</a:t>
            </a:r>
          </a:p>
          <a:p>
            <a:pPr marL="342900" lvl="0" indent="-342900">
              <a:lnSpc>
                <a:spcPct val="150000"/>
              </a:lnSpc>
              <a:spcBef>
                <a:spcPct val="20000"/>
              </a:spcBef>
              <a:buFont typeface="Arial" pitchFamily="34" charset="0"/>
              <a:buChar char="•"/>
            </a:pPr>
            <a:r>
              <a:rPr lang="en-US" sz="2400" dirty="0" smtClean="0">
                <a:latin typeface="Times New Roman" pitchFamily="18" charset="0"/>
                <a:cs typeface="Times New Roman" pitchFamily="18" charset="0"/>
              </a:rPr>
              <a:t>The main advantage of multi-threading is that it doesn't occupy memory for each thread. </a:t>
            </a:r>
            <a:endParaRPr lang="en-US" altLang="en-AU" sz="2400" dirty="0" smtClean="0">
              <a:latin typeface="Times New Roman" pitchFamily="18" charset="0"/>
              <a:cs typeface="Times New Roman" pitchFamily="18" charset="0"/>
            </a:endParaRPr>
          </a:p>
          <a:p>
            <a:pPr marL="342900" marR="0" lvl="0" indent="-342900" algn="l" defTabSz="914400" rtl="0" eaLnBrk="1" fontAlgn="auto" latinLnBrk="0" hangingPunct="1">
              <a:lnSpc>
                <a:spcPct val="150000"/>
              </a:lnSpc>
              <a:spcBef>
                <a:spcPct val="20000"/>
              </a:spcBef>
              <a:spcAft>
                <a:spcPts val="0"/>
              </a:spcAft>
              <a:buClrTx/>
              <a:buSzTx/>
              <a:tabLst/>
              <a:defRPr/>
            </a:pPr>
            <a:endParaRPr lang="en-US" altLang="en-AU" sz="22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en-US" altLang="en-AU" sz="2200" dirty="0" smtClean="0">
              <a:latin typeface="Times New Roman" pitchFamily="18" charset="0"/>
              <a:cs typeface="Times New Roman" pitchFamily="18" charset="0"/>
            </a:endParaRP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endParaRPr lang="en-US" altLang="en-AU" sz="2200" dirty="0" smtClean="0">
              <a:latin typeface="Times New Roman" pitchFamily="18" charset="0"/>
              <a:cs typeface="Times New Roman" pitchFamily="18" charset="0"/>
            </a:endParaRPr>
          </a:p>
          <a:p>
            <a:pPr marL="342900" marR="0" lvl="0" indent="-342900" algn="l" defTabSz="914400" rtl="0" eaLnBrk="1" fontAlgn="auto" latinLnBrk="0" hangingPunct="1">
              <a:lnSpc>
                <a:spcPct val="150000"/>
              </a:lnSpc>
              <a:spcBef>
                <a:spcPct val="20000"/>
              </a:spcBef>
              <a:spcAft>
                <a:spcPts val="0"/>
              </a:spcAft>
              <a:buClrTx/>
              <a:buSzTx/>
              <a:tabLst/>
              <a:defRPr/>
            </a:pPr>
            <a:endParaRPr kumimoji="0" lang="en-US" altLang="en-AU" sz="2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6" name="Rectangle 5"/>
          <p:cNvSpPr/>
          <p:nvPr/>
        </p:nvSpPr>
        <p:spPr>
          <a:xfrm>
            <a:off x="3657600" y="3424535"/>
            <a:ext cx="1568058" cy="461665"/>
          </a:xfrm>
          <a:prstGeom prst="rect">
            <a:avLst/>
          </a:prstGeom>
        </p:spPr>
        <p:txBody>
          <a:bodyPr wrap="none">
            <a:spAutoFit/>
          </a:bodyPr>
          <a:lstStyle/>
          <a:p>
            <a:r>
              <a:rPr lang="en-US" sz="2400" u="sng" dirty="0" smtClean="0">
                <a:latin typeface="Times New Roman" pitchFamily="18" charset="0"/>
                <a:cs typeface="Times New Roman" pitchFamily="18" charset="0"/>
              </a:rPr>
              <a:t>Distributed</a:t>
            </a:r>
            <a:endParaRPr lang="en-US" sz="2200" dirty="0"/>
          </a:p>
        </p:txBody>
      </p:sp>
      <p:sp>
        <p:nvSpPr>
          <p:cNvPr id="7" name="Rectangle 5"/>
          <p:cNvSpPr txBox="1">
            <a:spLocks noChangeArrowheads="1"/>
          </p:cNvSpPr>
          <p:nvPr/>
        </p:nvSpPr>
        <p:spPr>
          <a:xfrm>
            <a:off x="533400" y="3392487"/>
            <a:ext cx="8077200" cy="4456113"/>
          </a:xfrm>
          <a:prstGeom prst="rect">
            <a:avLst/>
          </a:prstGeom>
        </p:spPr>
        <p:txBody>
          <a:bodyPr vert="horz" lIns="91440" tIns="45720" rIns="91440" bIns="45720" rtlCol="0">
            <a:normAutofit fontScale="92500" lnSpcReduction="20000"/>
          </a:bodyPr>
          <a:lstStyle/>
          <a:p>
            <a:pPr marL="342900" lvl="0" indent="-342900">
              <a:lnSpc>
                <a:spcPct val="150000"/>
              </a:lnSpc>
              <a:spcBef>
                <a:spcPct val="20000"/>
              </a:spcBef>
              <a:buFont typeface="Arial" pitchFamily="34" charset="0"/>
              <a:buChar char="•"/>
            </a:pPr>
            <a:endParaRPr lang="en-US" sz="2200" dirty="0" smtClean="0">
              <a:latin typeface="Times New Roman" pitchFamily="18" charset="0"/>
              <a:cs typeface="Times New Roman" pitchFamily="18" charset="0"/>
            </a:endParaRPr>
          </a:p>
          <a:p>
            <a:pPr marL="342900" lvl="0" indent="-342900">
              <a:lnSpc>
                <a:spcPct val="150000"/>
              </a:lnSpc>
              <a:spcBef>
                <a:spcPct val="20000"/>
              </a:spcBef>
              <a:buFont typeface="Arial" pitchFamily="34" charset="0"/>
              <a:buChar char="•"/>
            </a:pPr>
            <a:r>
              <a:rPr lang="en-US" sz="2400" dirty="0" smtClean="0">
                <a:latin typeface="Times New Roman" pitchFamily="18" charset="0"/>
                <a:cs typeface="Times New Roman" pitchFamily="18" charset="0"/>
              </a:rPr>
              <a:t>It is designed as distributed language for creating network applications. </a:t>
            </a:r>
          </a:p>
          <a:p>
            <a:pPr marL="342900" lvl="0" indent="-342900">
              <a:lnSpc>
                <a:spcPct val="150000"/>
              </a:lnSpc>
              <a:spcBef>
                <a:spcPct val="20000"/>
              </a:spcBef>
              <a:buFont typeface="Arial" pitchFamily="34" charset="0"/>
              <a:buChar char="•"/>
            </a:pPr>
            <a:r>
              <a:rPr lang="en-US" altLang="en-AU" sz="2400" dirty="0" smtClean="0">
                <a:latin typeface="Times New Roman" pitchFamily="18" charset="0"/>
                <a:cs typeface="Times New Roman" pitchFamily="18" charset="0"/>
              </a:rPr>
              <a:t>RMI and EJB are used to create distributed applications.</a:t>
            </a:r>
          </a:p>
          <a:p>
            <a:pPr marL="342900" lvl="0" indent="-342900">
              <a:lnSpc>
                <a:spcPct val="150000"/>
              </a:lnSpc>
              <a:spcBef>
                <a:spcPct val="20000"/>
              </a:spcBef>
              <a:buFont typeface="Arial" pitchFamily="34" charset="0"/>
              <a:buChar char="•"/>
            </a:pPr>
            <a:r>
              <a:rPr lang="en-US" altLang="en-AU" sz="2400" dirty="0" smtClean="0">
                <a:latin typeface="Times New Roman" pitchFamily="18" charset="0"/>
                <a:cs typeface="Times New Roman" pitchFamily="18" charset="0"/>
              </a:rPr>
              <a:t>Java applications can access remote objects or can communicate to many locations on the network.</a:t>
            </a:r>
          </a:p>
          <a:p>
            <a:pPr marL="342900" marR="0" lvl="0" indent="-342900" algn="l" defTabSz="914400" rtl="0" eaLnBrk="1" fontAlgn="auto" latinLnBrk="0" hangingPunct="1">
              <a:lnSpc>
                <a:spcPct val="150000"/>
              </a:lnSpc>
              <a:spcBef>
                <a:spcPct val="20000"/>
              </a:spcBef>
              <a:spcAft>
                <a:spcPts val="0"/>
              </a:spcAft>
              <a:buClrTx/>
              <a:buSzTx/>
              <a:tabLst/>
              <a:defRPr/>
            </a:pPr>
            <a:endParaRPr lang="en-US" altLang="en-AU" sz="22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en-US" altLang="en-AU" sz="2200" dirty="0" smtClean="0">
              <a:latin typeface="Times New Roman" pitchFamily="18" charset="0"/>
              <a:cs typeface="Times New Roman" pitchFamily="18" charset="0"/>
            </a:endParaRP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endParaRPr lang="en-US" altLang="en-AU" sz="2200" dirty="0" smtClean="0">
              <a:latin typeface="Times New Roman" pitchFamily="18" charset="0"/>
              <a:cs typeface="Times New Roman" pitchFamily="18" charset="0"/>
            </a:endParaRPr>
          </a:p>
          <a:p>
            <a:pPr marL="342900" marR="0" lvl="0" indent="-342900" algn="l" defTabSz="914400" rtl="0" eaLnBrk="1" fontAlgn="auto" latinLnBrk="0" hangingPunct="1">
              <a:lnSpc>
                <a:spcPct val="150000"/>
              </a:lnSpc>
              <a:spcBef>
                <a:spcPct val="20000"/>
              </a:spcBef>
              <a:spcAft>
                <a:spcPts val="0"/>
              </a:spcAft>
              <a:buClrTx/>
              <a:buSzTx/>
              <a:tabLst/>
              <a:defRPr/>
            </a:pPr>
            <a:endParaRPr kumimoji="0" lang="en-US" altLang="en-AU" sz="2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24200" y="457200"/>
            <a:ext cx="3206327" cy="461665"/>
          </a:xfrm>
          <a:prstGeom prst="rect">
            <a:avLst/>
          </a:prstGeom>
        </p:spPr>
        <p:txBody>
          <a:bodyPr wrap="none">
            <a:spAutoFit/>
          </a:bodyPr>
          <a:lstStyle/>
          <a:p>
            <a:pPr algn="ctr"/>
            <a:r>
              <a:rPr lang="en-US" sz="2400" u="sng" dirty="0" smtClean="0">
                <a:latin typeface="Times New Roman" pitchFamily="18" charset="0"/>
                <a:cs typeface="Times New Roman" pitchFamily="18" charset="0"/>
              </a:rPr>
              <a:t>Dynamic and Extensible</a:t>
            </a:r>
            <a:endParaRPr lang="en-US" sz="2200" dirty="0"/>
          </a:p>
        </p:txBody>
      </p:sp>
      <p:sp>
        <p:nvSpPr>
          <p:cNvPr id="5" name="Rectangle 5"/>
          <p:cNvSpPr txBox="1">
            <a:spLocks noChangeArrowheads="1"/>
          </p:cNvSpPr>
          <p:nvPr/>
        </p:nvSpPr>
        <p:spPr>
          <a:xfrm>
            <a:off x="685800" y="496887"/>
            <a:ext cx="8077200" cy="5141913"/>
          </a:xfrm>
          <a:prstGeom prst="rect">
            <a:avLst/>
          </a:prstGeom>
        </p:spPr>
        <p:txBody>
          <a:bodyPr vert="horz" lIns="91440" tIns="45720" rIns="91440" bIns="45720" rtlCol="0">
            <a:noAutofit/>
          </a:bodyPr>
          <a:lstStyle/>
          <a:p>
            <a:pPr marL="342900" lvl="0" indent="-342900">
              <a:lnSpc>
                <a:spcPct val="150000"/>
              </a:lnSpc>
              <a:spcBef>
                <a:spcPct val="20000"/>
              </a:spcBef>
              <a:buFont typeface="Arial" pitchFamily="34" charset="0"/>
              <a:buChar char="•"/>
            </a:pPr>
            <a:endParaRPr lang="en-US" sz="2200" dirty="0" smtClean="0">
              <a:latin typeface="Times New Roman" pitchFamily="18" charset="0"/>
              <a:cs typeface="Times New Roman" pitchFamily="18" charset="0"/>
            </a:endParaRPr>
          </a:p>
          <a:p>
            <a:pPr marL="342900" lvl="0" indent="-342900">
              <a:lnSpc>
                <a:spcPct val="150000"/>
              </a:lnSpc>
              <a:spcBef>
                <a:spcPct val="20000"/>
              </a:spcBef>
              <a:buFont typeface="Arial" pitchFamily="34" charset="0"/>
              <a:buChar char="•"/>
            </a:pPr>
            <a:r>
              <a:rPr lang="en-US" sz="2200" dirty="0" smtClean="0">
                <a:latin typeface="Times New Roman" pitchFamily="18" charset="0"/>
                <a:cs typeface="Times New Roman" pitchFamily="18" charset="0"/>
              </a:rPr>
              <a:t>Java is capable of loading classes on demand.</a:t>
            </a:r>
          </a:p>
          <a:p>
            <a:pPr marL="342900" lvl="0" indent="-342900">
              <a:lnSpc>
                <a:spcPct val="150000"/>
              </a:lnSpc>
              <a:spcBef>
                <a:spcPct val="20000"/>
              </a:spcBef>
              <a:buFont typeface="Arial" pitchFamily="34" charset="0"/>
              <a:buChar char="•"/>
            </a:pPr>
            <a:r>
              <a:rPr lang="en-US" altLang="en-AU" sz="2200" dirty="0" smtClean="0">
                <a:latin typeface="Times New Roman" pitchFamily="18" charset="0"/>
                <a:cs typeface="Times New Roman" pitchFamily="18" charset="0"/>
              </a:rPr>
              <a:t>Java programs support functions written in other languages like C and C++. </a:t>
            </a:r>
          </a:p>
          <a:p>
            <a:pPr marL="342900" lvl="0" indent="-342900">
              <a:lnSpc>
                <a:spcPct val="150000"/>
              </a:lnSpc>
              <a:spcBef>
                <a:spcPct val="20000"/>
              </a:spcBef>
              <a:buFont typeface="Arial" pitchFamily="34" charset="0"/>
              <a:buChar char="•"/>
            </a:pPr>
            <a:r>
              <a:rPr lang="en-US" altLang="en-AU" sz="2200" dirty="0" smtClean="0">
                <a:latin typeface="Times New Roman" pitchFamily="18" charset="0"/>
                <a:cs typeface="Times New Roman" pitchFamily="18" charset="0"/>
              </a:rPr>
              <a:t>It enables programmers to use efficient functions available from other languages</a:t>
            </a:r>
          </a:p>
          <a:p>
            <a:pPr marL="342900" marR="0" lvl="0" indent="-342900" algn="l" defTabSz="914400" rtl="0" eaLnBrk="1" fontAlgn="auto" latinLnBrk="0" hangingPunct="1">
              <a:lnSpc>
                <a:spcPct val="150000"/>
              </a:lnSpc>
              <a:spcBef>
                <a:spcPct val="20000"/>
              </a:spcBef>
              <a:spcAft>
                <a:spcPts val="0"/>
              </a:spcAft>
              <a:buClrTx/>
              <a:buSzTx/>
              <a:tabLst/>
              <a:defRPr/>
            </a:pPr>
            <a:endParaRPr lang="en-US" altLang="en-AU"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
            </a:r>
            <a:br>
              <a:rPr lang="en-US" sz="2200" dirty="0" smtClean="0">
                <a:latin typeface="Times New Roman" pitchFamily="18" charset="0"/>
                <a:cs typeface="Times New Roman" pitchFamily="18" charset="0"/>
              </a:rPr>
            </a:br>
            <a:endParaRPr lang="en-US"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
            </a:r>
            <a:br>
              <a:rPr lang="en-US" sz="2200" dirty="0" smtClean="0">
                <a:latin typeface="Times New Roman" pitchFamily="18" charset="0"/>
                <a:cs typeface="Times New Roman" pitchFamily="18" charset="0"/>
              </a:rPr>
            </a:br>
            <a:endParaRPr lang="en-US" altLang="en-AU" sz="2200" dirty="0" smtClean="0">
              <a:latin typeface="Times New Roman" pitchFamily="18" charset="0"/>
              <a:cs typeface="Times New Roman" pitchFamily="18" charset="0"/>
            </a:endParaRPr>
          </a:p>
          <a:p>
            <a:pPr marL="342900" marR="0" lvl="0" indent="-342900" algn="l" defTabSz="914400" rtl="0" eaLnBrk="1" fontAlgn="auto" latinLnBrk="0" hangingPunct="1">
              <a:lnSpc>
                <a:spcPct val="150000"/>
              </a:lnSpc>
              <a:spcBef>
                <a:spcPct val="20000"/>
              </a:spcBef>
              <a:spcAft>
                <a:spcPts val="0"/>
              </a:spcAft>
              <a:buClrTx/>
              <a:buSzTx/>
              <a:tabLst/>
              <a:defRPr/>
            </a:pPr>
            <a:endParaRPr lang="en-US" altLang="en-AU" sz="2200" dirty="0" smtClean="0">
              <a:latin typeface="Times New Roman" pitchFamily="18" charset="0"/>
              <a:cs typeface="Times New Roman" pitchFamily="18" charset="0"/>
            </a:endParaRPr>
          </a:p>
          <a:p>
            <a:pPr marL="342900" marR="0" lvl="0" indent="-342900" algn="l" defTabSz="914400" rtl="0" eaLnBrk="1" fontAlgn="auto" latinLnBrk="0" hangingPunct="1">
              <a:lnSpc>
                <a:spcPct val="150000"/>
              </a:lnSpc>
              <a:spcBef>
                <a:spcPct val="20000"/>
              </a:spcBef>
              <a:spcAft>
                <a:spcPts val="0"/>
              </a:spcAft>
              <a:buClrTx/>
              <a:buSzTx/>
              <a:tabLst/>
              <a:defRPr/>
            </a:pPr>
            <a:endParaRPr kumimoji="0" lang="en-US" altLang="en-AU" sz="2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Bahnschrift Light Condensed" pitchFamily="34" charset="0"/>
              </a:rPr>
              <a:t>Lecture Contents</a:t>
            </a:r>
            <a:endParaRPr lang="en-US" u="sng" dirty="0">
              <a:latin typeface="Bahnschrift Light Condensed" pitchFamily="34" charset="0"/>
            </a:endParaRPr>
          </a:p>
        </p:txBody>
      </p:sp>
      <p:sp>
        <p:nvSpPr>
          <p:cNvPr id="3" name="Content Placeholder 2"/>
          <p:cNvSpPr>
            <a:spLocks noGrp="1"/>
          </p:cNvSpPr>
          <p:nvPr>
            <p:ph idx="1"/>
          </p:nvPr>
        </p:nvSpPr>
        <p:spPr>
          <a:xfrm>
            <a:off x="457200" y="1600200"/>
            <a:ext cx="8229600" cy="3048000"/>
          </a:xfrm>
        </p:spPr>
        <p:txBody>
          <a:bodyPr>
            <a:normAutofit/>
          </a:bodyPr>
          <a:lstStyle/>
          <a:p>
            <a:pPr>
              <a:buBlip>
                <a:blip r:embed="rId2"/>
              </a:buBlip>
            </a:pPr>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History of Java </a:t>
            </a:r>
          </a:p>
          <a:p>
            <a:pPr>
              <a:buBlip>
                <a:blip r:embed="rId2"/>
              </a:buBlip>
            </a:pPr>
            <a:r>
              <a:rPr lang="en-US" dirty="0" smtClean="0">
                <a:latin typeface="Times New Roman" pitchFamily="18" charset="0"/>
                <a:cs typeface="Times New Roman" pitchFamily="18" charset="0"/>
              </a:rPr>
              <a:t>Features of Java</a:t>
            </a:r>
          </a:p>
          <a:p>
            <a:pPr>
              <a:buNone/>
            </a:pPr>
            <a:r>
              <a:rPr lang="en-US"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sz="3200" u="sng" dirty="0" smtClean="0">
                <a:latin typeface="Times New Roman" pitchFamily="18" charset="0"/>
                <a:cs typeface="Times New Roman" pitchFamily="18" charset="0"/>
              </a:rPr>
              <a:t>History of Java</a:t>
            </a:r>
            <a:endParaRPr lang="en-US" u="sng" dirty="0"/>
          </a:p>
        </p:txBody>
      </p:sp>
      <p:sp>
        <p:nvSpPr>
          <p:cNvPr id="3" name="Content Placeholder 2"/>
          <p:cNvSpPr>
            <a:spLocks noGrp="1"/>
          </p:cNvSpPr>
          <p:nvPr>
            <p:ph idx="1"/>
          </p:nvPr>
        </p:nvSpPr>
        <p:spPr>
          <a:xfrm>
            <a:off x="457200" y="1371600"/>
            <a:ext cx="8382000" cy="4525963"/>
          </a:xfrm>
        </p:spPr>
        <p:txBody>
          <a:bodyPr>
            <a:noAutofit/>
          </a:bodyPr>
          <a:lstStyle/>
          <a:p>
            <a:pPr>
              <a:lnSpc>
                <a:spcPct val="120000"/>
              </a:lnSpc>
            </a:pPr>
            <a:r>
              <a:rPr lang="en-US" sz="2200" dirty="0" smtClean="0">
                <a:latin typeface="Times New Roman" pitchFamily="18" charset="0"/>
                <a:cs typeface="Times New Roman" pitchFamily="18" charset="0"/>
              </a:rPr>
              <a:t>History of Java starts with </a:t>
            </a:r>
            <a:r>
              <a:rPr lang="en-US" sz="2200" i="1" u="sng" dirty="0" smtClean="0">
                <a:solidFill>
                  <a:srgbClr val="C00000"/>
                </a:solidFill>
                <a:latin typeface="Times New Roman" pitchFamily="18" charset="0"/>
                <a:cs typeface="Times New Roman" pitchFamily="18" charset="0"/>
              </a:rPr>
              <a:t>green team</a:t>
            </a:r>
            <a:r>
              <a:rPr lang="en-US" sz="2200" dirty="0" smtClean="0">
                <a:latin typeface="Times New Roman" pitchFamily="18" charset="0"/>
                <a:cs typeface="Times New Roman" pitchFamily="18" charset="0"/>
              </a:rPr>
              <a:t>. </a:t>
            </a:r>
          </a:p>
          <a:p>
            <a:pPr>
              <a:lnSpc>
                <a:spcPct val="120000"/>
              </a:lnSpc>
            </a:pPr>
            <a:r>
              <a:rPr lang="en-US" altLang="en-US" sz="2200" dirty="0" smtClean="0">
                <a:solidFill>
                  <a:srgbClr val="C00000"/>
                </a:solidFill>
                <a:latin typeface="Times New Roman" pitchFamily="18" charset="0"/>
                <a:cs typeface="Times New Roman" pitchFamily="18" charset="0"/>
              </a:rPr>
              <a:t>In 1990, </a:t>
            </a:r>
            <a:r>
              <a:rPr lang="en-US" altLang="en-US" sz="2200" i="1" u="sng" dirty="0" smtClean="0">
                <a:solidFill>
                  <a:srgbClr val="C00000"/>
                </a:solidFill>
                <a:latin typeface="Times New Roman" pitchFamily="18" charset="0"/>
                <a:cs typeface="Times New Roman" pitchFamily="18" charset="0"/>
              </a:rPr>
              <a:t>Sun Microsystems</a:t>
            </a:r>
            <a:r>
              <a:rPr lang="en-US" altLang="en-US" sz="2200" dirty="0" smtClean="0">
                <a:latin typeface="Times New Roman" pitchFamily="18" charset="0"/>
                <a:cs typeface="Times New Roman" pitchFamily="18" charset="0"/>
              </a:rPr>
              <a:t> funded an internal research project “Green” to develop a language for digital devices.</a:t>
            </a:r>
          </a:p>
          <a:p>
            <a:pPr>
              <a:lnSpc>
                <a:spcPct val="120000"/>
              </a:lnSpc>
            </a:pPr>
            <a:r>
              <a:rPr lang="en-US" sz="2200" i="1" u="sng" dirty="0" smtClean="0">
                <a:solidFill>
                  <a:srgbClr val="C00000"/>
                </a:solidFill>
                <a:latin typeface="Times New Roman" pitchFamily="18" charset="0"/>
                <a:cs typeface="Times New Roman" pitchFamily="18" charset="0"/>
              </a:rPr>
              <a:t>James Gosling, Mike Sheridan and Patrick </a:t>
            </a:r>
            <a:r>
              <a:rPr lang="en-US" sz="2200" i="1" u="sng" dirty="0" err="1" smtClean="0">
                <a:solidFill>
                  <a:srgbClr val="C00000"/>
                </a:solidFill>
                <a:latin typeface="Times New Roman" pitchFamily="18" charset="0"/>
                <a:cs typeface="Times New Roman" pitchFamily="18" charset="0"/>
              </a:rPr>
              <a:t>Naughton</a:t>
            </a:r>
            <a:r>
              <a:rPr lang="en-US" sz="2200" dirty="0" smtClean="0">
                <a:latin typeface="Times New Roman" pitchFamily="18" charset="0"/>
                <a:cs typeface="Times New Roman" pitchFamily="18" charset="0"/>
              </a:rPr>
              <a:t> initiated this project in </a:t>
            </a:r>
            <a:r>
              <a:rPr lang="en-US" sz="2200" i="1" u="sng" dirty="0" smtClean="0">
                <a:solidFill>
                  <a:srgbClr val="C00000"/>
                </a:solidFill>
                <a:latin typeface="Times New Roman" pitchFamily="18" charset="0"/>
                <a:cs typeface="Times New Roman" pitchFamily="18" charset="0"/>
              </a:rPr>
              <a:t>1991</a:t>
            </a:r>
            <a:r>
              <a:rPr lang="en-US" sz="2200" dirty="0" smtClean="0">
                <a:latin typeface="Times New Roman" pitchFamily="18" charset="0"/>
                <a:cs typeface="Times New Roman" pitchFamily="18" charset="0"/>
              </a:rPr>
              <a:t> and resulted  in a programming language ‘</a:t>
            </a:r>
            <a:r>
              <a:rPr lang="en-US" sz="2200" i="1" u="sng" dirty="0" err="1" smtClean="0">
                <a:solidFill>
                  <a:srgbClr val="C00000"/>
                </a:solidFill>
                <a:latin typeface="Times New Roman" pitchFamily="18" charset="0"/>
                <a:cs typeface="Times New Roman" pitchFamily="18" charset="0"/>
              </a:rPr>
              <a:t>Greentalk</a:t>
            </a:r>
            <a:r>
              <a:rPr lang="en-US" sz="2200" dirty="0" smtClean="0">
                <a:latin typeface="Times New Roman" pitchFamily="18" charset="0"/>
                <a:cs typeface="Times New Roman" pitchFamily="18" charset="0"/>
              </a:rPr>
              <a:t>’ which then renamed as ‘</a:t>
            </a:r>
            <a:r>
              <a:rPr lang="en-US" sz="2200" i="1" u="sng" dirty="0" smtClean="0">
                <a:solidFill>
                  <a:srgbClr val="C00000"/>
                </a:solidFill>
                <a:latin typeface="Times New Roman" pitchFamily="18" charset="0"/>
                <a:cs typeface="Times New Roman" pitchFamily="18" charset="0"/>
              </a:rPr>
              <a:t>Oak</a:t>
            </a:r>
            <a:r>
              <a:rPr lang="en-US" sz="2200" dirty="0" smtClean="0">
                <a:latin typeface="Times New Roman" pitchFamily="18" charset="0"/>
                <a:cs typeface="Times New Roman" pitchFamily="18" charset="0"/>
              </a:rPr>
              <a:t>’.</a:t>
            </a:r>
          </a:p>
          <a:p>
            <a:pPr>
              <a:lnSpc>
                <a:spcPct val="120000"/>
              </a:lnSpc>
            </a:pPr>
            <a:r>
              <a:rPr lang="en-US" sz="2200" dirty="0" smtClean="0">
                <a:latin typeface="Times New Roman" pitchFamily="18" charset="0"/>
                <a:cs typeface="Times New Roman" pitchFamily="18" charset="0"/>
              </a:rPr>
              <a:t>There was already a programming language called ‘Oak’ so green team again renamed it with ‘</a:t>
            </a:r>
            <a:r>
              <a:rPr lang="en-US" sz="2200" i="1" u="sng" dirty="0" smtClean="0">
                <a:solidFill>
                  <a:srgbClr val="C00000"/>
                </a:solidFill>
                <a:latin typeface="Times New Roman" pitchFamily="18" charset="0"/>
                <a:cs typeface="Times New Roman" pitchFamily="18" charset="0"/>
              </a:rPr>
              <a:t>Java</a:t>
            </a:r>
            <a:r>
              <a:rPr lang="en-US" sz="2200" dirty="0" smtClean="0">
                <a:latin typeface="Times New Roman" pitchFamily="18" charset="0"/>
                <a:cs typeface="Times New Roman" pitchFamily="18" charset="0"/>
              </a:rPr>
              <a:t>’ in 1995, the name taken from </a:t>
            </a:r>
            <a:r>
              <a:rPr lang="en-US" sz="2200" i="1" u="sng" dirty="0" smtClean="0">
                <a:solidFill>
                  <a:srgbClr val="C00000"/>
                </a:solidFill>
                <a:latin typeface="Times New Roman" pitchFamily="18" charset="0"/>
                <a:cs typeface="Times New Roman" pitchFamily="18" charset="0"/>
              </a:rPr>
              <a:t>Java Coffee</a:t>
            </a:r>
            <a:r>
              <a:rPr lang="en-US" sz="2200" dirty="0" smtClean="0">
                <a:latin typeface="Times New Roman" pitchFamily="18" charset="0"/>
                <a:cs typeface="Times New Roman" pitchFamily="18" charset="0"/>
              </a:rPr>
              <a:t>.</a:t>
            </a:r>
          </a:p>
          <a:p>
            <a:pPr>
              <a:lnSpc>
                <a:spcPct val="120000"/>
              </a:lnSpc>
            </a:pPr>
            <a:r>
              <a:rPr lang="en-US" sz="2200" dirty="0" smtClean="0">
                <a:latin typeface="Times New Roman" pitchFamily="18" charset="0"/>
                <a:cs typeface="Times New Roman" pitchFamily="18" charset="0"/>
              </a:rPr>
              <a:t>Java was originally designed for </a:t>
            </a:r>
            <a:r>
              <a:rPr lang="en-US" sz="2200" i="1" u="sng" dirty="0" smtClean="0">
                <a:solidFill>
                  <a:srgbClr val="C00000"/>
                </a:solidFill>
                <a:latin typeface="Times New Roman" pitchFamily="18" charset="0"/>
                <a:cs typeface="Times New Roman" pitchFamily="18" charset="0"/>
              </a:rPr>
              <a:t>small embedded systems</a:t>
            </a:r>
            <a:r>
              <a:rPr lang="en-US" sz="2200" dirty="0" smtClean="0">
                <a:latin typeface="Times New Roman" pitchFamily="18" charset="0"/>
                <a:cs typeface="Times New Roman" pitchFamily="18" charset="0"/>
              </a:rPr>
              <a:t> in electronic application like </a:t>
            </a:r>
            <a:r>
              <a:rPr lang="en-US" sz="2200" i="1" u="sng" dirty="0" smtClean="0">
                <a:solidFill>
                  <a:srgbClr val="C00000"/>
                </a:solidFill>
                <a:latin typeface="Times New Roman" pitchFamily="18" charset="0"/>
                <a:cs typeface="Times New Roman" pitchFamily="18" charset="0"/>
              </a:rPr>
              <a:t>set top boxes, TVs, VCRs, Toasters, </a:t>
            </a:r>
            <a:r>
              <a:rPr lang="en-US" sz="2200" i="1" u="sng" dirty="0" err="1" smtClean="0">
                <a:solidFill>
                  <a:srgbClr val="C00000"/>
                </a:solidFill>
                <a:latin typeface="Times New Roman" pitchFamily="18" charset="0"/>
                <a:cs typeface="Times New Roman" pitchFamily="18" charset="0"/>
              </a:rPr>
              <a:t>Microvaves</a:t>
            </a:r>
            <a:r>
              <a:rPr lang="en-US" sz="2200" i="1" u="sng" dirty="0" smtClean="0">
                <a:solidFill>
                  <a:srgbClr val="C00000"/>
                </a:solidFill>
                <a:latin typeface="Times New Roman" pitchFamily="18" charset="0"/>
                <a:cs typeface="Times New Roman" pitchFamily="18" charset="0"/>
              </a:rPr>
              <a:t>, Washing Machines</a:t>
            </a:r>
            <a:r>
              <a:rPr lang="en-US" sz="2200" dirty="0" smtClean="0">
                <a:latin typeface="Times New Roman" pitchFamily="18" charset="0"/>
                <a:cs typeface="Times New Roman" pitchFamily="18" charset="0"/>
              </a:rPr>
              <a:t> etc.</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Irfan\Downloads\Java Slides\Chapter1\Java History\James.jpg"/>
          <p:cNvPicPr>
            <a:picLocks noChangeAspect="1" noChangeArrowheads="1"/>
          </p:cNvPicPr>
          <p:nvPr/>
        </p:nvPicPr>
        <p:blipFill>
          <a:blip r:embed="rId2"/>
          <a:srcRect/>
          <a:stretch>
            <a:fillRect/>
          </a:stretch>
        </p:blipFill>
        <p:spPr bwMode="auto">
          <a:xfrm>
            <a:off x="838200" y="685800"/>
            <a:ext cx="2438400" cy="1762125"/>
          </a:xfrm>
          <a:prstGeom prst="rect">
            <a:avLst/>
          </a:prstGeom>
          <a:noFill/>
        </p:spPr>
      </p:pic>
      <p:pic>
        <p:nvPicPr>
          <p:cNvPr id="1027" name="Picture 3" descr="C:\Users\Irfan\Downloads\Java Slides\Chapter1\Java History\Mike.jpg"/>
          <p:cNvPicPr>
            <a:picLocks noChangeAspect="1" noChangeArrowheads="1"/>
          </p:cNvPicPr>
          <p:nvPr/>
        </p:nvPicPr>
        <p:blipFill>
          <a:blip r:embed="rId3"/>
          <a:srcRect/>
          <a:stretch>
            <a:fillRect/>
          </a:stretch>
        </p:blipFill>
        <p:spPr bwMode="auto">
          <a:xfrm>
            <a:off x="3733800" y="685801"/>
            <a:ext cx="2133600" cy="1752599"/>
          </a:xfrm>
          <a:prstGeom prst="rect">
            <a:avLst/>
          </a:prstGeom>
          <a:noFill/>
        </p:spPr>
      </p:pic>
      <p:pic>
        <p:nvPicPr>
          <p:cNvPr id="1028" name="Picture 4" descr="C:\Users\Irfan\Downloads\Java Slides\Chapter1\Java History\Patrick.jpg"/>
          <p:cNvPicPr>
            <a:picLocks noChangeAspect="1" noChangeArrowheads="1"/>
          </p:cNvPicPr>
          <p:nvPr/>
        </p:nvPicPr>
        <p:blipFill>
          <a:blip r:embed="rId4"/>
          <a:srcRect/>
          <a:stretch>
            <a:fillRect/>
          </a:stretch>
        </p:blipFill>
        <p:spPr bwMode="auto">
          <a:xfrm>
            <a:off x="6553200" y="533401"/>
            <a:ext cx="2143125" cy="1905000"/>
          </a:xfrm>
          <a:prstGeom prst="rect">
            <a:avLst/>
          </a:prstGeom>
          <a:noFill/>
        </p:spPr>
      </p:pic>
      <p:pic>
        <p:nvPicPr>
          <p:cNvPr id="1029" name="Picture 5" descr="C:\Users\Irfan\Downloads\Java Slides\Chapter1\Java History\GreenTeam.jpg"/>
          <p:cNvPicPr>
            <a:picLocks noChangeAspect="1" noChangeArrowheads="1"/>
          </p:cNvPicPr>
          <p:nvPr/>
        </p:nvPicPr>
        <p:blipFill>
          <a:blip r:embed="rId5"/>
          <a:srcRect/>
          <a:stretch>
            <a:fillRect/>
          </a:stretch>
        </p:blipFill>
        <p:spPr bwMode="auto">
          <a:xfrm>
            <a:off x="2514599" y="3356057"/>
            <a:ext cx="4648201" cy="2739943"/>
          </a:xfrm>
          <a:prstGeom prst="rect">
            <a:avLst/>
          </a:prstGeom>
          <a:noFill/>
        </p:spPr>
      </p:pic>
      <p:sp>
        <p:nvSpPr>
          <p:cNvPr id="9" name="TextBox 8"/>
          <p:cNvSpPr txBox="1"/>
          <p:nvPr/>
        </p:nvSpPr>
        <p:spPr>
          <a:xfrm>
            <a:off x="1295400" y="2590800"/>
            <a:ext cx="1524000" cy="369332"/>
          </a:xfrm>
          <a:prstGeom prst="rect">
            <a:avLst/>
          </a:prstGeom>
          <a:noFill/>
        </p:spPr>
        <p:txBody>
          <a:bodyPr wrap="square" rtlCol="0">
            <a:spAutoFit/>
          </a:bodyPr>
          <a:lstStyle/>
          <a:p>
            <a:r>
              <a:rPr lang="en-US" dirty="0" smtClean="0">
                <a:solidFill>
                  <a:srgbClr val="C00000"/>
                </a:solidFill>
                <a:latin typeface="Times New Roman" pitchFamily="18" charset="0"/>
                <a:cs typeface="Times New Roman" pitchFamily="18" charset="0"/>
              </a:rPr>
              <a:t>James Gosling</a:t>
            </a:r>
            <a:endParaRPr lang="en-US" dirty="0"/>
          </a:p>
        </p:txBody>
      </p:sp>
      <p:sp>
        <p:nvSpPr>
          <p:cNvPr id="10" name="TextBox 9"/>
          <p:cNvSpPr txBox="1"/>
          <p:nvPr/>
        </p:nvSpPr>
        <p:spPr>
          <a:xfrm>
            <a:off x="3962400" y="2590800"/>
            <a:ext cx="1676400" cy="369332"/>
          </a:xfrm>
          <a:prstGeom prst="rect">
            <a:avLst/>
          </a:prstGeom>
          <a:noFill/>
        </p:spPr>
        <p:txBody>
          <a:bodyPr wrap="square" rtlCol="0">
            <a:spAutoFit/>
          </a:bodyPr>
          <a:lstStyle/>
          <a:p>
            <a:r>
              <a:rPr lang="en-US" dirty="0" smtClean="0">
                <a:solidFill>
                  <a:srgbClr val="C00000"/>
                </a:solidFill>
                <a:latin typeface="Times New Roman" pitchFamily="18" charset="0"/>
                <a:cs typeface="Times New Roman" pitchFamily="18" charset="0"/>
              </a:rPr>
              <a:t>Mike Sheridan</a:t>
            </a:r>
            <a:endParaRPr lang="en-US" dirty="0"/>
          </a:p>
        </p:txBody>
      </p:sp>
      <p:sp>
        <p:nvSpPr>
          <p:cNvPr id="11" name="TextBox 10"/>
          <p:cNvSpPr txBox="1"/>
          <p:nvPr/>
        </p:nvSpPr>
        <p:spPr>
          <a:xfrm>
            <a:off x="6781800" y="2590800"/>
            <a:ext cx="1905000" cy="369332"/>
          </a:xfrm>
          <a:prstGeom prst="rect">
            <a:avLst/>
          </a:prstGeom>
          <a:noFill/>
        </p:spPr>
        <p:txBody>
          <a:bodyPr wrap="square" rtlCol="0">
            <a:spAutoFit/>
          </a:bodyPr>
          <a:lstStyle/>
          <a:p>
            <a:r>
              <a:rPr lang="en-US" dirty="0" smtClean="0">
                <a:solidFill>
                  <a:srgbClr val="C00000"/>
                </a:solidFill>
                <a:latin typeface="Times New Roman" pitchFamily="18" charset="0"/>
                <a:cs typeface="Times New Roman" pitchFamily="18" charset="0"/>
              </a:rPr>
              <a:t>Patrick </a:t>
            </a:r>
            <a:r>
              <a:rPr lang="en-US" dirty="0" err="1" smtClean="0">
                <a:solidFill>
                  <a:srgbClr val="C00000"/>
                </a:solidFill>
                <a:latin typeface="Times New Roman" pitchFamily="18" charset="0"/>
                <a:cs typeface="Times New Roman" pitchFamily="18" charset="0"/>
              </a:rPr>
              <a:t>Naughton</a:t>
            </a:r>
            <a:endParaRPr lang="en-US" dirty="0"/>
          </a:p>
        </p:txBody>
      </p:sp>
      <p:sp>
        <p:nvSpPr>
          <p:cNvPr id="12" name="TextBox 11"/>
          <p:cNvSpPr txBox="1"/>
          <p:nvPr/>
        </p:nvSpPr>
        <p:spPr>
          <a:xfrm>
            <a:off x="4191000" y="6172200"/>
            <a:ext cx="1524000" cy="369332"/>
          </a:xfrm>
          <a:prstGeom prst="rect">
            <a:avLst/>
          </a:prstGeom>
          <a:noFill/>
        </p:spPr>
        <p:txBody>
          <a:bodyPr wrap="square" rtlCol="0">
            <a:spAutoFit/>
          </a:bodyPr>
          <a:lstStyle/>
          <a:p>
            <a:r>
              <a:rPr lang="en-US" dirty="0" smtClean="0">
                <a:solidFill>
                  <a:srgbClr val="C00000"/>
                </a:solidFill>
                <a:latin typeface="Times New Roman" pitchFamily="18" charset="0"/>
                <a:cs typeface="Times New Roman" pitchFamily="18" charset="0"/>
              </a:rPr>
              <a:t>Green Team</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143000"/>
            <a:ext cx="8382000" cy="4525963"/>
          </a:xfrm>
        </p:spPr>
        <p:txBody>
          <a:bodyPr>
            <a:noAutofit/>
          </a:bodyPr>
          <a:lstStyle/>
          <a:p>
            <a:pPr>
              <a:lnSpc>
                <a:spcPct val="120000"/>
              </a:lnSpc>
            </a:pPr>
            <a:r>
              <a:rPr lang="en-US" sz="2200" dirty="0" smtClean="0">
                <a:latin typeface="Times New Roman" pitchFamily="18" charset="0"/>
                <a:cs typeface="Times New Roman" pitchFamily="18" charset="0"/>
              </a:rPr>
              <a:t>So Java originally developed by James Gosling and team at Sun Microsystems which is now a subsidiary (2010)</a:t>
            </a:r>
            <a:r>
              <a:rPr lang="en-US" sz="180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of </a:t>
            </a:r>
            <a:r>
              <a:rPr lang="en-US" sz="2200" i="1" u="sng" dirty="0" smtClean="0">
                <a:solidFill>
                  <a:srgbClr val="C00000"/>
                </a:solidFill>
                <a:latin typeface="Times New Roman" pitchFamily="18" charset="0"/>
                <a:cs typeface="Times New Roman" pitchFamily="18" charset="0"/>
              </a:rPr>
              <a:t>Oracle Corporation</a:t>
            </a:r>
            <a:r>
              <a:rPr lang="en-US" sz="2200" dirty="0" smtClean="0">
                <a:latin typeface="Times New Roman" pitchFamily="18" charset="0"/>
                <a:cs typeface="Times New Roman" pitchFamily="18" charset="0"/>
              </a:rPr>
              <a:t>.</a:t>
            </a:r>
          </a:p>
          <a:p>
            <a:pPr>
              <a:lnSpc>
                <a:spcPct val="120000"/>
              </a:lnSpc>
            </a:pPr>
            <a:r>
              <a:rPr lang="en-US" sz="2200" dirty="0" smtClean="0">
                <a:latin typeface="Times New Roman" pitchFamily="18" charset="0"/>
                <a:cs typeface="Times New Roman" pitchFamily="18" charset="0"/>
              </a:rPr>
              <a:t>Java is </a:t>
            </a:r>
            <a:r>
              <a:rPr lang="en-US" sz="2200" i="1" u="sng" dirty="0" smtClean="0">
                <a:solidFill>
                  <a:srgbClr val="FF0000"/>
                </a:solidFill>
                <a:latin typeface="Times New Roman" pitchFamily="18" charset="0"/>
                <a:cs typeface="Times New Roman" pitchFamily="18" charset="0"/>
              </a:rPr>
              <a:t>general purpose</a:t>
            </a:r>
            <a:r>
              <a:rPr lang="en-US" sz="2200" dirty="0" smtClean="0">
                <a:latin typeface="Times New Roman" pitchFamily="18" charset="0"/>
                <a:cs typeface="Times New Roman" pitchFamily="18" charset="0"/>
              </a:rPr>
              <a:t> and </a:t>
            </a:r>
            <a:r>
              <a:rPr lang="en-US" sz="2200" i="1" u="sng" dirty="0" smtClean="0">
                <a:solidFill>
                  <a:srgbClr val="FF0000"/>
                </a:solidFill>
                <a:latin typeface="Times New Roman" pitchFamily="18" charset="0"/>
                <a:cs typeface="Times New Roman" pitchFamily="18" charset="0"/>
              </a:rPr>
              <a:t>object oriented</a:t>
            </a:r>
            <a:r>
              <a:rPr lang="en-US" sz="2200" dirty="0" smtClean="0">
                <a:latin typeface="Times New Roman" pitchFamily="18" charset="0"/>
                <a:cs typeface="Times New Roman" pitchFamily="18" charset="0"/>
              </a:rPr>
              <a:t> programming language.</a:t>
            </a:r>
          </a:p>
          <a:p>
            <a:pPr>
              <a:lnSpc>
                <a:spcPct val="120000"/>
              </a:lnSpc>
            </a:pPr>
            <a:r>
              <a:rPr lang="en-US" sz="2200" dirty="0" smtClean="0">
                <a:latin typeface="Times New Roman" pitchFamily="18" charset="0"/>
                <a:cs typeface="Times New Roman" pitchFamily="18" charset="0"/>
              </a:rPr>
              <a:t>The extension of java program file is </a:t>
            </a:r>
            <a:r>
              <a:rPr lang="en-US" sz="2200" b="1" u="sng" dirty="0" smtClean="0">
                <a:solidFill>
                  <a:srgbClr val="FF0000"/>
                </a:solidFill>
                <a:latin typeface="Times New Roman" pitchFamily="18" charset="0"/>
                <a:cs typeface="Times New Roman" pitchFamily="18" charset="0"/>
              </a:rPr>
              <a:t>.java</a:t>
            </a:r>
          </a:p>
          <a:p>
            <a:pPr>
              <a:lnSpc>
                <a:spcPct val="120000"/>
              </a:lnSpc>
            </a:pPr>
            <a:r>
              <a:rPr lang="en-US" sz="2200" dirty="0" smtClean="0">
                <a:latin typeface="Times New Roman" pitchFamily="18" charset="0"/>
                <a:cs typeface="Times New Roman" pitchFamily="18" charset="0"/>
              </a:rPr>
              <a:t>First Java version was released in 1995 with name JDK Alpha and Beta.</a:t>
            </a:r>
          </a:p>
          <a:p>
            <a:pPr>
              <a:lnSpc>
                <a:spcPct val="120000"/>
              </a:lnSpc>
            </a:pPr>
            <a:r>
              <a:rPr lang="en-US" sz="2200" dirty="0" smtClean="0">
                <a:latin typeface="Times New Roman" pitchFamily="18" charset="0"/>
                <a:cs typeface="Times New Roman" pitchFamily="18" charset="0"/>
              </a:rPr>
              <a:t>In very next year, 1996 , JDK 1.0 released and since then number of Java versions have been released.</a:t>
            </a:r>
          </a:p>
          <a:p>
            <a:pPr>
              <a:lnSpc>
                <a:spcPct val="120000"/>
              </a:lnSpc>
            </a:pPr>
            <a:r>
              <a:rPr lang="en-US" sz="2200" dirty="0" smtClean="0">
                <a:latin typeface="Times New Roman" pitchFamily="18" charset="0"/>
                <a:cs typeface="Times New Roman" pitchFamily="18" charset="0"/>
              </a:rPr>
              <a:t>JDK 14 i.e. Java SE 14 has released in March ,2020.</a:t>
            </a:r>
          </a:p>
          <a:p>
            <a:pPr>
              <a:lnSpc>
                <a:spcPct val="120000"/>
              </a:lnSpc>
            </a:pPr>
            <a:endParaRPr lang="en-US" sz="2200" dirty="0" smtClean="0">
              <a:latin typeface="Times New Roman" pitchFamily="18" charset="0"/>
              <a:cs typeface="Times New Roman" pitchFamily="18" charset="0"/>
            </a:endParaRPr>
          </a:p>
          <a:p>
            <a:pPr>
              <a:lnSpc>
                <a:spcPct val="120000"/>
              </a:lnSpc>
            </a:pPr>
            <a:endParaRPr lang="en-US" sz="2200" dirty="0" smtClean="0">
              <a:latin typeface="Times New Roman" pitchFamily="18" charset="0"/>
              <a:cs typeface="Times New Roman" pitchFamily="18" charset="0"/>
            </a:endParaRPr>
          </a:p>
          <a:p>
            <a:pPr>
              <a:lnSpc>
                <a:spcPct val="120000"/>
              </a:lnSpc>
            </a:pPr>
            <a:endParaRPr lang="en-US" sz="2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u="sng" dirty="0" smtClean="0">
                <a:latin typeface="Times New Roman" pitchFamily="18" charset="0"/>
                <a:cs typeface="Times New Roman" pitchFamily="18" charset="0"/>
              </a:rPr>
              <a:t>Features of Java</a:t>
            </a:r>
            <a:br>
              <a:rPr lang="en-US" sz="2800" u="sng" dirty="0" smtClean="0">
                <a:latin typeface="Times New Roman" pitchFamily="18" charset="0"/>
                <a:cs typeface="Times New Roman" pitchFamily="18" charset="0"/>
              </a:rPr>
            </a:br>
            <a:endParaRPr lang="en-US" sz="2800" u="sng" dirty="0"/>
          </a:p>
        </p:txBody>
      </p:sp>
      <p:sp>
        <p:nvSpPr>
          <p:cNvPr id="4" name="Rectangle 3"/>
          <p:cNvSpPr txBox="1">
            <a:spLocks noChangeArrowheads="1"/>
          </p:cNvSpPr>
          <p:nvPr/>
        </p:nvSpPr>
        <p:spPr>
          <a:xfrm>
            <a:off x="609600" y="1066801"/>
            <a:ext cx="8077200" cy="52578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Familiar, Simple</a:t>
            </a:r>
          </a:p>
          <a:p>
            <a:pPr marL="342900" indent="-342900">
              <a:lnSpc>
                <a:spcPct val="90000"/>
              </a:lnSpc>
              <a:spcBef>
                <a:spcPct val="20000"/>
              </a:spcBef>
              <a:buFont typeface="Arial" pitchFamily="34" charset="0"/>
              <a:buChar char="•"/>
            </a:pPr>
            <a:r>
              <a:rPr lang="en-US" sz="2400" dirty="0" smtClean="0">
                <a:latin typeface="Times New Roman" pitchFamily="18" charset="0"/>
                <a:cs typeface="Times New Roman" pitchFamily="18" charset="0"/>
              </a:rPr>
              <a:t>Object-Oriented </a:t>
            </a:r>
          </a:p>
          <a:p>
            <a:pPr marL="342900" marR="0" lvl="0" indent="-34290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Compiled and Interpreted</a:t>
            </a:r>
          </a:p>
          <a:p>
            <a:pPr marL="342900" marR="0" lvl="0" indent="-34290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Platform-Independent </a:t>
            </a:r>
          </a:p>
          <a:p>
            <a:pPr marL="342900" marR="0" lvl="0" indent="-34290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Portable</a:t>
            </a:r>
          </a:p>
          <a:p>
            <a:pPr marL="342900" marR="0" lvl="0" indent="-342900" algn="l" defTabSz="914400" rtl="0" eaLnBrk="1" fontAlgn="auto" latinLnBrk="0" hangingPunct="1">
              <a:lnSpc>
                <a:spcPct val="90000"/>
              </a:lnSpc>
              <a:spcBef>
                <a:spcPct val="20000"/>
              </a:spcBef>
              <a:spcAft>
                <a:spcPts val="0"/>
              </a:spcAft>
              <a:buClrTx/>
              <a:buSzTx/>
              <a:buFont typeface="Arial" pitchFamily="34" charset="0"/>
              <a:buChar char="•"/>
              <a:tabLst/>
              <a:defRPr/>
            </a:pPr>
            <a:r>
              <a:rPr lang="en-US" sz="2400" dirty="0" smtClean="0">
                <a:latin typeface="Times New Roman" pitchFamily="18" charset="0"/>
                <a:cs typeface="Times New Roman" pitchFamily="18" charset="0"/>
              </a:rPr>
              <a:t>Architecture Neutral</a:t>
            </a:r>
            <a:endParaRPr kumimoji="0" lang="en-US" sz="24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Robust </a:t>
            </a:r>
          </a:p>
          <a:p>
            <a:pPr marL="342900" marR="0" lvl="0" indent="-34290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Secure</a:t>
            </a:r>
          </a:p>
          <a:p>
            <a:pPr marL="342900" indent="-342900">
              <a:lnSpc>
                <a:spcPct val="90000"/>
              </a:lnSpc>
              <a:spcBef>
                <a:spcPct val="20000"/>
              </a:spcBef>
              <a:buFont typeface="Arial" pitchFamily="34" charset="0"/>
              <a:buChar char="•"/>
            </a:pPr>
            <a:r>
              <a:rPr lang="en-US" sz="2400" dirty="0" smtClean="0">
                <a:latin typeface="Times New Roman" pitchFamily="18" charset="0"/>
                <a:cs typeface="Times New Roman" pitchFamily="18" charset="0"/>
              </a:rPr>
              <a:t>High Performance</a:t>
            </a:r>
          </a:p>
          <a:p>
            <a:pPr marL="342900" indent="-342900">
              <a:lnSpc>
                <a:spcPct val="90000"/>
              </a:lnSpc>
              <a:spcBef>
                <a:spcPct val="20000"/>
              </a:spcBef>
              <a:buFont typeface="Arial" pitchFamily="34" charset="0"/>
              <a:buChar char="•"/>
            </a:pPr>
            <a:r>
              <a:rPr lang="en-US" sz="2400" dirty="0" smtClean="0">
                <a:latin typeface="Times New Roman" pitchFamily="18" charset="0"/>
                <a:cs typeface="Times New Roman" pitchFamily="18" charset="0"/>
              </a:rPr>
              <a:t>Multithreaded</a:t>
            </a:r>
            <a:endParaRPr kumimoji="0" lang="en-US" sz="24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342900" marR="0" lvl="0" indent="-34290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Distributed</a:t>
            </a:r>
          </a:p>
          <a:p>
            <a:pPr marL="342900" marR="0" lvl="0" indent="-342900" algn="l" defTabSz="914400" rtl="0" eaLnBrk="1" fontAlgn="auto" latinLnBrk="0" hangingPunct="1">
              <a:lnSpc>
                <a:spcPct val="9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Dynamic and Extensible</a:t>
            </a:r>
            <a:endParaRPr kumimoji="0" lang="en-US" sz="24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2400" u="sng" dirty="0" smtClean="0">
                <a:latin typeface="Times New Roman" pitchFamily="18" charset="0"/>
                <a:cs typeface="Times New Roman" pitchFamily="18" charset="0"/>
              </a:rPr>
              <a:t>Familiar, Simple</a:t>
            </a:r>
            <a:br>
              <a:rPr lang="en-US" sz="2400" u="sng" dirty="0" smtClean="0">
                <a:latin typeface="Times New Roman" pitchFamily="18" charset="0"/>
                <a:cs typeface="Times New Roman" pitchFamily="18" charset="0"/>
              </a:rPr>
            </a:br>
            <a:endParaRPr lang="en-US" sz="2400" u="sng" dirty="0"/>
          </a:p>
        </p:txBody>
      </p:sp>
      <p:sp>
        <p:nvSpPr>
          <p:cNvPr id="6" name="Rectangle 3"/>
          <p:cNvSpPr txBox="1">
            <a:spLocks noChangeArrowheads="1"/>
          </p:cNvSpPr>
          <p:nvPr/>
        </p:nvSpPr>
        <p:spPr>
          <a:xfrm>
            <a:off x="609600" y="990600"/>
            <a:ext cx="8077200" cy="3617913"/>
          </a:xfrm>
          <a:prstGeom prst="rect">
            <a:avLst/>
          </a:prstGeom>
        </p:spPr>
        <p:txBody>
          <a:bodyPr vert="horz" lIns="91440" tIns="45720" rIns="91440" bIns="45720" rtlCol="0">
            <a:normAutofit/>
          </a:bodyPr>
          <a:lstStyle/>
          <a:p>
            <a:pPr marL="342900" lvl="0" indent="-342900" algn="just">
              <a:lnSpc>
                <a:spcPct val="90000"/>
              </a:lnSpc>
              <a:spcBef>
                <a:spcPct val="20000"/>
              </a:spcBef>
              <a:buFont typeface="Arial" pitchFamily="34" charset="0"/>
              <a:buChar char="•"/>
            </a:pPr>
            <a:r>
              <a:rPr lang="en-US" sz="2200" dirty="0" smtClean="0">
                <a:latin typeface="Times New Roman" pitchFamily="18" charset="0"/>
                <a:cs typeface="Times New Roman" pitchFamily="18" charset="0"/>
              </a:rPr>
              <a:t>Java is very easy to learn, and its syntax is simple, clean and easy to understand.</a:t>
            </a:r>
          </a:p>
          <a:p>
            <a:pPr marL="342900" lvl="0" indent="-342900" algn="just">
              <a:lnSpc>
                <a:spcPct val="90000"/>
              </a:lnSpc>
              <a:spcBef>
                <a:spcPct val="20000"/>
              </a:spcBef>
              <a:buFont typeface="Arial" pitchFamily="34" charset="0"/>
              <a:buChar char="•"/>
            </a:pPr>
            <a:r>
              <a:rPr lang="en-US" sz="2200" dirty="0" smtClean="0">
                <a:latin typeface="Times New Roman" pitchFamily="18" charset="0"/>
                <a:cs typeface="Times New Roman" pitchFamily="18" charset="0"/>
              </a:rPr>
              <a:t>Java syntax is based on C and C++</a:t>
            </a:r>
          </a:p>
          <a:p>
            <a:pPr marL="342900" lvl="0" indent="-342900" algn="just">
              <a:lnSpc>
                <a:spcPct val="90000"/>
              </a:lnSpc>
              <a:spcBef>
                <a:spcPct val="20000"/>
              </a:spcBef>
              <a:buFont typeface="Arial" pitchFamily="34" charset="0"/>
              <a:buChar char="•"/>
            </a:pPr>
            <a:r>
              <a:rPr lang="en-US" sz="2200" dirty="0" smtClean="0">
                <a:latin typeface="Times New Roman" pitchFamily="18" charset="0"/>
                <a:cs typeface="Times New Roman" pitchFamily="18" charset="0"/>
              </a:rPr>
              <a:t>Java has removed many complicated , confusing , ambiguous, and rarely-used features, for example, explicit pointers, operator overloading, etc.</a:t>
            </a:r>
          </a:p>
          <a:p>
            <a:pPr algn="just"/>
            <a:r>
              <a:rPr lang="en-US" sz="2200" dirty="0" smtClean="0">
                <a:latin typeface="Times New Roman" pitchFamily="18" charset="0"/>
                <a:cs typeface="Times New Roman" pitchFamily="18" charset="0"/>
              </a:rPr>
              <a:t/>
            </a:r>
            <a:br>
              <a:rPr lang="en-US" sz="2200" dirty="0" smtClean="0">
                <a:latin typeface="Times New Roman" pitchFamily="18" charset="0"/>
                <a:cs typeface="Times New Roman" pitchFamily="18" charset="0"/>
              </a:rPr>
            </a:br>
            <a:endParaRPr kumimoji="0" lang="en-US" sz="2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
        <p:nvSpPr>
          <p:cNvPr id="8" name="Title 1"/>
          <p:cNvSpPr txBox="1">
            <a:spLocks/>
          </p:cNvSpPr>
          <p:nvPr/>
        </p:nvSpPr>
        <p:spPr>
          <a:xfrm>
            <a:off x="1219200" y="2971800"/>
            <a:ext cx="7086600" cy="457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sng"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Object Oriented</a:t>
            </a:r>
            <a:endParaRPr kumimoji="0" lang="en-US" sz="2400" b="0" i="0" u="sng" strike="noStrike" kern="1200" cap="none" spc="0" normalizeH="0" baseline="0" noProof="0" dirty="0">
              <a:ln>
                <a:noFill/>
              </a:ln>
              <a:solidFill>
                <a:schemeClr val="tx1"/>
              </a:solidFill>
              <a:effectLst/>
              <a:uLnTx/>
              <a:uFillTx/>
              <a:latin typeface="+mj-lt"/>
              <a:ea typeface="+mj-ea"/>
              <a:cs typeface="+mj-cs"/>
            </a:endParaRPr>
          </a:p>
        </p:txBody>
      </p:sp>
      <p:sp>
        <p:nvSpPr>
          <p:cNvPr id="9" name="Rectangle 3"/>
          <p:cNvSpPr txBox="1">
            <a:spLocks noChangeArrowheads="1"/>
          </p:cNvSpPr>
          <p:nvPr/>
        </p:nvSpPr>
        <p:spPr>
          <a:xfrm>
            <a:off x="685800" y="3581400"/>
            <a:ext cx="8153400" cy="3810000"/>
          </a:xfrm>
          <a:prstGeom prst="rect">
            <a:avLst/>
          </a:prstGeom>
        </p:spPr>
        <p:txBody>
          <a:bodyPr vert="horz" lIns="91440" tIns="45720" rIns="91440" bIns="45720" rtlCol="0">
            <a:normAutofit fontScale="92500" lnSpcReduction="20000"/>
          </a:bodyPr>
          <a:lstStyle/>
          <a:p>
            <a:pPr marL="342900" lvl="0" indent="-342900">
              <a:lnSpc>
                <a:spcPct val="110000"/>
              </a:lnSpc>
              <a:spcBef>
                <a:spcPct val="20000"/>
              </a:spcBef>
              <a:buFont typeface="Arial" pitchFamily="34" charset="0"/>
              <a:buChar char="•"/>
            </a:pPr>
            <a:r>
              <a:rPr lang="en-US" sz="2400" dirty="0" smtClean="0">
                <a:latin typeface="Times New Roman" pitchFamily="18" charset="0"/>
                <a:cs typeface="Times New Roman" pitchFamily="18" charset="0"/>
              </a:rPr>
              <a:t>Object-oriented programming (OOPs) is a methodology that simplifies software development and maintenance by providing some rules and concepts.</a:t>
            </a:r>
          </a:p>
          <a:p>
            <a:pPr marL="342900" lvl="0" indent="-342900">
              <a:lnSpc>
                <a:spcPct val="110000"/>
              </a:lnSpc>
              <a:spcBef>
                <a:spcPct val="20000"/>
              </a:spcBef>
              <a:buFont typeface="Arial" pitchFamily="34" charset="0"/>
              <a:buChar char="•"/>
            </a:pPr>
            <a:r>
              <a:rPr lang="en-US" sz="2400" dirty="0" smtClean="0">
                <a:latin typeface="Times New Roman" pitchFamily="18" charset="0"/>
                <a:cs typeface="Times New Roman" pitchFamily="18" charset="0"/>
              </a:rPr>
              <a:t>In Java, everything is an object, which has some data and behavior.</a:t>
            </a:r>
          </a:p>
          <a:p>
            <a:pPr marL="342900" lvl="0" indent="-342900">
              <a:lnSpc>
                <a:spcPct val="110000"/>
              </a:lnSpc>
              <a:spcBef>
                <a:spcPct val="20000"/>
              </a:spcBef>
              <a:buFont typeface="Arial" pitchFamily="34" charset="0"/>
              <a:buChar char="•"/>
            </a:pPr>
            <a:r>
              <a:rPr lang="en-US" sz="2400" dirty="0" smtClean="0">
                <a:latin typeface="Times New Roman" pitchFamily="18" charset="0"/>
                <a:cs typeface="Times New Roman" pitchFamily="18" charset="0"/>
              </a:rPr>
              <a:t>All Java program code resides in class/classes and handled using objects.</a:t>
            </a:r>
          </a:p>
          <a:p>
            <a:pPr marL="342900" lvl="0" indent="-342900">
              <a:lnSpc>
                <a:spcPct val="110000"/>
              </a:lnSpc>
              <a:spcBef>
                <a:spcPct val="20000"/>
              </a:spcBef>
              <a:buFont typeface="Arial" pitchFamily="34" charset="0"/>
              <a:buChar char="•"/>
            </a:pPr>
            <a:r>
              <a:rPr lang="en-US" sz="2400" dirty="0" smtClean="0">
                <a:latin typeface="Times New Roman" pitchFamily="18" charset="0"/>
                <a:cs typeface="Times New Roman" pitchFamily="18" charset="0"/>
              </a:rPr>
              <a:t>Java has extensive set of predefined classes (utilities, I/O, GUI, Networking, WWW, HTML etc. )and these are arranged in packages.</a:t>
            </a:r>
          </a:p>
          <a:p>
            <a:pPr marL="342900" lvl="0" indent="-342900">
              <a:lnSpc>
                <a:spcPct val="90000"/>
              </a:lnSpc>
              <a:spcBef>
                <a:spcPct val="20000"/>
              </a:spcBef>
              <a:buFont typeface="Arial" pitchFamily="34" charset="0"/>
              <a:buChar char="•"/>
            </a:pPr>
            <a:endParaRPr lang="en-US"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
            </a:r>
            <a:br>
              <a:rPr lang="en-US" sz="2200" dirty="0" smtClean="0">
                <a:latin typeface="Times New Roman" pitchFamily="18" charset="0"/>
                <a:cs typeface="Times New Roman" pitchFamily="18" charset="0"/>
              </a:rPr>
            </a:br>
            <a:endParaRPr kumimoji="0" lang="en-US" sz="2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219200" y="304800"/>
            <a:ext cx="7086600" cy="457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sng"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Compiled</a:t>
            </a:r>
            <a:r>
              <a:rPr kumimoji="0" lang="en-US" sz="2400" b="0" i="0" u="sng"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and Interpreted</a:t>
            </a:r>
            <a:endParaRPr kumimoji="0" lang="en-US" sz="2400" b="0" i="0" u="sng" strike="noStrike" kern="1200" cap="none" spc="0" normalizeH="0" baseline="0" noProof="0" dirty="0">
              <a:ln>
                <a:noFill/>
              </a:ln>
              <a:solidFill>
                <a:schemeClr val="tx1"/>
              </a:solidFill>
              <a:effectLst/>
              <a:uLnTx/>
              <a:uFillTx/>
              <a:latin typeface="+mj-lt"/>
              <a:ea typeface="+mj-ea"/>
              <a:cs typeface="+mj-cs"/>
            </a:endParaRPr>
          </a:p>
        </p:txBody>
      </p:sp>
      <p:sp>
        <p:nvSpPr>
          <p:cNvPr id="23" name="Rectangle 3"/>
          <p:cNvSpPr txBox="1">
            <a:spLocks noChangeArrowheads="1"/>
          </p:cNvSpPr>
          <p:nvPr/>
        </p:nvSpPr>
        <p:spPr>
          <a:xfrm>
            <a:off x="609600" y="990600"/>
            <a:ext cx="8077200" cy="4800600"/>
          </a:xfrm>
          <a:prstGeom prst="rect">
            <a:avLst/>
          </a:prstGeom>
        </p:spPr>
        <p:txBody>
          <a:bodyPr vert="horz" lIns="91440" tIns="45720" rIns="91440" bIns="45720" rtlCol="0">
            <a:normAutofit/>
          </a:bodyPr>
          <a:lstStyle/>
          <a:p>
            <a:pPr marL="342900" lvl="0" indent="-342900">
              <a:lnSpc>
                <a:spcPct val="150000"/>
              </a:lnSpc>
              <a:spcBef>
                <a:spcPct val="20000"/>
              </a:spcBef>
              <a:buFont typeface="Arial" pitchFamily="34" charset="0"/>
              <a:buChar char="•"/>
            </a:pPr>
            <a:r>
              <a:rPr lang="en-US" sz="2200" dirty="0" smtClean="0">
                <a:latin typeface="Times New Roman" pitchFamily="18" charset="0"/>
                <a:cs typeface="Times New Roman" pitchFamily="18" charset="0"/>
              </a:rPr>
              <a:t>Java is a two stage system. In first stage, Java program is compiled i.e. the java program is translated into the </a:t>
            </a:r>
            <a:r>
              <a:rPr lang="en-US" sz="2200" b="1" i="1" u="sng" dirty="0" smtClean="0">
                <a:solidFill>
                  <a:srgbClr val="FF0000"/>
                </a:solidFill>
                <a:latin typeface="Times New Roman" pitchFamily="18" charset="0"/>
                <a:cs typeface="Times New Roman" pitchFamily="18" charset="0"/>
              </a:rPr>
              <a:t>byte code</a:t>
            </a:r>
            <a:r>
              <a:rPr lang="en-US" sz="2200" dirty="0" smtClean="0">
                <a:latin typeface="Times New Roman" pitchFamily="18" charset="0"/>
                <a:cs typeface="Times New Roman" pitchFamily="18" charset="0"/>
              </a:rPr>
              <a:t>. For compilation </a:t>
            </a:r>
            <a:r>
              <a:rPr lang="en-US" sz="2200" b="1" i="1" u="sng" dirty="0" err="1" smtClean="0">
                <a:solidFill>
                  <a:srgbClr val="FF0000"/>
                </a:solidFill>
                <a:latin typeface="Times New Roman" pitchFamily="18" charset="0"/>
                <a:cs typeface="Times New Roman" pitchFamily="18" charset="0"/>
              </a:rPr>
              <a:t>javac</a:t>
            </a:r>
            <a:r>
              <a:rPr lang="en-US" sz="2200" b="1" dirty="0" smtClean="0">
                <a:latin typeface="Times New Roman" pitchFamily="18" charset="0"/>
                <a:cs typeface="Times New Roman" pitchFamily="18" charset="0"/>
              </a:rPr>
              <a:t> </a:t>
            </a:r>
            <a:r>
              <a:rPr lang="en-US" sz="2200" b="1" i="1" u="sng" dirty="0" smtClean="0">
                <a:solidFill>
                  <a:srgbClr val="FF0000"/>
                </a:solidFill>
                <a:latin typeface="Times New Roman" pitchFamily="18" charset="0"/>
                <a:cs typeface="Times New Roman" pitchFamily="18" charset="0"/>
              </a:rPr>
              <a:t>compiler</a:t>
            </a:r>
            <a:r>
              <a:rPr lang="en-US" sz="2200" dirty="0" smtClean="0">
                <a:latin typeface="Times New Roman" pitchFamily="18" charset="0"/>
                <a:cs typeface="Times New Roman" pitchFamily="18" charset="0"/>
              </a:rPr>
              <a:t> is used.</a:t>
            </a:r>
          </a:p>
          <a:p>
            <a:pPr marL="342900" lvl="0" indent="-342900">
              <a:lnSpc>
                <a:spcPct val="150000"/>
              </a:lnSpc>
              <a:spcBef>
                <a:spcPct val="20000"/>
              </a:spcBef>
              <a:buFont typeface="Arial" pitchFamily="34" charset="0"/>
              <a:buChar char="•"/>
            </a:pPr>
            <a:r>
              <a:rPr lang="en-US" sz="2200" dirty="0" smtClean="0">
                <a:latin typeface="Times New Roman" pitchFamily="18" charset="0"/>
                <a:cs typeface="Times New Roman" pitchFamily="18" charset="0"/>
              </a:rPr>
              <a:t>The </a:t>
            </a:r>
            <a:r>
              <a:rPr lang="en-US" sz="2200" b="1" i="1" u="sng" dirty="0" smtClean="0">
                <a:solidFill>
                  <a:srgbClr val="FF0000"/>
                </a:solidFill>
                <a:latin typeface="Times New Roman" pitchFamily="18" charset="0"/>
                <a:cs typeface="Times New Roman" pitchFamily="18" charset="0"/>
              </a:rPr>
              <a:t>byte code</a:t>
            </a:r>
            <a:r>
              <a:rPr lang="en-US" sz="2200" dirty="0" smtClean="0">
                <a:latin typeface="Times New Roman" pitchFamily="18" charset="0"/>
                <a:cs typeface="Times New Roman" pitchFamily="18" charset="0"/>
              </a:rPr>
              <a:t>  is intermediate code, it is not a low level code so it is some what in readable form. This code is not understandable to machine. So to convert byte code to machine instructions and to execute this code, </a:t>
            </a:r>
            <a:r>
              <a:rPr lang="en-US" sz="2200" b="1" i="1" u="sng" dirty="0" smtClean="0">
                <a:solidFill>
                  <a:srgbClr val="FF0000"/>
                </a:solidFill>
                <a:latin typeface="Times New Roman" pitchFamily="18" charset="0"/>
                <a:cs typeface="Times New Roman" pitchFamily="18" charset="0"/>
              </a:rPr>
              <a:t>java interpreter</a:t>
            </a:r>
            <a:r>
              <a:rPr lang="en-US" sz="2200" dirty="0" smtClean="0">
                <a:solidFill>
                  <a:srgbClr val="FF0000"/>
                </a:solidFill>
                <a:latin typeface="Times New Roman" pitchFamily="18" charset="0"/>
                <a:cs typeface="Times New Roman" pitchFamily="18" charset="0"/>
              </a:rPr>
              <a:t> </a:t>
            </a:r>
            <a:r>
              <a:rPr lang="en-US" sz="2200" dirty="0" smtClean="0">
                <a:latin typeface="Times New Roman" pitchFamily="18" charset="0"/>
                <a:cs typeface="Times New Roman" pitchFamily="18" charset="0"/>
              </a:rPr>
              <a:t>is used at second stage</a:t>
            </a:r>
            <a:r>
              <a:rPr lang="en-US" sz="2200" dirty="0" smtClean="0">
                <a:solidFill>
                  <a:srgbClr val="FF0000"/>
                </a:solidFill>
                <a:latin typeface="Times New Roman" pitchFamily="18" charset="0"/>
                <a:cs typeface="Times New Roman" pitchFamily="18" charset="0"/>
              </a:rPr>
              <a:t>. </a:t>
            </a:r>
          </a:p>
          <a:p>
            <a:pPr marL="342900" lvl="0" indent="-342900">
              <a:lnSpc>
                <a:spcPct val="150000"/>
              </a:lnSpc>
              <a:spcBef>
                <a:spcPct val="20000"/>
              </a:spcBef>
            </a:pPr>
            <a:r>
              <a:rPr lang="en-US" sz="2200" dirty="0" smtClean="0">
                <a:latin typeface="Times New Roman" pitchFamily="18" charset="0"/>
                <a:cs typeface="Times New Roman" pitchFamily="18" charset="0"/>
              </a:rPr>
              <a:t/>
            </a:r>
            <a:br>
              <a:rPr lang="en-US" sz="2200" dirty="0" smtClean="0">
                <a:latin typeface="Times New Roman" pitchFamily="18" charset="0"/>
                <a:cs typeface="Times New Roman" pitchFamily="18" charset="0"/>
              </a:rPr>
            </a:br>
            <a:endParaRPr kumimoji="0" lang="en-US" sz="22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228600" y="3429000"/>
            <a:ext cx="1600200" cy="1066800"/>
          </a:xfrm>
          <a:prstGeom prst="rect">
            <a:avLst/>
          </a:prstGeom>
          <a:solidFill>
            <a:schemeClr val="bg1"/>
          </a:solidFill>
          <a:ln w="9525">
            <a:solidFill>
              <a:schemeClr val="tx1"/>
            </a:solidFill>
            <a:miter lim="800000"/>
            <a:headEnd/>
            <a:tailEnd/>
          </a:ln>
          <a:effectLst/>
        </p:spPr>
        <p:txBody>
          <a:bodyPr wrap="none" anchor="ctr"/>
          <a:lstStyle/>
          <a:p>
            <a:r>
              <a:rPr lang="en-US" sz="2400"/>
              <a:t>Text Editor</a:t>
            </a:r>
          </a:p>
        </p:txBody>
      </p:sp>
      <p:sp>
        <p:nvSpPr>
          <p:cNvPr id="5" name="Rectangle 4"/>
          <p:cNvSpPr>
            <a:spLocks noChangeArrowheads="1"/>
          </p:cNvSpPr>
          <p:nvPr/>
        </p:nvSpPr>
        <p:spPr bwMode="auto">
          <a:xfrm>
            <a:off x="3581400" y="3429000"/>
            <a:ext cx="1600200" cy="1066800"/>
          </a:xfrm>
          <a:prstGeom prst="rect">
            <a:avLst/>
          </a:prstGeom>
          <a:solidFill>
            <a:schemeClr val="bg1"/>
          </a:solidFill>
          <a:ln w="9525">
            <a:solidFill>
              <a:schemeClr val="tx1"/>
            </a:solidFill>
            <a:miter lim="800000"/>
            <a:headEnd/>
            <a:tailEnd/>
          </a:ln>
          <a:effectLst/>
        </p:spPr>
        <p:txBody>
          <a:bodyPr wrap="none" anchor="ctr"/>
          <a:lstStyle/>
          <a:p>
            <a:r>
              <a:rPr lang="en-US" sz="2400"/>
              <a:t>Compiler</a:t>
            </a:r>
          </a:p>
        </p:txBody>
      </p:sp>
      <p:sp>
        <p:nvSpPr>
          <p:cNvPr id="6" name="Rectangle 5"/>
          <p:cNvSpPr>
            <a:spLocks noChangeArrowheads="1"/>
          </p:cNvSpPr>
          <p:nvPr/>
        </p:nvSpPr>
        <p:spPr bwMode="auto">
          <a:xfrm>
            <a:off x="6934200" y="3429000"/>
            <a:ext cx="1600200" cy="1066800"/>
          </a:xfrm>
          <a:prstGeom prst="rect">
            <a:avLst/>
          </a:prstGeom>
          <a:solidFill>
            <a:schemeClr val="bg1"/>
          </a:solidFill>
          <a:ln w="9525">
            <a:solidFill>
              <a:schemeClr val="tx1"/>
            </a:solidFill>
            <a:miter lim="800000"/>
            <a:headEnd/>
            <a:tailEnd/>
          </a:ln>
          <a:effectLst/>
        </p:spPr>
        <p:txBody>
          <a:bodyPr wrap="none" anchor="ctr"/>
          <a:lstStyle/>
          <a:p>
            <a:r>
              <a:rPr lang="en-US" sz="2400"/>
              <a:t>Interpreter</a:t>
            </a:r>
          </a:p>
        </p:txBody>
      </p:sp>
      <p:sp>
        <p:nvSpPr>
          <p:cNvPr id="7" name="AutoShape 6"/>
          <p:cNvSpPr>
            <a:spLocks noChangeArrowheads="1"/>
          </p:cNvSpPr>
          <p:nvPr/>
        </p:nvSpPr>
        <p:spPr bwMode="auto">
          <a:xfrm>
            <a:off x="1828800" y="3810000"/>
            <a:ext cx="1752600" cy="304800"/>
          </a:xfrm>
          <a:prstGeom prst="rightArrow">
            <a:avLst>
              <a:gd name="adj1" fmla="val 50000"/>
              <a:gd name="adj2" fmla="val 143750"/>
            </a:avLst>
          </a:prstGeom>
          <a:solidFill>
            <a:schemeClr val="tx1"/>
          </a:solidFill>
          <a:ln w="9525">
            <a:solidFill>
              <a:schemeClr val="tx1"/>
            </a:solidFill>
            <a:miter lim="800000"/>
            <a:headEnd/>
            <a:tailEnd/>
          </a:ln>
          <a:effectLst/>
        </p:spPr>
        <p:txBody>
          <a:bodyPr wrap="none" anchor="ctr"/>
          <a:lstStyle/>
          <a:p>
            <a:endParaRPr lang="en-US"/>
          </a:p>
        </p:txBody>
      </p:sp>
      <p:sp>
        <p:nvSpPr>
          <p:cNvPr id="8" name="AutoShape 7"/>
          <p:cNvSpPr>
            <a:spLocks noChangeArrowheads="1"/>
          </p:cNvSpPr>
          <p:nvPr/>
        </p:nvSpPr>
        <p:spPr bwMode="auto">
          <a:xfrm>
            <a:off x="5181600" y="3810000"/>
            <a:ext cx="1752600" cy="304800"/>
          </a:xfrm>
          <a:prstGeom prst="rightArrow">
            <a:avLst>
              <a:gd name="adj1" fmla="val 50000"/>
              <a:gd name="adj2" fmla="val 143750"/>
            </a:avLst>
          </a:prstGeom>
          <a:solidFill>
            <a:schemeClr val="tx1"/>
          </a:solidFill>
          <a:ln w="9525">
            <a:solidFill>
              <a:schemeClr val="tx1"/>
            </a:solidFill>
            <a:miter lim="800000"/>
            <a:headEnd/>
            <a:tailEnd/>
          </a:ln>
          <a:effectLst/>
        </p:spPr>
        <p:txBody>
          <a:bodyPr wrap="none" anchor="ctr"/>
          <a:lstStyle/>
          <a:p>
            <a:endParaRPr lang="en-US"/>
          </a:p>
        </p:txBody>
      </p:sp>
      <p:sp>
        <p:nvSpPr>
          <p:cNvPr id="9" name="Rectangle 8"/>
          <p:cNvSpPr>
            <a:spLocks noChangeArrowheads="1"/>
          </p:cNvSpPr>
          <p:nvPr/>
        </p:nvSpPr>
        <p:spPr bwMode="auto">
          <a:xfrm>
            <a:off x="228600" y="1524000"/>
            <a:ext cx="1905000" cy="1143000"/>
          </a:xfrm>
          <a:prstGeom prst="rect">
            <a:avLst/>
          </a:prstGeom>
          <a:solidFill>
            <a:srgbClr val="FAFD00"/>
          </a:solidFill>
          <a:ln w="9525">
            <a:solidFill>
              <a:schemeClr val="tx1"/>
            </a:solidFill>
            <a:miter lim="800000"/>
            <a:headEnd/>
            <a:tailEnd/>
          </a:ln>
          <a:effectLst/>
        </p:spPr>
        <p:txBody>
          <a:bodyPr wrap="none" anchor="ctr"/>
          <a:lstStyle/>
          <a:p>
            <a:r>
              <a:rPr lang="en-US" sz="2400"/>
              <a:t>Programmer</a:t>
            </a:r>
          </a:p>
        </p:txBody>
      </p:sp>
      <p:sp>
        <p:nvSpPr>
          <p:cNvPr id="10" name="Line 9"/>
          <p:cNvSpPr>
            <a:spLocks noChangeShapeType="1"/>
          </p:cNvSpPr>
          <p:nvPr/>
        </p:nvSpPr>
        <p:spPr bwMode="auto">
          <a:xfrm>
            <a:off x="838200" y="2667000"/>
            <a:ext cx="0" cy="762000"/>
          </a:xfrm>
          <a:prstGeom prst="line">
            <a:avLst/>
          </a:prstGeom>
          <a:noFill/>
          <a:ln w="9525">
            <a:solidFill>
              <a:schemeClr val="tx1"/>
            </a:solidFill>
            <a:miter lim="800000"/>
            <a:headEnd/>
            <a:tailEnd type="triangle" w="med" len="med"/>
          </a:ln>
          <a:effectLst/>
        </p:spPr>
        <p:txBody>
          <a:bodyPr wrap="none"/>
          <a:lstStyle/>
          <a:p>
            <a:endParaRPr lang="en-US"/>
          </a:p>
        </p:txBody>
      </p:sp>
      <p:sp>
        <p:nvSpPr>
          <p:cNvPr id="11" name="Line 10"/>
          <p:cNvSpPr>
            <a:spLocks noChangeShapeType="1"/>
          </p:cNvSpPr>
          <p:nvPr/>
        </p:nvSpPr>
        <p:spPr bwMode="auto">
          <a:xfrm flipV="1">
            <a:off x="1371600" y="2667000"/>
            <a:ext cx="0" cy="762000"/>
          </a:xfrm>
          <a:prstGeom prst="line">
            <a:avLst/>
          </a:prstGeom>
          <a:noFill/>
          <a:ln w="9525">
            <a:solidFill>
              <a:schemeClr val="tx1"/>
            </a:solidFill>
            <a:miter lim="800000"/>
            <a:headEnd/>
            <a:tailEnd type="triangle" w="med" len="med"/>
          </a:ln>
          <a:effectLst/>
        </p:spPr>
        <p:txBody>
          <a:bodyPr wrap="none"/>
          <a:lstStyle/>
          <a:p>
            <a:endParaRPr lang="en-US"/>
          </a:p>
        </p:txBody>
      </p:sp>
      <p:sp>
        <p:nvSpPr>
          <p:cNvPr id="12" name="Text Box 11"/>
          <p:cNvSpPr txBox="1">
            <a:spLocks noChangeArrowheads="1"/>
          </p:cNvSpPr>
          <p:nvPr/>
        </p:nvSpPr>
        <p:spPr bwMode="auto">
          <a:xfrm>
            <a:off x="1720850" y="2971800"/>
            <a:ext cx="2089150" cy="457200"/>
          </a:xfrm>
          <a:prstGeom prst="rect">
            <a:avLst/>
          </a:prstGeom>
          <a:noFill/>
          <a:ln w="9525">
            <a:noFill/>
            <a:miter lim="800000"/>
            <a:headEnd/>
            <a:tailEnd/>
          </a:ln>
          <a:effectLst/>
        </p:spPr>
        <p:txBody>
          <a:bodyPr wrap="none">
            <a:spAutoFit/>
          </a:bodyPr>
          <a:lstStyle/>
          <a:p>
            <a:r>
              <a:rPr lang="en-US" sz="2400" b="1" dirty="0"/>
              <a:t>Source Code</a:t>
            </a:r>
          </a:p>
        </p:txBody>
      </p:sp>
      <p:sp>
        <p:nvSpPr>
          <p:cNvPr id="13" name="Text Box 12"/>
          <p:cNvSpPr txBox="1">
            <a:spLocks noChangeArrowheads="1"/>
          </p:cNvSpPr>
          <p:nvPr/>
        </p:nvSpPr>
        <p:spPr bwMode="auto">
          <a:xfrm>
            <a:off x="1943100" y="4168775"/>
            <a:ext cx="1327150" cy="457200"/>
          </a:xfrm>
          <a:prstGeom prst="rect">
            <a:avLst/>
          </a:prstGeom>
          <a:noFill/>
          <a:ln w="9525">
            <a:noFill/>
            <a:miter lim="800000"/>
            <a:headEnd/>
            <a:tailEnd/>
          </a:ln>
          <a:effectLst/>
        </p:spPr>
        <p:txBody>
          <a:bodyPr wrap="none">
            <a:spAutoFit/>
          </a:bodyPr>
          <a:lstStyle/>
          <a:p>
            <a:r>
              <a:rPr lang="en-US" sz="2400">
                <a:solidFill>
                  <a:srgbClr val="0000FF"/>
                </a:solidFill>
              </a:rPr>
              <a:t>.java file</a:t>
            </a:r>
          </a:p>
        </p:txBody>
      </p:sp>
      <p:sp>
        <p:nvSpPr>
          <p:cNvPr id="14" name="Text Box 13"/>
          <p:cNvSpPr txBox="1">
            <a:spLocks noChangeArrowheads="1"/>
          </p:cNvSpPr>
          <p:nvPr/>
        </p:nvSpPr>
        <p:spPr bwMode="auto">
          <a:xfrm>
            <a:off x="5181600" y="3124200"/>
            <a:ext cx="1752600" cy="457200"/>
          </a:xfrm>
          <a:prstGeom prst="rect">
            <a:avLst/>
          </a:prstGeom>
          <a:noFill/>
          <a:ln w="9525">
            <a:noFill/>
            <a:miter lim="800000"/>
            <a:headEnd/>
            <a:tailEnd/>
          </a:ln>
          <a:effectLst/>
        </p:spPr>
        <p:txBody>
          <a:bodyPr>
            <a:spAutoFit/>
          </a:bodyPr>
          <a:lstStyle/>
          <a:p>
            <a:r>
              <a:rPr lang="en-US" sz="2400" b="1"/>
              <a:t>Byte Code</a:t>
            </a:r>
          </a:p>
        </p:txBody>
      </p:sp>
      <p:sp>
        <p:nvSpPr>
          <p:cNvPr id="15" name="Text Box 14"/>
          <p:cNvSpPr txBox="1">
            <a:spLocks noChangeArrowheads="1"/>
          </p:cNvSpPr>
          <p:nvPr/>
        </p:nvSpPr>
        <p:spPr bwMode="auto">
          <a:xfrm>
            <a:off x="5257800" y="4191000"/>
            <a:ext cx="1457325" cy="457200"/>
          </a:xfrm>
          <a:prstGeom prst="rect">
            <a:avLst/>
          </a:prstGeom>
          <a:noFill/>
          <a:ln w="9525">
            <a:noFill/>
            <a:miter lim="800000"/>
            <a:headEnd/>
            <a:tailEnd/>
          </a:ln>
          <a:effectLst/>
        </p:spPr>
        <p:txBody>
          <a:bodyPr>
            <a:spAutoFit/>
          </a:bodyPr>
          <a:lstStyle/>
          <a:p>
            <a:r>
              <a:rPr lang="en-US" sz="2400"/>
              <a:t>.</a:t>
            </a:r>
            <a:r>
              <a:rPr lang="en-US" sz="2400">
                <a:solidFill>
                  <a:srgbClr val="0000FF"/>
                </a:solidFill>
              </a:rPr>
              <a:t>class file</a:t>
            </a:r>
          </a:p>
        </p:txBody>
      </p:sp>
      <p:sp>
        <p:nvSpPr>
          <p:cNvPr id="16" name="Rectangle 15"/>
          <p:cNvSpPr>
            <a:spLocks noChangeArrowheads="1"/>
          </p:cNvSpPr>
          <p:nvPr/>
        </p:nvSpPr>
        <p:spPr bwMode="auto">
          <a:xfrm>
            <a:off x="6248400" y="1524000"/>
            <a:ext cx="2590800" cy="1143000"/>
          </a:xfrm>
          <a:prstGeom prst="rect">
            <a:avLst/>
          </a:prstGeom>
          <a:solidFill>
            <a:srgbClr val="FAFD00"/>
          </a:solidFill>
          <a:ln w="9525">
            <a:solidFill>
              <a:schemeClr val="tx1"/>
            </a:solidFill>
            <a:miter lim="800000"/>
            <a:headEnd/>
            <a:tailEnd/>
          </a:ln>
          <a:effectLst/>
        </p:spPr>
        <p:txBody>
          <a:bodyPr wrap="none" anchor="ctr"/>
          <a:lstStyle/>
          <a:p>
            <a:r>
              <a:rPr lang="en-US" sz="2400"/>
              <a:t>Hardware and </a:t>
            </a:r>
          </a:p>
          <a:p>
            <a:r>
              <a:rPr lang="en-US" sz="2400"/>
              <a:t>Operating System</a:t>
            </a:r>
          </a:p>
        </p:txBody>
      </p:sp>
      <p:sp>
        <p:nvSpPr>
          <p:cNvPr id="17" name="Line 16"/>
          <p:cNvSpPr>
            <a:spLocks noChangeShapeType="1"/>
          </p:cNvSpPr>
          <p:nvPr/>
        </p:nvSpPr>
        <p:spPr bwMode="auto">
          <a:xfrm>
            <a:off x="7391400" y="2667000"/>
            <a:ext cx="0" cy="762000"/>
          </a:xfrm>
          <a:prstGeom prst="line">
            <a:avLst/>
          </a:prstGeom>
          <a:noFill/>
          <a:ln w="9525">
            <a:solidFill>
              <a:schemeClr val="tx1"/>
            </a:solidFill>
            <a:miter lim="800000"/>
            <a:headEnd/>
            <a:tailEnd type="triangle" w="med" len="med"/>
          </a:ln>
          <a:effectLst/>
        </p:spPr>
        <p:txBody>
          <a:bodyPr wrap="none"/>
          <a:lstStyle/>
          <a:p>
            <a:endParaRPr lang="en-US"/>
          </a:p>
        </p:txBody>
      </p:sp>
      <p:sp>
        <p:nvSpPr>
          <p:cNvPr id="18" name="Line 17"/>
          <p:cNvSpPr>
            <a:spLocks noChangeShapeType="1"/>
          </p:cNvSpPr>
          <p:nvPr/>
        </p:nvSpPr>
        <p:spPr bwMode="auto">
          <a:xfrm flipV="1">
            <a:off x="7848600" y="2667000"/>
            <a:ext cx="0" cy="762000"/>
          </a:xfrm>
          <a:prstGeom prst="line">
            <a:avLst/>
          </a:prstGeom>
          <a:noFill/>
          <a:ln w="9525">
            <a:solidFill>
              <a:schemeClr val="tx1"/>
            </a:solidFill>
            <a:miter lim="800000"/>
            <a:headEnd/>
            <a:tailEnd type="triangle" w="med" len="med"/>
          </a:ln>
          <a:effectLst/>
        </p:spPr>
        <p:txBody>
          <a:bodyPr wrap="none"/>
          <a:lstStyle/>
          <a:p>
            <a:endParaRPr lang="en-US"/>
          </a:p>
        </p:txBody>
      </p:sp>
      <p:sp>
        <p:nvSpPr>
          <p:cNvPr id="19" name="Text Box 18"/>
          <p:cNvSpPr txBox="1">
            <a:spLocks noChangeArrowheads="1"/>
          </p:cNvSpPr>
          <p:nvPr/>
        </p:nvSpPr>
        <p:spPr bwMode="auto">
          <a:xfrm>
            <a:off x="304800" y="4800600"/>
            <a:ext cx="1844675" cy="822325"/>
          </a:xfrm>
          <a:prstGeom prst="rect">
            <a:avLst/>
          </a:prstGeom>
          <a:noFill/>
          <a:ln w="9525">
            <a:noFill/>
            <a:miter lim="800000"/>
            <a:headEnd/>
            <a:tailEnd/>
          </a:ln>
          <a:effectLst/>
        </p:spPr>
        <p:txBody>
          <a:bodyPr>
            <a:spAutoFit/>
          </a:bodyPr>
          <a:lstStyle/>
          <a:p>
            <a:r>
              <a:rPr lang="en-US" sz="2400">
                <a:solidFill>
                  <a:srgbClr val="B50069"/>
                </a:solidFill>
              </a:rPr>
              <a:t>Notepad,</a:t>
            </a:r>
            <a:r>
              <a:rPr lang="en-US">
                <a:solidFill>
                  <a:srgbClr val="B50069"/>
                </a:solidFill>
              </a:rPr>
              <a:t> </a:t>
            </a:r>
            <a:r>
              <a:rPr lang="en-US" sz="2400">
                <a:solidFill>
                  <a:srgbClr val="B50069"/>
                </a:solidFill>
              </a:rPr>
              <a:t>emacs,vi</a:t>
            </a:r>
          </a:p>
        </p:txBody>
      </p:sp>
      <p:sp>
        <p:nvSpPr>
          <p:cNvPr id="20" name="Text Box 19"/>
          <p:cNvSpPr txBox="1">
            <a:spLocks noChangeArrowheads="1"/>
          </p:cNvSpPr>
          <p:nvPr/>
        </p:nvSpPr>
        <p:spPr bwMode="auto">
          <a:xfrm>
            <a:off x="3962400" y="4800600"/>
            <a:ext cx="884238" cy="457200"/>
          </a:xfrm>
          <a:prstGeom prst="rect">
            <a:avLst/>
          </a:prstGeom>
          <a:noFill/>
          <a:ln w="9525">
            <a:noFill/>
            <a:miter lim="800000"/>
            <a:headEnd/>
            <a:tailEnd/>
          </a:ln>
          <a:effectLst/>
        </p:spPr>
        <p:txBody>
          <a:bodyPr>
            <a:spAutoFit/>
          </a:bodyPr>
          <a:lstStyle/>
          <a:p>
            <a:r>
              <a:rPr lang="en-US" sz="2400">
                <a:solidFill>
                  <a:srgbClr val="B50069"/>
                </a:solidFill>
              </a:rPr>
              <a:t>javac</a:t>
            </a:r>
          </a:p>
        </p:txBody>
      </p:sp>
      <p:sp>
        <p:nvSpPr>
          <p:cNvPr id="21" name="Text Box 20"/>
          <p:cNvSpPr txBox="1">
            <a:spLocks noChangeArrowheads="1"/>
          </p:cNvSpPr>
          <p:nvPr/>
        </p:nvSpPr>
        <p:spPr bwMode="auto">
          <a:xfrm>
            <a:off x="7086600" y="4702175"/>
            <a:ext cx="1821909" cy="830997"/>
          </a:xfrm>
          <a:prstGeom prst="rect">
            <a:avLst/>
          </a:prstGeom>
          <a:noFill/>
          <a:ln w="9525">
            <a:noFill/>
            <a:miter lim="800000"/>
            <a:headEnd/>
            <a:tailEnd/>
          </a:ln>
          <a:effectLst/>
        </p:spPr>
        <p:txBody>
          <a:bodyPr wrap="none">
            <a:spAutoFit/>
          </a:bodyPr>
          <a:lstStyle/>
          <a:p>
            <a:pPr algn="l"/>
            <a:r>
              <a:rPr lang="en-US" sz="2400" dirty="0" smtClean="0">
                <a:solidFill>
                  <a:srgbClr val="B50069"/>
                </a:solidFill>
              </a:rPr>
              <a:t>java/</a:t>
            </a:r>
            <a:endParaRPr lang="en-US" sz="2400" dirty="0">
              <a:solidFill>
                <a:srgbClr val="B50069"/>
              </a:solidFill>
            </a:endParaRPr>
          </a:p>
          <a:p>
            <a:pPr algn="l"/>
            <a:r>
              <a:rPr lang="en-US" sz="2400" dirty="0" err="1" smtClean="0">
                <a:solidFill>
                  <a:srgbClr val="B50069"/>
                </a:solidFill>
              </a:rPr>
              <a:t>appletviewer</a:t>
            </a:r>
            <a:endParaRPr lang="en-US" sz="2400" dirty="0">
              <a:solidFill>
                <a:srgbClr val="B50069"/>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343</TotalTime>
  <Words>946</Words>
  <Application>Microsoft Office PowerPoint</Application>
  <PresentationFormat>On-screen Show (4:3)</PresentationFormat>
  <Paragraphs>132</Paragraphs>
  <Slides>17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Office Theme</vt:lpstr>
      <vt:lpstr>Microsoft ClipArt Gallery</vt:lpstr>
      <vt:lpstr>Unit-I Introduction to Java and Java Fundamentals  </vt:lpstr>
      <vt:lpstr>Lecture Contents</vt:lpstr>
      <vt:lpstr>History of Java</vt:lpstr>
      <vt:lpstr>Slide 4</vt:lpstr>
      <vt:lpstr>Slide 5</vt:lpstr>
      <vt:lpstr>Features of Java </vt:lpstr>
      <vt:lpstr>Familiar, Simple </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Unit-I Introduction to Java and Java Fundamentals   History of Java , Features of Java , Comparison of Java and C++ , Java Environment, Java Tools – jdb, javap, javadoc ,Java IDE – Eclipse/NetBeans, Structure of java program, First java program, Types of Comments, Data types, Variables, Operators, Keywords, Naming Convention, Declaring 1D, 2D array, Decision Making (if, switch),Looping(for, while) ,Type Casting ,Accepting input using Command line argument, Accepting input from console</dc:title>
  <dc:creator>Irfan</dc:creator>
  <cp:lastModifiedBy>Irfan</cp:lastModifiedBy>
  <cp:revision>51</cp:revision>
  <dcterms:created xsi:type="dcterms:W3CDTF">2020-09-08T18:42:14Z</dcterms:created>
  <dcterms:modified xsi:type="dcterms:W3CDTF">2020-10-08T20:42:07Z</dcterms:modified>
</cp:coreProperties>
</file>