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4" r:id="rId5"/>
    <p:sldId id="278" r:id="rId6"/>
    <p:sldId id="279" r:id="rId7"/>
    <p:sldId id="280" r:id="rId8"/>
    <p:sldId id="282" r:id="rId9"/>
    <p:sldId id="281" r:id="rId10"/>
    <p:sldId id="275" r:id="rId11"/>
    <p:sldId id="283"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21DCFF-958E-4D2C-B3F7-AFD9102A2D22}" type="datetimeFigureOut">
              <a:rPr lang="en-US" smtClean="0"/>
              <a:pPr/>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21DCFF-958E-4D2C-B3F7-AFD9102A2D22}" type="datetimeFigureOut">
              <a:rPr lang="en-US" smtClean="0"/>
              <a:pPr/>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1DCFF-958E-4D2C-B3F7-AFD9102A2D22}" type="datetimeFigureOut">
              <a:rPr lang="en-US" smtClean="0"/>
              <a:pPr/>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1DCFF-958E-4D2C-B3F7-AFD9102A2D22}" type="datetimeFigureOut">
              <a:rPr lang="en-US" smtClean="0"/>
              <a:pPr/>
              <a:t>10/9/2020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24F13-836B-4858-AF1F-D83D95FEC2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racle.com/java/technologies/javase-download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5410199"/>
          </a:xfrm>
        </p:spPr>
        <p:txBody>
          <a:bodyPr>
            <a:noAutofit/>
          </a:bodyPr>
          <a:lstStyle/>
          <a:p>
            <a:r>
              <a:rPr lang="en-US" sz="2800" b="1" u="sng" dirty="0" smtClean="0">
                <a:latin typeface="Times New Roman" pitchFamily="18" charset="0"/>
                <a:cs typeface="Times New Roman" pitchFamily="18" charset="0"/>
              </a:rPr>
              <a:t>Unit-I</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Introduction </a:t>
            </a:r>
            <a:r>
              <a:rPr lang="en-US" sz="3200" b="1" dirty="0">
                <a:latin typeface="Times New Roman" pitchFamily="18" charset="0"/>
                <a:cs typeface="Times New Roman" pitchFamily="18" charset="0"/>
              </a:rPr>
              <a:t>to Java and Java </a:t>
            </a:r>
            <a:r>
              <a:rPr lang="en-US" sz="3200" b="1" dirty="0" smtClean="0">
                <a:latin typeface="Times New Roman" pitchFamily="18" charset="0"/>
                <a:cs typeface="Times New Roman" pitchFamily="18" charset="0"/>
              </a:rPr>
              <a:t>Fundamentals</a:t>
            </a:r>
            <a:br>
              <a:rPr lang="en-US" sz="3200" b="1" dirty="0" smtClean="0">
                <a:latin typeface="Times New Roman" pitchFamily="18" charset="0"/>
                <a:cs typeface="Times New Roman" pitchFamily="18" charset="0"/>
              </a:rPr>
            </a:b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Autofit/>
          </a:bodyPr>
          <a:lstStyle/>
          <a:p>
            <a:r>
              <a:rPr lang="en-US" sz="2800" b="1" u="sng" dirty="0" smtClean="0">
                <a:latin typeface="Times New Roman" pitchFamily="18" charset="0"/>
                <a:cs typeface="Times New Roman" pitchFamily="18" charset="0"/>
              </a:rPr>
              <a:t>Java Tools</a:t>
            </a:r>
            <a:endParaRPr lang="en-US" sz="2800" b="1" u="sng" dirty="0">
              <a:latin typeface="Times New Roman" pitchFamily="18" charset="0"/>
              <a:cs typeface="Times New Roman" pitchFamily="18" charset="0"/>
            </a:endParaRPr>
          </a:p>
        </p:txBody>
      </p:sp>
      <p:sp>
        <p:nvSpPr>
          <p:cNvPr id="5" name="Content Placeholder 2"/>
          <p:cNvSpPr txBox="1">
            <a:spLocks/>
          </p:cNvSpPr>
          <p:nvPr/>
        </p:nvSpPr>
        <p:spPr>
          <a:xfrm>
            <a:off x="533400" y="2286000"/>
            <a:ext cx="3657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914400" y="1752600"/>
            <a:ext cx="39624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err="1" smtClean="0">
                <a:ln>
                  <a:noFill/>
                </a:ln>
                <a:solidFill>
                  <a:schemeClr val="tx1"/>
                </a:solidFill>
                <a:effectLst/>
                <a:uLnTx/>
                <a:uFillTx/>
                <a:latin typeface="+mn-lt"/>
                <a:ea typeface="+mn-ea"/>
                <a:cs typeface="+mn-cs"/>
              </a:rPr>
              <a:t>javac</a:t>
            </a: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en-US" sz="2000" b="1" dirty="0" smtClean="0"/>
              <a:t>java</a:t>
            </a:r>
            <a:r>
              <a:rPr kumimoji="0" lang="en-US" sz="2000" b="0" i="0"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50000"/>
              </a:lnSpc>
              <a:spcBef>
                <a:spcPct val="20000"/>
              </a:spcBef>
              <a:spcAft>
                <a:spcPts val="0"/>
              </a:spcAft>
              <a:buClrTx/>
              <a:buSzTx/>
              <a:tabLst/>
              <a:defRPr/>
            </a:pPr>
            <a:endParaRPr lang="en-US" sz="2000" dirty="0" smtClean="0"/>
          </a:p>
          <a:p>
            <a:pPr marL="342900" marR="0" lvl="0" indent="-342900" algn="l" defTabSz="914400" rtl="0" eaLnBrk="1" fontAlgn="auto" latinLnBrk="0" hangingPunct="1">
              <a:lnSpc>
                <a:spcPct val="150000"/>
              </a:lnSpc>
              <a:spcBef>
                <a:spcPct val="20000"/>
              </a:spcBef>
              <a:spcAft>
                <a:spcPts val="0"/>
              </a:spcAft>
              <a:buClrTx/>
              <a:buSzTx/>
              <a:tabLst/>
              <a:defRPr/>
            </a:pPr>
            <a:r>
              <a:rPr lang="en-US" sz="2000" dirty="0" smtClean="0"/>
              <a:t>	</a:t>
            </a:r>
          </a:p>
          <a:p>
            <a:pPr marL="342900" marR="0" lvl="0" indent="-342900" algn="l" defTabSz="914400" rtl="0" eaLnBrk="1" fontAlgn="auto" latinLnBrk="0" hangingPunct="1">
              <a:lnSpc>
                <a:spcPct val="150000"/>
              </a:lnSpc>
              <a:spcBef>
                <a:spcPct val="20000"/>
              </a:spcBef>
              <a:spcAft>
                <a:spcPts val="0"/>
              </a:spcAft>
              <a:buClrTx/>
              <a:buSzTx/>
              <a:tabLst/>
              <a:defRPr/>
            </a:pPr>
            <a:endParaRPr lang="en-US" sz="1200" dirty="0" smtClean="0"/>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en-US" sz="2000" b="1" dirty="0" err="1" smtClean="0"/>
              <a:t>javadoc</a:t>
            </a:r>
            <a:r>
              <a:rPr lang="en-US" sz="2000" dirty="0" smtClean="0"/>
              <a:t>			</a:t>
            </a:r>
            <a:endParaRPr kumimoji="0" lang="en-US" sz="2000" b="0" i="0" u="none" strike="noStrike" kern="1200" cap="none" spc="0" normalizeH="0" noProof="0" dirty="0" smtClean="0">
              <a:ln>
                <a:noFill/>
              </a:ln>
              <a:solidFill>
                <a:schemeClr val="tx1"/>
              </a:solidFill>
              <a:effectLst/>
              <a:uLnTx/>
              <a:uFillTx/>
              <a:latin typeface="+mn-lt"/>
              <a:ea typeface="+mn-ea"/>
              <a:cs typeface="+mn-cs"/>
            </a:endParaRPr>
          </a:p>
        </p:txBody>
      </p:sp>
      <p:sp>
        <p:nvSpPr>
          <p:cNvPr id="7" name="TextBox 6"/>
          <p:cNvSpPr txBox="1"/>
          <p:nvPr/>
        </p:nvSpPr>
        <p:spPr>
          <a:xfrm>
            <a:off x="1828800" y="1383268"/>
            <a:ext cx="1600200" cy="400110"/>
          </a:xfrm>
          <a:prstGeom prst="rect">
            <a:avLst/>
          </a:prstGeom>
          <a:noFill/>
        </p:spPr>
        <p:txBody>
          <a:bodyPr wrap="square" rtlCol="0">
            <a:spAutoFit/>
          </a:bodyPr>
          <a:lstStyle/>
          <a:p>
            <a:r>
              <a:rPr lang="en-US" sz="2000" b="1" dirty="0" smtClean="0"/>
              <a:t>Tool Name</a:t>
            </a:r>
            <a:endParaRPr lang="en-US" sz="2000" b="1" dirty="0"/>
          </a:p>
        </p:txBody>
      </p:sp>
      <p:sp>
        <p:nvSpPr>
          <p:cNvPr id="8" name="Content Placeholder 2"/>
          <p:cNvSpPr txBox="1">
            <a:spLocks/>
          </p:cNvSpPr>
          <p:nvPr/>
        </p:nvSpPr>
        <p:spPr>
          <a:xfrm>
            <a:off x="3886200" y="1798637"/>
            <a:ext cx="5029200" cy="4525963"/>
          </a:xfrm>
          <a:prstGeom prst="rect">
            <a:avLst/>
          </a:prstGeom>
        </p:spPr>
        <p:txBody>
          <a:bodyPr vert="horz" lIns="91440" tIns="45720" rIns="91440" bIns="45720" rtlCol="0">
            <a:normAutofit/>
          </a:bodyPr>
          <a:lstStyle/>
          <a:p>
            <a:pPr marL="342900" indent="-342900">
              <a:lnSpc>
                <a:spcPct val="150000"/>
              </a:lnSpc>
              <a:spcBef>
                <a:spcPct val="20000"/>
              </a:spcBef>
              <a:buFont typeface="Arial" pitchFamily="34" charset="0"/>
              <a:buChar char="•"/>
            </a:pPr>
            <a:r>
              <a:rPr lang="en-US" sz="2000" dirty="0" smtClean="0"/>
              <a:t>It is java compiler. Used to compile java program which converts it into byte code.</a:t>
            </a:r>
          </a:p>
          <a:p>
            <a:pPr marL="342900" indent="-342900">
              <a:lnSpc>
                <a:spcPct val="150000"/>
              </a:lnSpc>
              <a:spcBef>
                <a:spcPct val="20000"/>
              </a:spcBef>
              <a:buFont typeface="Arial" pitchFamily="34" charset="0"/>
              <a:buChar char="•"/>
            </a:pPr>
            <a:endParaRPr lang="en-US" sz="2000" dirty="0" smtClean="0"/>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It is java interpreter,</a:t>
            </a:r>
            <a:r>
              <a:rPr kumimoji="0" lang="en-US" sz="2000" b="0" i="0" u="none" strike="noStrike" kern="1200" cap="none" spc="0" normalizeH="0" noProof="0" dirty="0" smtClean="0">
                <a:ln>
                  <a:noFill/>
                </a:ln>
                <a:solidFill>
                  <a:schemeClr val="tx1"/>
                </a:solidFill>
                <a:effectLst/>
                <a:uLnTx/>
                <a:uFillTx/>
                <a:latin typeface="+mn-lt"/>
                <a:ea typeface="+mn-ea"/>
                <a:cs typeface="+mn-cs"/>
              </a:rPr>
              <a:t> also known as application launcher. Used to run java program which converts and executes java code. </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en-US" sz="2000" dirty="0" smtClean="0"/>
              <a:t>It creates HTML help file from source code</a:t>
            </a: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lang="en-US" sz="2000" dirty="0" smtClean="0"/>
          </a:p>
        </p:txBody>
      </p:sp>
      <p:sp>
        <p:nvSpPr>
          <p:cNvPr id="9" name="TextBox 8"/>
          <p:cNvSpPr txBox="1"/>
          <p:nvPr/>
        </p:nvSpPr>
        <p:spPr>
          <a:xfrm>
            <a:off x="5715000" y="1383268"/>
            <a:ext cx="1981200" cy="400110"/>
          </a:xfrm>
          <a:prstGeom prst="rect">
            <a:avLst/>
          </a:prstGeom>
          <a:noFill/>
        </p:spPr>
        <p:txBody>
          <a:bodyPr wrap="square" rtlCol="0">
            <a:spAutoFit/>
          </a:bodyPr>
          <a:lstStyle/>
          <a:p>
            <a:r>
              <a:rPr lang="en-US" sz="2000" b="1" dirty="0" smtClean="0"/>
              <a:t>Used for</a:t>
            </a:r>
            <a:endParaRPr lang="en-US" sz="2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Autofit/>
          </a:bodyPr>
          <a:lstStyle/>
          <a:p>
            <a:r>
              <a:rPr lang="en-US" sz="2800" b="1" u="sng" dirty="0" smtClean="0">
                <a:latin typeface="Times New Roman" pitchFamily="18" charset="0"/>
                <a:cs typeface="Times New Roman" pitchFamily="18" charset="0"/>
              </a:rPr>
              <a:t>Java Tools</a:t>
            </a:r>
            <a:endParaRPr lang="en-US" sz="2800" b="1" u="sng" dirty="0">
              <a:latin typeface="Times New Roman" pitchFamily="18" charset="0"/>
              <a:cs typeface="Times New Roman" pitchFamily="18" charset="0"/>
            </a:endParaRPr>
          </a:p>
        </p:txBody>
      </p:sp>
      <p:sp>
        <p:nvSpPr>
          <p:cNvPr id="5" name="Content Placeholder 2"/>
          <p:cNvSpPr txBox="1">
            <a:spLocks/>
          </p:cNvSpPr>
          <p:nvPr/>
        </p:nvSpPr>
        <p:spPr>
          <a:xfrm>
            <a:off x="533400" y="2286000"/>
            <a:ext cx="3657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914400" y="1752600"/>
            <a:ext cx="39624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err="1" smtClean="0">
                <a:ln>
                  <a:noFill/>
                </a:ln>
                <a:solidFill>
                  <a:schemeClr val="tx1"/>
                </a:solidFill>
                <a:effectLst/>
                <a:uLnTx/>
                <a:uFillTx/>
                <a:latin typeface="+mn-lt"/>
                <a:ea typeface="+mn-ea"/>
                <a:cs typeface="+mn-cs"/>
              </a:rPr>
              <a:t>jdb</a:t>
            </a: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US" sz="2000" b="1" i="0" u="none" strike="noStrike" kern="1200" cap="none" spc="0" normalizeH="0" noProof="0" dirty="0" err="1" smtClean="0">
                <a:ln>
                  <a:noFill/>
                </a:ln>
                <a:solidFill>
                  <a:schemeClr val="tx1"/>
                </a:solidFill>
                <a:effectLst/>
                <a:uLnTx/>
                <a:uFillTx/>
                <a:latin typeface="+mn-lt"/>
                <a:ea typeface="+mn-ea"/>
                <a:cs typeface="+mn-cs"/>
              </a:rPr>
              <a:t>appletviewer</a:t>
            </a:r>
            <a:r>
              <a:rPr kumimoji="0" lang="en-US" sz="2000" b="0" i="0"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50000"/>
              </a:lnSpc>
              <a:spcBef>
                <a:spcPct val="20000"/>
              </a:spcBef>
              <a:spcAft>
                <a:spcPts val="0"/>
              </a:spcAft>
              <a:buClrTx/>
              <a:buSzTx/>
              <a:tabLst/>
              <a:defRPr/>
            </a:pPr>
            <a:endParaRPr lang="en-US" sz="2000" dirty="0" smtClean="0"/>
          </a:p>
          <a:p>
            <a:pPr marL="342900" marR="0" lvl="0" indent="-342900" algn="l" defTabSz="914400" rtl="0" eaLnBrk="1" fontAlgn="auto" latinLnBrk="0" hangingPunct="1">
              <a:lnSpc>
                <a:spcPct val="150000"/>
              </a:lnSpc>
              <a:spcBef>
                <a:spcPct val="20000"/>
              </a:spcBef>
              <a:spcAft>
                <a:spcPts val="0"/>
              </a:spcAft>
              <a:buClrTx/>
              <a:buSzTx/>
              <a:tabLst/>
              <a:defRPr/>
            </a:pPr>
            <a:r>
              <a:rPr lang="en-US" sz="2000" dirty="0" smtClean="0"/>
              <a:t>	</a:t>
            </a:r>
          </a:p>
          <a:p>
            <a:pPr marL="342900" marR="0" lvl="0" indent="-342900" algn="l" defTabSz="914400" rtl="0" eaLnBrk="1" fontAlgn="auto" latinLnBrk="0" hangingPunct="1">
              <a:lnSpc>
                <a:spcPct val="150000"/>
              </a:lnSpc>
              <a:spcBef>
                <a:spcPct val="20000"/>
              </a:spcBef>
              <a:spcAft>
                <a:spcPts val="0"/>
              </a:spcAft>
              <a:buClrTx/>
              <a:buSzTx/>
              <a:tabLst/>
              <a:defRPr/>
            </a:pPr>
            <a:endParaRPr lang="en-US" sz="1200" dirty="0" smtClean="0"/>
          </a:p>
        </p:txBody>
      </p:sp>
      <p:sp>
        <p:nvSpPr>
          <p:cNvPr id="7" name="TextBox 6"/>
          <p:cNvSpPr txBox="1"/>
          <p:nvPr/>
        </p:nvSpPr>
        <p:spPr>
          <a:xfrm>
            <a:off x="1828800" y="1383268"/>
            <a:ext cx="1600200" cy="400110"/>
          </a:xfrm>
          <a:prstGeom prst="rect">
            <a:avLst/>
          </a:prstGeom>
          <a:noFill/>
        </p:spPr>
        <p:txBody>
          <a:bodyPr wrap="square" rtlCol="0">
            <a:spAutoFit/>
          </a:bodyPr>
          <a:lstStyle/>
          <a:p>
            <a:r>
              <a:rPr lang="en-US" sz="2000" b="1" dirty="0" smtClean="0"/>
              <a:t>Tool Name</a:t>
            </a:r>
            <a:endParaRPr lang="en-US" sz="2000" b="1" dirty="0"/>
          </a:p>
        </p:txBody>
      </p:sp>
      <p:sp>
        <p:nvSpPr>
          <p:cNvPr id="8" name="Content Placeholder 2"/>
          <p:cNvSpPr txBox="1">
            <a:spLocks/>
          </p:cNvSpPr>
          <p:nvPr/>
        </p:nvSpPr>
        <p:spPr>
          <a:xfrm>
            <a:off x="3886200" y="1798637"/>
            <a:ext cx="5029200" cy="4525963"/>
          </a:xfrm>
          <a:prstGeom prst="rect">
            <a:avLst/>
          </a:prstGeom>
        </p:spPr>
        <p:txBody>
          <a:bodyPr vert="horz" lIns="91440" tIns="45720" rIns="91440" bIns="45720" rtlCol="0">
            <a:normAutofit/>
          </a:bodyPr>
          <a:lstStyle/>
          <a:p>
            <a:pPr marL="342900" indent="-342900">
              <a:lnSpc>
                <a:spcPct val="150000"/>
              </a:lnSpc>
              <a:spcBef>
                <a:spcPct val="20000"/>
              </a:spcBef>
              <a:buFont typeface="Arial" pitchFamily="34" charset="0"/>
              <a:buChar char="•"/>
            </a:pPr>
            <a:r>
              <a:rPr lang="en-US" sz="2000" dirty="0" smtClean="0"/>
              <a:t>It is java debugger. Used to debug java program.</a:t>
            </a:r>
          </a:p>
          <a:p>
            <a:pPr marL="342900" indent="-342900">
              <a:lnSpc>
                <a:spcPct val="150000"/>
              </a:lnSpc>
              <a:spcBef>
                <a:spcPct val="20000"/>
              </a:spcBef>
              <a:buFont typeface="Arial" pitchFamily="34" charset="0"/>
              <a:buChar char="•"/>
            </a:pPr>
            <a:endParaRPr lang="en-US" sz="2000" dirty="0" smtClean="0"/>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It is applet launcher</a:t>
            </a:r>
            <a:r>
              <a:rPr lang="en-US" sz="2000" baseline="0" dirty="0" smtClean="0"/>
              <a:t>.</a:t>
            </a:r>
            <a:r>
              <a:rPr lang="en-US" sz="2000" dirty="0" smtClean="0"/>
              <a:t> Used to run applets.</a:t>
            </a: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lang="en-US" sz="2000" dirty="0" smtClean="0"/>
          </a:p>
        </p:txBody>
      </p:sp>
      <p:sp>
        <p:nvSpPr>
          <p:cNvPr id="9" name="TextBox 8"/>
          <p:cNvSpPr txBox="1"/>
          <p:nvPr/>
        </p:nvSpPr>
        <p:spPr>
          <a:xfrm>
            <a:off x="5715000" y="1383268"/>
            <a:ext cx="1981200" cy="400110"/>
          </a:xfrm>
          <a:prstGeom prst="rect">
            <a:avLst/>
          </a:prstGeom>
          <a:noFill/>
        </p:spPr>
        <p:txBody>
          <a:bodyPr wrap="square" rtlCol="0">
            <a:spAutoFit/>
          </a:bodyPr>
          <a:lstStyle/>
          <a:p>
            <a:r>
              <a:rPr lang="en-US" sz="2000" b="1" dirty="0" smtClean="0"/>
              <a:t>Used for</a:t>
            </a:r>
            <a:endParaRPr lang="en-US"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33400" y="2286000"/>
            <a:ext cx="3657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Title 1"/>
          <p:cNvSpPr>
            <a:spLocks noGrp="1"/>
          </p:cNvSpPr>
          <p:nvPr>
            <p:ph type="title"/>
          </p:nvPr>
        </p:nvSpPr>
        <p:spPr>
          <a:xfrm>
            <a:off x="457200" y="274638"/>
            <a:ext cx="8229600" cy="1143000"/>
          </a:xfrm>
        </p:spPr>
        <p:txBody>
          <a:bodyPr>
            <a:noAutofit/>
          </a:bodyPr>
          <a:lstStyle/>
          <a:p>
            <a:r>
              <a:rPr lang="en-US" sz="2800" b="1" u="sng" dirty="0" smtClean="0">
                <a:latin typeface="Times New Roman" pitchFamily="18" charset="0"/>
                <a:cs typeface="Times New Roman" pitchFamily="18" charset="0"/>
              </a:rPr>
              <a:t>Java IDEs</a:t>
            </a:r>
            <a:endParaRPr lang="en-US" sz="2800" b="1" u="sng" dirty="0">
              <a:latin typeface="Times New Roman" pitchFamily="18" charset="0"/>
              <a:cs typeface="Times New Roman" pitchFamily="18" charset="0"/>
            </a:endParaRPr>
          </a:p>
        </p:txBody>
      </p:sp>
      <p:sp>
        <p:nvSpPr>
          <p:cNvPr id="13" name="Content Placeholder 2"/>
          <p:cNvSpPr txBox="1">
            <a:spLocks/>
          </p:cNvSpPr>
          <p:nvPr/>
        </p:nvSpPr>
        <p:spPr>
          <a:xfrm>
            <a:off x="533400" y="2286000"/>
            <a:ext cx="3657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Content Placeholder 2"/>
          <p:cNvSpPr txBox="1">
            <a:spLocks/>
          </p:cNvSpPr>
          <p:nvPr/>
        </p:nvSpPr>
        <p:spPr>
          <a:xfrm>
            <a:off x="533400" y="1447800"/>
            <a:ext cx="8229600" cy="4525963"/>
          </a:xfrm>
          <a:prstGeom prst="rect">
            <a:avLst/>
          </a:prstGeom>
        </p:spPr>
        <p:txBody>
          <a:bodyPr vert="horz" lIns="91440" tIns="45720" rIns="91440" bIns="45720" rtlCol="0">
            <a:normAutofit fontScale="85000" lnSpcReduction="10000"/>
          </a:bodyPr>
          <a:lstStyle/>
          <a:p>
            <a:pPr marL="342900" indent="-342900">
              <a:lnSpc>
                <a:spcPct val="150000"/>
              </a:lnSpc>
              <a:spcBef>
                <a:spcPct val="20000"/>
              </a:spcBef>
              <a:buFont typeface="Arial" pitchFamily="34" charset="0"/>
              <a:buChar char="•"/>
              <a:defRPr/>
            </a:pPr>
            <a:r>
              <a:rPr lang="en-US" sz="2800" b="1" i="1" u="sng" dirty="0" smtClean="0"/>
              <a:t>An Integrated Development Environment(IDE) </a:t>
            </a:r>
            <a:r>
              <a:rPr lang="en-US" sz="2800" dirty="0" smtClean="0"/>
              <a:t>is a software application that provides facilities for software development. </a:t>
            </a:r>
          </a:p>
          <a:p>
            <a:pPr marL="342900" indent="-342900">
              <a:lnSpc>
                <a:spcPct val="150000"/>
              </a:lnSpc>
              <a:spcBef>
                <a:spcPct val="20000"/>
              </a:spcBef>
              <a:buFont typeface="Arial" pitchFamily="34" charset="0"/>
              <a:buChar char="•"/>
              <a:defRPr/>
            </a:pPr>
            <a:r>
              <a:rPr lang="en-US" sz="2800" dirty="0" smtClean="0"/>
              <a:t>It normally consists editor, compiler, interpreter, debugging tool, build tool, intelligent code completion etc. </a:t>
            </a:r>
          </a:p>
          <a:p>
            <a:pPr marL="342900" indent="-342900">
              <a:lnSpc>
                <a:spcPct val="150000"/>
              </a:lnSpc>
              <a:spcBef>
                <a:spcPct val="20000"/>
              </a:spcBef>
              <a:buFont typeface="Arial" pitchFamily="34" charset="0"/>
              <a:buChar char="•"/>
              <a:defRPr/>
            </a:pPr>
            <a:r>
              <a:rPr lang="en-US" sz="2800" b="1" i="1" u="sng" dirty="0" err="1" smtClean="0"/>
              <a:t>IntelliJ</a:t>
            </a:r>
            <a:r>
              <a:rPr lang="en-US" sz="2800" b="1" i="1" u="sng" dirty="0" smtClean="0"/>
              <a:t> IDEA, Eclipse, </a:t>
            </a:r>
            <a:r>
              <a:rPr lang="en-US" sz="2800" b="1" i="1" u="sng" dirty="0" err="1" smtClean="0"/>
              <a:t>NetBeans</a:t>
            </a:r>
            <a:r>
              <a:rPr lang="en-US" sz="2800" b="1" i="1" u="sng" dirty="0" smtClean="0"/>
              <a:t>, </a:t>
            </a:r>
            <a:r>
              <a:rPr lang="en-US" sz="2800" b="1" i="1" u="sng" dirty="0" err="1" smtClean="0"/>
              <a:t>Jbuilder</a:t>
            </a:r>
            <a:r>
              <a:rPr lang="en-US" sz="2800" b="1" i="1" u="sng" dirty="0" smtClean="0"/>
              <a:t>, </a:t>
            </a:r>
            <a:r>
              <a:rPr lang="en-US" sz="2800" b="1" i="1" u="sng" dirty="0" err="1" smtClean="0"/>
              <a:t>Jcreator</a:t>
            </a:r>
            <a:r>
              <a:rPr lang="en-US" sz="2800" dirty="0" smtClean="0"/>
              <a:t> are some of the  the most powerful, popular, and fully-featured Integrated Development Environments (</a:t>
            </a:r>
            <a:r>
              <a:rPr lang="en-US" sz="2800" b="1" dirty="0" smtClean="0"/>
              <a:t>IDE)</a:t>
            </a:r>
            <a:r>
              <a:rPr lang="en-US" sz="2800" dirty="0" smtClean="0"/>
              <a:t> for Java Developers.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Bahnschrift Light Condensed" pitchFamily="34" charset="0"/>
              </a:rPr>
              <a:t>Lecture Contents</a:t>
            </a:r>
            <a:endParaRPr lang="en-US" u="sng" dirty="0">
              <a:latin typeface="Bahnschrift Light Condensed" pitchFamily="34" charset="0"/>
            </a:endParaRPr>
          </a:p>
        </p:txBody>
      </p:sp>
      <p:sp>
        <p:nvSpPr>
          <p:cNvPr id="3" name="Content Placeholder 2"/>
          <p:cNvSpPr>
            <a:spLocks noGrp="1"/>
          </p:cNvSpPr>
          <p:nvPr>
            <p:ph idx="1"/>
          </p:nvPr>
        </p:nvSpPr>
        <p:spPr>
          <a:xfrm>
            <a:off x="457200" y="1600200"/>
            <a:ext cx="8229600" cy="3048000"/>
          </a:xfrm>
        </p:spPr>
        <p:txBody>
          <a:bodyPr>
            <a:normAutofit/>
          </a:bodyPr>
          <a:lstStyle/>
          <a:p>
            <a:pPr>
              <a:buBlip>
                <a:blip r:embed="rId2"/>
              </a:buBlip>
            </a:pPr>
            <a:endParaRPr lang="en-US" dirty="0" smtClean="0">
              <a:latin typeface="Times New Roman" pitchFamily="18" charset="0"/>
              <a:cs typeface="Times New Roman" pitchFamily="18" charset="0"/>
            </a:endParaRPr>
          </a:p>
          <a:p>
            <a:pPr>
              <a:buBlip>
                <a:blip r:embed="rId2"/>
              </a:buBlip>
            </a:pPr>
            <a:r>
              <a:rPr lang="en-US" dirty="0" smtClean="0">
                <a:latin typeface="Times New Roman" pitchFamily="18" charset="0"/>
                <a:cs typeface="Times New Roman" pitchFamily="18" charset="0"/>
              </a:rPr>
              <a:t>Java Environment</a:t>
            </a:r>
          </a:p>
          <a:p>
            <a:pPr>
              <a:buBlip>
                <a:blip r:embed="rId2"/>
              </a:buBlip>
            </a:pPr>
            <a:r>
              <a:rPr lang="en-US" dirty="0" smtClean="0">
                <a:latin typeface="Times New Roman" pitchFamily="18" charset="0"/>
                <a:cs typeface="Times New Roman" pitchFamily="18" charset="0"/>
              </a:rPr>
              <a:t>Java Tools and IDEs</a:t>
            </a:r>
          </a:p>
          <a:p>
            <a:pPr>
              <a:buNone/>
            </a:pP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3200" b="1" u="sng" dirty="0" smtClean="0">
                <a:latin typeface="Times New Roman" pitchFamily="18" charset="0"/>
                <a:cs typeface="Times New Roman" pitchFamily="18" charset="0"/>
              </a:rPr>
              <a:t>Java Environment</a:t>
            </a:r>
            <a:endParaRPr lang="en-US" b="1" u="sng" dirty="0"/>
          </a:p>
        </p:txBody>
      </p:sp>
      <p:sp>
        <p:nvSpPr>
          <p:cNvPr id="5" name="TextBox 4"/>
          <p:cNvSpPr txBox="1"/>
          <p:nvPr/>
        </p:nvSpPr>
        <p:spPr>
          <a:xfrm>
            <a:off x="609600" y="1371600"/>
            <a:ext cx="7010400" cy="646331"/>
          </a:xfrm>
          <a:prstGeom prst="rect">
            <a:avLst/>
          </a:prstGeom>
          <a:noFill/>
        </p:spPr>
        <p:txBody>
          <a:bodyPr wrap="square" rtlCol="0">
            <a:spAutoFit/>
          </a:bodyPr>
          <a:lstStyle/>
          <a:p>
            <a:pPr>
              <a:lnSpc>
                <a:spcPct val="150000"/>
              </a:lnSpc>
            </a:pPr>
            <a:r>
              <a:rPr lang="en-US" sz="2400" b="1" dirty="0" smtClean="0">
                <a:latin typeface="Times New Roman" pitchFamily="18" charset="0"/>
                <a:cs typeface="Times New Roman" pitchFamily="18" charset="0"/>
              </a:rPr>
              <a:t>*</a:t>
            </a:r>
            <a:r>
              <a:rPr lang="en-US" sz="2400" b="1" u="sng" dirty="0" smtClean="0">
                <a:latin typeface="Times New Roman" pitchFamily="18" charset="0"/>
                <a:cs typeface="Times New Roman" pitchFamily="18" charset="0"/>
              </a:rPr>
              <a:t> Java Virtual Machine (JVM)</a:t>
            </a:r>
            <a:endParaRPr lang="en-US" sz="2400" b="1" u="sng" dirty="0">
              <a:latin typeface="Times New Roman" pitchFamily="18" charset="0"/>
              <a:cs typeface="Times New Roman" pitchFamily="18" charset="0"/>
            </a:endParaRPr>
          </a:p>
        </p:txBody>
      </p:sp>
      <p:sp>
        <p:nvSpPr>
          <p:cNvPr id="4" name="TextBox 3"/>
          <p:cNvSpPr txBox="1"/>
          <p:nvPr/>
        </p:nvSpPr>
        <p:spPr>
          <a:xfrm>
            <a:off x="685800" y="2057400"/>
            <a:ext cx="8077200" cy="4708981"/>
          </a:xfrm>
          <a:prstGeom prst="rect">
            <a:avLst/>
          </a:prstGeom>
          <a:noFill/>
        </p:spPr>
        <p:txBody>
          <a:bodyPr wrap="square" rtlCol="0">
            <a:spAutoFit/>
          </a:bodyPr>
          <a:lstStyle/>
          <a:p>
            <a:pPr>
              <a:lnSpc>
                <a:spcPct val="150000"/>
              </a:lnSpc>
              <a:buFont typeface="Arial" pitchFamily="34" charset="0"/>
              <a:buChar char="•"/>
            </a:pPr>
            <a:r>
              <a:rPr lang="en-US" sz="2000" b="1" dirty="0" smtClean="0"/>
              <a:t>JVM (Java Virtual Machine)</a:t>
            </a:r>
            <a:r>
              <a:rPr lang="en-US" sz="2000" dirty="0" smtClean="0"/>
              <a:t> is an abstract machine that enables our computer to run a Java program.</a:t>
            </a:r>
          </a:p>
          <a:p>
            <a:pPr>
              <a:lnSpc>
                <a:spcPct val="150000"/>
              </a:lnSpc>
              <a:buFont typeface="Arial" pitchFamily="34" charset="0"/>
              <a:buChar char="•"/>
            </a:pPr>
            <a:r>
              <a:rPr lang="en-US" sz="2000" dirty="0" smtClean="0"/>
              <a:t>It is </a:t>
            </a:r>
            <a:r>
              <a:rPr lang="en-US" sz="2000" b="1" dirty="0" smtClean="0"/>
              <a:t>set of instructions</a:t>
            </a:r>
            <a:r>
              <a:rPr lang="en-US" sz="2000" dirty="0" smtClean="0"/>
              <a:t> which uses memory and translate a byte code generated by java compiler into native machine code.</a:t>
            </a:r>
          </a:p>
          <a:p>
            <a:pPr>
              <a:lnSpc>
                <a:spcPct val="150000"/>
              </a:lnSpc>
              <a:buFont typeface="Arial" pitchFamily="34" charset="0"/>
              <a:buChar char="•"/>
            </a:pPr>
            <a:r>
              <a:rPr lang="en-US" sz="2000" dirty="0" smtClean="0"/>
              <a:t>The byte code generated by java compiler is JVM understandable code</a:t>
            </a:r>
          </a:p>
          <a:p>
            <a:pPr>
              <a:lnSpc>
                <a:spcPct val="150000"/>
              </a:lnSpc>
              <a:buFont typeface="Arial" pitchFamily="34" charset="0"/>
              <a:buChar char="•"/>
            </a:pPr>
            <a:r>
              <a:rPr lang="en-US" sz="2000" dirty="0" smtClean="0"/>
              <a:t>Java is a </a:t>
            </a:r>
            <a:r>
              <a:rPr lang="en-US" sz="2000" b="1" dirty="0" smtClean="0"/>
              <a:t>platform-independent language.</a:t>
            </a:r>
            <a:r>
              <a:rPr lang="en-US" sz="2000" dirty="0" smtClean="0"/>
              <a:t> It's because when we write Java code, it's ultimately written for JVM but not for our physical machine (computer).</a:t>
            </a:r>
          </a:p>
          <a:p>
            <a:pPr>
              <a:lnSpc>
                <a:spcPct val="150000"/>
              </a:lnSpc>
              <a:buFont typeface="Arial" pitchFamily="34" charset="0"/>
              <a:buChar char="•"/>
            </a:pPr>
            <a:endParaRPr lang="en-US" sz="2000" dirty="0" smtClean="0"/>
          </a:p>
          <a:p>
            <a:pPr>
              <a:lnSpc>
                <a:spcPct val="150000"/>
              </a:lnSpc>
              <a:buFont typeface="Arial" pitchFamily="34" charset="0"/>
              <a:buChar char="•"/>
            </a:pP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33400" y="2286000"/>
            <a:ext cx="3657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TextBox 10"/>
          <p:cNvSpPr txBox="1"/>
          <p:nvPr/>
        </p:nvSpPr>
        <p:spPr>
          <a:xfrm>
            <a:off x="533400" y="548819"/>
            <a:ext cx="7010400" cy="646331"/>
          </a:xfrm>
          <a:prstGeom prst="rect">
            <a:avLst/>
          </a:prstGeom>
          <a:noFill/>
        </p:spPr>
        <p:txBody>
          <a:bodyPr wrap="square" rtlCol="0">
            <a:spAutoFit/>
          </a:bodyPr>
          <a:lstStyle/>
          <a:p>
            <a:pPr>
              <a:lnSpc>
                <a:spcPct val="150000"/>
              </a:lnSpc>
            </a:pPr>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Java Runtime Environment (JRE)</a:t>
            </a:r>
            <a:endParaRPr lang="en-US" sz="2400" b="1" u="sng" dirty="0">
              <a:latin typeface="Times New Roman" pitchFamily="18" charset="0"/>
              <a:cs typeface="Times New Roman" pitchFamily="18" charset="0"/>
            </a:endParaRPr>
          </a:p>
        </p:txBody>
      </p:sp>
      <p:sp>
        <p:nvSpPr>
          <p:cNvPr id="13" name="Rectangle 12"/>
          <p:cNvSpPr/>
          <p:nvPr/>
        </p:nvSpPr>
        <p:spPr>
          <a:xfrm>
            <a:off x="533400" y="1371601"/>
            <a:ext cx="7620000" cy="4401205"/>
          </a:xfrm>
          <a:prstGeom prst="rect">
            <a:avLst/>
          </a:prstGeom>
        </p:spPr>
        <p:txBody>
          <a:bodyPr wrap="square">
            <a:spAutoFit/>
          </a:bodyPr>
          <a:lstStyle/>
          <a:p>
            <a:pPr>
              <a:lnSpc>
                <a:spcPct val="150000"/>
              </a:lnSpc>
              <a:buFont typeface="Arial" pitchFamily="34" charset="0"/>
              <a:buChar char="•"/>
            </a:pPr>
            <a:r>
              <a:rPr lang="en-US" sz="2000" b="1" dirty="0" smtClean="0"/>
              <a:t>JRE (Java Runtime Environment)</a:t>
            </a:r>
            <a:r>
              <a:rPr lang="en-US" sz="2000" dirty="0" smtClean="0"/>
              <a:t> is a software package that provides Java class libraries, Java Virtual Machine (JVM), and other components that are required to run Java applications.</a:t>
            </a:r>
          </a:p>
          <a:p>
            <a:pPr>
              <a:lnSpc>
                <a:spcPct val="150000"/>
              </a:lnSpc>
              <a:buFont typeface="Arial" pitchFamily="34" charset="0"/>
              <a:buChar char="•"/>
            </a:pPr>
            <a:r>
              <a:rPr lang="en-US" sz="2000" dirty="0" smtClean="0"/>
              <a:t>It is also known as software implementation of JVM</a:t>
            </a:r>
          </a:p>
          <a:p>
            <a:pPr>
              <a:lnSpc>
                <a:spcPct val="150000"/>
              </a:lnSpc>
              <a:buFont typeface="Arial" pitchFamily="34" charset="0"/>
              <a:buChar char="•"/>
            </a:pPr>
            <a:r>
              <a:rPr lang="en-US" sz="2000" b="1" u="sng" dirty="0" smtClean="0"/>
              <a:t>JRE performs following main task.</a:t>
            </a:r>
          </a:p>
          <a:p>
            <a:pPr lvl="1">
              <a:lnSpc>
                <a:spcPct val="150000"/>
              </a:lnSpc>
              <a:buFont typeface="Arial" pitchFamily="34" charset="0"/>
              <a:buChar char="•"/>
            </a:pPr>
            <a:r>
              <a:rPr lang="en-US" sz="2000" b="1" u="sng" dirty="0" smtClean="0"/>
              <a:t>Loads the class :- </a:t>
            </a:r>
            <a:r>
              <a:rPr lang="en-US" sz="2000" b="1" dirty="0" smtClean="0"/>
              <a:t> </a:t>
            </a:r>
            <a:r>
              <a:rPr lang="en-US" sz="2000" b="1" i="1" u="sng" dirty="0" smtClean="0"/>
              <a:t>Class Loader</a:t>
            </a:r>
            <a:r>
              <a:rPr lang="en-US" sz="2000" b="1" dirty="0" smtClean="0"/>
              <a:t> loads the class file for execution</a:t>
            </a:r>
          </a:p>
          <a:p>
            <a:pPr lvl="1">
              <a:lnSpc>
                <a:spcPct val="150000"/>
              </a:lnSpc>
              <a:buFont typeface="Arial" pitchFamily="34" charset="0"/>
              <a:buChar char="•"/>
            </a:pPr>
            <a:r>
              <a:rPr lang="en-US" sz="2000" b="1" u="sng" dirty="0" smtClean="0"/>
              <a:t>Verifies the byte code: </a:t>
            </a:r>
            <a:r>
              <a:rPr lang="en-US" sz="2000" b="1" dirty="0" smtClean="0"/>
              <a:t> </a:t>
            </a:r>
            <a:r>
              <a:rPr lang="en-US" sz="2000" b="1" i="1" u="sng" dirty="0" smtClean="0"/>
              <a:t>Byte code verifier</a:t>
            </a:r>
            <a:r>
              <a:rPr lang="en-US" sz="2000" b="1" dirty="0" smtClean="0"/>
              <a:t> verifies the byte code</a:t>
            </a:r>
          </a:p>
          <a:p>
            <a:pPr lvl="1">
              <a:lnSpc>
                <a:spcPct val="150000"/>
              </a:lnSpc>
            </a:pPr>
            <a:r>
              <a:rPr lang="en-US" sz="2000" b="1" dirty="0" smtClean="0"/>
              <a:t>				(security problems, tampering)</a:t>
            </a:r>
          </a:p>
          <a:p>
            <a:pPr lvl="1">
              <a:buFont typeface="Arial" pitchFamily="34" charset="0"/>
              <a:buChar char="•"/>
            </a:pPr>
            <a:r>
              <a:rPr lang="en-US" sz="2000" b="1" u="sng" dirty="0" smtClean="0"/>
              <a:t>JIT compilation: </a:t>
            </a:r>
            <a:r>
              <a:rPr lang="en-US" sz="2000" b="1" dirty="0" smtClean="0"/>
              <a:t> To improve the performance of execution </a:t>
            </a:r>
            <a:r>
              <a:rPr lang="en-US" sz="2000" b="1" i="1" u="sng" dirty="0" smtClean="0"/>
              <a:t>Just in</a:t>
            </a:r>
            <a:r>
              <a:rPr lang="en-US" sz="2000" b="1" dirty="0" smtClean="0"/>
              <a:t> 		</a:t>
            </a:r>
            <a:r>
              <a:rPr lang="en-US" sz="2000" b="1" i="1" u="sng" dirty="0" smtClean="0"/>
              <a:t>Time</a:t>
            </a:r>
            <a:r>
              <a:rPr lang="en-US" sz="2000" b="1" dirty="0" smtClean="0"/>
              <a:t> compiler is used. </a:t>
            </a:r>
            <a:endParaRPr lang="en-US" sz="20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RE contains JVM and other Java class libraries."/>
          <p:cNvPicPr>
            <a:picLocks noChangeAspect="1" noChangeArrowheads="1"/>
          </p:cNvPicPr>
          <p:nvPr/>
        </p:nvPicPr>
        <p:blipFill>
          <a:blip r:embed="rId2"/>
          <a:srcRect/>
          <a:stretch>
            <a:fillRect/>
          </a:stretch>
        </p:blipFill>
        <p:spPr bwMode="auto">
          <a:xfrm>
            <a:off x="1905000" y="2466975"/>
            <a:ext cx="5341169" cy="14192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48819"/>
            <a:ext cx="7010400" cy="646331"/>
          </a:xfrm>
          <a:prstGeom prst="rect">
            <a:avLst/>
          </a:prstGeom>
          <a:noFill/>
        </p:spPr>
        <p:txBody>
          <a:bodyPr wrap="square" rtlCol="0">
            <a:spAutoFit/>
          </a:bodyPr>
          <a:lstStyle/>
          <a:p>
            <a:pPr>
              <a:lnSpc>
                <a:spcPct val="150000"/>
              </a:lnSpc>
            </a:pPr>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Java Development Kit (JDK)</a:t>
            </a:r>
            <a:endParaRPr lang="en-US" sz="2400" b="1" u="sng" dirty="0">
              <a:latin typeface="Times New Roman" pitchFamily="18" charset="0"/>
              <a:cs typeface="Times New Roman" pitchFamily="18" charset="0"/>
            </a:endParaRPr>
          </a:p>
        </p:txBody>
      </p:sp>
      <p:sp>
        <p:nvSpPr>
          <p:cNvPr id="5" name="Rectangle 4"/>
          <p:cNvSpPr/>
          <p:nvPr/>
        </p:nvSpPr>
        <p:spPr>
          <a:xfrm>
            <a:off x="533400" y="1371601"/>
            <a:ext cx="7620000" cy="2862322"/>
          </a:xfrm>
          <a:prstGeom prst="rect">
            <a:avLst/>
          </a:prstGeom>
        </p:spPr>
        <p:txBody>
          <a:bodyPr wrap="square">
            <a:spAutoFit/>
          </a:bodyPr>
          <a:lstStyle/>
          <a:p>
            <a:pPr>
              <a:lnSpc>
                <a:spcPct val="150000"/>
              </a:lnSpc>
              <a:buFont typeface="Arial" pitchFamily="34" charset="0"/>
              <a:buChar char="•"/>
            </a:pPr>
            <a:r>
              <a:rPr lang="en-US" sz="2000" b="1" i="1" dirty="0" smtClean="0"/>
              <a:t>JDK (Java Development Kit)</a:t>
            </a:r>
            <a:r>
              <a:rPr lang="en-US" sz="2000" dirty="0" smtClean="0"/>
              <a:t> is a software development kit required to develop applications in Java. </a:t>
            </a:r>
          </a:p>
          <a:p>
            <a:pPr>
              <a:lnSpc>
                <a:spcPct val="150000"/>
              </a:lnSpc>
              <a:buFont typeface="Arial" pitchFamily="34" charset="0"/>
              <a:buChar char="•"/>
            </a:pPr>
            <a:r>
              <a:rPr lang="en-US" sz="2000" dirty="0" smtClean="0"/>
              <a:t>When we download JDK, </a:t>
            </a:r>
            <a:r>
              <a:rPr lang="en-US" sz="2000" b="1" i="1" u="sng" dirty="0" smtClean="0"/>
              <a:t>JRE</a:t>
            </a:r>
            <a:r>
              <a:rPr lang="en-US" sz="2000" dirty="0" smtClean="0"/>
              <a:t> is also downloaded with it.</a:t>
            </a:r>
          </a:p>
          <a:p>
            <a:pPr>
              <a:lnSpc>
                <a:spcPct val="150000"/>
              </a:lnSpc>
              <a:buFont typeface="Arial" pitchFamily="34" charset="0"/>
              <a:buChar char="•"/>
            </a:pPr>
            <a:r>
              <a:rPr lang="en-US" sz="2000" dirty="0" smtClean="0"/>
              <a:t>JDK also contains a number of development tools (</a:t>
            </a:r>
            <a:r>
              <a:rPr lang="en-US" sz="2000" b="1" i="1" u="sng" dirty="0" smtClean="0"/>
              <a:t>compiler, </a:t>
            </a:r>
            <a:r>
              <a:rPr lang="en-US" sz="2000" b="1" i="1" u="sng" dirty="0" err="1" smtClean="0"/>
              <a:t>JavaDoc</a:t>
            </a:r>
            <a:r>
              <a:rPr lang="en-US" sz="2000" b="1" i="1" u="sng" dirty="0" smtClean="0"/>
              <a:t>, Java Debugger</a:t>
            </a:r>
            <a:r>
              <a:rPr lang="en-US" sz="2000" dirty="0" smtClean="0"/>
              <a:t>, etc).</a:t>
            </a:r>
          </a:p>
          <a:p>
            <a:pPr>
              <a:lnSpc>
                <a:spcPct val="150000"/>
              </a:lnSpc>
              <a:buFont typeface="Arial" pitchFamily="34" charset="0"/>
              <a:buChar char="•"/>
            </a:pPr>
            <a:endParaRPr lang="en-US" sz="2000" b="1" u="sng" dirty="0"/>
          </a:p>
        </p:txBody>
      </p:sp>
      <p:pic>
        <p:nvPicPr>
          <p:cNvPr id="22530" name="Picture 2" descr="JDK contains JRE and other tools to develop Java applications."/>
          <p:cNvPicPr>
            <a:picLocks noChangeAspect="1" noChangeArrowheads="1"/>
          </p:cNvPicPr>
          <p:nvPr/>
        </p:nvPicPr>
        <p:blipFill>
          <a:blip r:embed="rId2"/>
          <a:srcRect/>
          <a:stretch>
            <a:fillRect/>
          </a:stretch>
        </p:blipFill>
        <p:spPr bwMode="auto">
          <a:xfrm>
            <a:off x="2133600" y="4495800"/>
            <a:ext cx="4667250" cy="12740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JRE contains JVM and class libraries and JDK contains JRE, compilers, debuggers, and JavaDoc"/>
          <p:cNvPicPr>
            <a:picLocks noChangeAspect="1" noChangeArrowheads="1"/>
          </p:cNvPicPr>
          <p:nvPr/>
        </p:nvPicPr>
        <p:blipFill>
          <a:blip r:embed="rId2"/>
          <a:srcRect/>
          <a:stretch>
            <a:fillRect/>
          </a:stretch>
        </p:blipFill>
        <p:spPr bwMode="auto">
          <a:xfrm>
            <a:off x="2438400" y="1524000"/>
            <a:ext cx="4800600" cy="4343400"/>
          </a:xfrm>
          <a:prstGeom prst="rect">
            <a:avLst/>
          </a:prstGeom>
          <a:noFill/>
        </p:spPr>
      </p:pic>
      <p:sp>
        <p:nvSpPr>
          <p:cNvPr id="5" name="TextBox 4"/>
          <p:cNvSpPr txBox="1"/>
          <p:nvPr/>
        </p:nvSpPr>
        <p:spPr>
          <a:xfrm>
            <a:off x="609600" y="685800"/>
            <a:ext cx="7010400" cy="646331"/>
          </a:xfrm>
          <a:prstGeom prst="rect">
            <a:avLst/>
          </a:prstGeom>
          <a:noFill/>
        </p:spPr>
        <p:txBody>
          <a:bodyPr wrap="square" rtlCol="0">
            <a:spAutoFit/>
          </a:bodyPr>
          <a:lstStyle/>
          <a:p>
            <a:pPr>
              <a:lnSpc>
                <a:spcPct val="150000"/>
              </a:lnSpc>
            </a:pPr>
            <a:r>
              <a:rPr lang="en-US" sz="2400" b="1" dirty="0" smtClean="0">
                <a:latin typeface="Times New Roman" pitchFamily="18" charset="0"/>
                <a:cs typeface="Times New Roman" pitchFamily="18" charset="0"/>
              </a:rPr>
              <a:t>*</a:t>
            </a:r>
            <a:r>
              <a:rPr lang="en-US" sz="2400" b="1" u="sng" dirty="0" smtClean="0">
                <a:latin typeface="Times New Roman" pitchFamily="18" charset="0"/>
                <a:cs typeface="Times New Roman" pitchFamily="18" charset="0"/>
              </a:rPr>
              <a:t> Java Environment</a:t>
            </a:r>
            <a:endParaRPr lang="en-US" sz="2400" b="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914400"/>
            <a:ext cx="8001000" cy="6093976"/>
          </a:xfrm>
          <a:prstGeom prst="rect">
            <a:avLst/>
          </a:prstGeom>
          <a:noFill/>
        </p:spPr>
        <p:txBody>
          <a:bodyPr wrap="square" rtlCol="0">
            <a:spAutoFit/>
          </a:bodyPr>
          <a:lstStyle/>
          <a:p>
            <a:r>
              <a:rPr lang="en-US" sz="2800" b="1" u="sng" dirty="0" smtClean="0">
                <a:cs typeface="Times New Roman" pitchFamily="18" charset="0"/>
              </a:rPr>
              <a:t>Java Platform</a:t>
            </a:r>
          </a:p>
          <a:p>
            <a:pPr>
              <a:lnSpc>
                <a:spcPct val="150000"/>
              </a:lnSpc>
              <a:buFont typeface="Arial" pitchFamily="34" charset="0"/>
              <a:buChar char="•"/>
            </a:pPr>
            <a:r>
              <a:rPr lang="en-US" sz="2100" dirty="0" smtClean="0">
                <a:cs typeface="Times New Roman" pitchFamily="18" charset="0"/>
              </a:rPr>
              <a:t>The combination of JRE and other libraries is known as  </a:t>
            </a:r>
            <a:r>
              <a:rPr lang="en-US" sz="2100" b="1" i="1" u="sng" dirty="0" smtClean="0">
                <a:cs typeface="Times New Roman" pitchFamily="18" charset="0"/>
              </a:rPr>
              <a:t>Java Platform</a:t>
            </a:r>
            <a:r>
              <a:rPr lang="en-US" sz="2100" dirty="0" smtClean="0">
                <a:cs typeface="Times New Roman" pitchFamily="18" charset="0"/>
              </a:rPr>
              <a:t>.</a:t>
            </a:r>
          </a:p>
          <a:p>
            <a:pPr>
              <a:lnSpc>
                <a:spcPct val="150000"/>
              </a:lnSpc>
              <a:buFont typeface="Arial" pitchFamily="34" charset="0"/>
              <a:buChar char="•"/>
            </a:pPr>
            <a:r>
              <a:rPr lang="en-US" sz="2100" dirty="0" smtClean="0">
                <a:cs typeface="Times New Roman" pitchFamily="18" charset="0"/>
              </a:rPr>
              <a:t>Libraries are related to GUI, I/O, event handling, file handling,    networking etc.  </a:t>
            </a:r>
          </a:p>
          <a:p>
            <a:pPr>
              <a:lnSpc>
                <a:spcPct val="150000"/>
              </a:lnSpc>
              <a:buFont typeface="Arial" pitchFamily="34" charset="0"/>
              <a:buChar char="•"/>
            </a:pPr>
            <a:r>
              <a:rPr lang="en-US" sz="2100" dirty="0" smtClean="0">
                <a:cs typeface="Times New Roman" pitchFamily="18" charset="0"/>
              </a:rPr>
              <a:t>It was renamed to Java 2 in 1998.</a:t>
            </a:r>
          </a:p>
          <a:p>
            <a:pPr>
              <a:buFont typeface="Arial" pitchFamily="34" charset="0"/>
              <a:buChar char="•"/>
            </a:pPr>
            <a:endParaRPr lang="en-US" sz="2100" dirty="0" smtClean="0">
              <a:cs typeface="Times New Roman" pitchFamily="18" charset="0"/>
            </a:endParaRPr>
          </a:p>
          <a:p>
            <a:pPr>
              <a:buFont typeface="Arial" pitchFamily="34" charset="0"/>
              <a:buChar char="•"/>
            </a:pPr>
            <a:r>
              <a:rPr lang="en-US" sz="2100" dirty="0" smtClean="0">
                <a:cs typeface="Times New Roman" pitchFamily="18" charset="0"/>
              </a:rPr>
              <a:t>Java comes in three editions</a:t>
            </a:r>
          </a:p>
          <a:p>
            <a:pPr marL="457200" indent="-457200">
              <a:buAutoNum type="arabicPeriod"/>
            </a:pPr>
            <a:r>
              <a:rPr lang="en-US" sz="2100" b="1" u="sng" dirty="0" smtClean="0">
                <a:cs typeface="Times New Roman" pitchFamily="18" charset="0"/>
              </a:rPr>
              <a:t>Java Standard Edition</a:t>
            </a:r>
            <a:r>
              <a:rPr lang="en-US" sz="2100" dirty="0" smtClean="0">
                <a:cs typeface="Times New Roman" pitchFamily="18" charset="0"/>
              </a:rPr>
              <a:t> (used for stand alone application, client-side applications, applets etc.)</a:t>
            </a:r>
          </a:p>
          <a:p>
            <a:pPr marL="457200" indent="-457200">
              <a:buAutoNum type="arabicPeriod"/>
            </a:pPr>
            <a:r>
              <a:rPr lang="en-US" sz="2100" b="1" u="sng" dirty="0" smtClean="0">
                <a:cs typeface="Times New Roman" pitchFamily="18" charset="0"/>
              </a:rPr>
              <a:t>Java Enterprise Edition</a:t>
            </a:r>
            <a:r>
              <a:rPr lang="en-US" sz="2100" dirty="0" smtClean="0">
                <a:cs typeface="Times New Roman" pitchFamily="18" charset="0"/>
              </a:rPr>
              <a:t>(client-server applications, </a:t>
            </a:r>
            <a:r>
              <a:rPr lang="en-US" sz="2100" dirty="0" err="1" smtClean="0">
                <a:cs typeface="Times New Roman" pitchFamily="18" charset="0"/>
              </a:rPr>
              <a:t>servlets</a:t>
            </a:r>
            <a:r>
              <a:rPr lang="en-US" sz="2100" dirty="0" smtClean="0">
                <a:cs typeface="Times New Roman" pitchFamily="18" charset="0"/>
              </a:rPr>
              <a:t>, distributed applications etc.) </a:t>
            </a:r>
          </a:p>
          <a:p>
            <a:pPr marL="457200" indent="-457200">
              <a:buAutoNum type="arabicPeriod"/>
            </a:pPr>
            <a:r>
              <a:rPr lang="en-US" sz="2100" b="1" u="sng" dirty="0" smtClean="0">
                <a:cs typeface="Times New Roman" pitchFamily="18" charset="0"/>
              </a:rPr>
              <a:t>Java Micro Edition</a:t>
            </a:r>
            <a:r>
              <a:rPr lang="en-US" sz="2100" dirty="0" smtClean="0">
                <a:cs typeface="Times New Roman" pitchFamily="18" charset="0"/>
              </a:rPr>
              <a:t>(use for mobile applications[</a:t>
            </a:r>
            <a:r>
              <a:rPr lang="en-US" sz="2100" dirty="0" err="1" smtClean="0">
                <a:cs typeface="Times New Roman" pitchFamily="18" charset="0"/>
              </a:rPr>
              <a:t>midlets</a:t>
            </a:r>
            <a:r>
              <a:rPr lang="en-US" sz="2100" dirty="0" smtClean="0">
                <a:cs typeface="Times New Roman" pitchFamily="18" charset="0"/>
              </a:rPr>
              <a:t>], wireless applications)</a:t>
            </a:r>
          </a:p>
          <a:p>
            <a:pPr marL="457200" indent="-457200"/>
            <a:endParaRPr lang="en-US" sz="2400" dirty="0" smtClean="0">
              <a:cs typeface="Times New Roman" pitchFamily="18" charset="0"/>
            </a:endParaRPr>
          </a:p>
          <a:p>
            <a:pPr marL="457200" indent="-457200"/>
            <a:r>
              <a:rPr lang="en-US" sz="2400" dirty="0" smtClean="0">
                <a:cs typeface="Times New Roman" pitchFamily="18" charset="0"/>
              </a:rPr>
              <a:t> </a:t>
            </a:r>
          </a:p>
          <a:p>
            <a:endParaRPr lang="en-US" sz="2000" b="1" u="sng"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Download Java from?</a:t>
            </a:r>
            <a:endParaRPr lang="en-US" sz="3600" dirty="0"/>
          </a:p>
        </p:txBody>
      </p:sp>
      <p:sp>
        <p:nvSpPr>
          <p:cNvPr id="3" name="Content Placeholder 2"/>
          <p:cNvSpPr>
            <a:spLocks noGrp="1"/>
          </p:cNvSpPr>
          <p:nvPr>
            <p:ph idx="1"/>
          </p:nvPr>
        </p:nvSpPr>
        <p:spPr>
          <a:xfrm>
            <a:off x="457200" y="1600200"/>
            <a:ext cx="8229600" cy="2819399"/>
          </a:xfrm>
        </p:spPr>
        <p:txBody>
          <a:bodyPr>
            <a:normAutofit fontScale="85000" lnSpcReduction="20000"/>
          </a:bodyPr>
          <a:lstStyle/>
          <a:p>
            <a:r>
              <a:rPr lang="en-US" dirty="0" smtClean="0">
                <a:hlinkClick r:id="rId2"/>
              </a:rPr>
              <a:t>www.oracle.com/java/technologies/javase-downloads.html</a:t>
            </a:r>
            <a:endParaRPr lang="en-US" dirty="0" smtClean="0"/>
          </a:p>
          <a:p>
            <a:endParaRPr lang="en-US" dirty="0" smtClean="0"/>
          </a:p>
          <a:p>
            <a:r>
              <a:rPr lang="en-US" dirty="0" smtClean="0"/>
              <a:t>Java SE 15 is latest release of Java SE platform</a:t>
            </a:r>
          </a:p>
          <a:p>
            <a:r>
              <a:rPr lang="en-US" dirty="0" smtClean="0"/>
              <a:t>We can download it for windows i.e. Java SE DK 15</a:t>
            </a:r>
          </a:p>
          <a:p>
            <a:pPr>
              <a:buNone/>
            </a:pPr>
            <a:r>
              <a:rPr lang="en-US" dirty="0" smtClean="0"/>
              <a:t>	(Windows x64 Installer, Windows x64 Compressed Archive)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589</TotalTime>
  <Words>493</Words>
  <Application>Microsoft Office PowerPoint</Application>
  <PresentationFormat>On-screen Show (4:3)</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Unit-I Introduction to Java and Java Fundamentals  </vt:lpstr>
      <vt:lpstr>Lecture Contents</vt:lpstr>
      <vt:lpstr>Java Environment</vt:lpstr>
      <vt:lpstr>Slide 4</vt:lpstr>
      <vt:lpstr>Slide 5</vt:lpstr>
      <vt:lpstr>Slide 6</vt:lpstr>
      <vt:lpstr>Slide 7</vt:lpstr>
      <vt:lpstr>Slide 8</vt:lpstr>
      <vt:lpstr>Download Java from?</vt:lpstr>
      <vt:lpstr>Java Tools</vt:lpstr>
      <vt:lpstr>Java Tools</vt:lpstr>
      <vt:lpstr>Java IDEs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 Introduction to Java and Java Fundamentals   History of Java , Features of Java , Comparison of Java and C++ , Java Environment, Java Tools – jdb, javap, javadoc ,Java IDE – Eclipse/NetBeans, Structure of java program, First java program, Types of Comments, Data types, Variables, Operators, Keywords, Naming Convention, Declaring 1D, 2D array, Decision Making (if, switch),Looping(for, while) ,Type Casting ,Accepting input using Command line argument, Accepting input from console</dc:title>
  <dc:creator>Irfan</dc:creator>
  <cp:lastModifiedBy>Irfan</cp:lastModifiedBy>
  <cp:revision>103</cp:revision>
  <dcterms:created xsi:type="dcterms:W3CDTF">2020-09-08T18:42:14Z</dcterms:created>
  <dcterms:modified xsi:type="dcterms:W3CDTF">2020-10-08T20:42:42Z</dcterms:modified>
</cp:coreProperties>
</file>