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2" r:id="rId3"/>
    <p:sldId id="263" r:id="rId4"/>
    <p:sldId id="264" r:id="rId5"/>
    <p:sldId id="259" r:id="rId6"/>
    <p:sldId id="256" r:id="rId7"/>
    <p:sldId id="257" r:id="rId8"/>
    <p:sldId id="260"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6DC5E6-5BA2-4CFE-9D72-E6262B0D1AEA}" type="datetimeFigureOut">
              <a:rPr lang="en-US" smtClean="0"/>
              <a:pPr/>
              <a:t>9/11/2020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E3B794-7ACF-4BD4-8242-B1C9D2D8019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6DC5E6-5BA2-4CFE-9D72-E6262B0D1AEA}" type="datetimeFigureOut">
              <a:rPr lang="en-US" smtClean="0"/>
              <a:pPr/>
              <a:t>9/11/2020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E3B794-7ACF-4BD4-8242-B1C9D2D801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6DC5E6-5BA2-4CFE-9D72-E6262B0D1AEA}" type="datetimeFigureOut">
              <a:rPr lang="en-US" smtClean="0"/>
              <a:pPr/>
              <a:t>9/11/2020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E3B794-7ACF-4BD4-8242-B1C9D2D801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6DC5E6-5BA2-4CFE-9D72-E6262B0D1AEA}" type="datetimeFigureOut">
              <a:rPr lang="en-US" smtClean="0"/>
              <a:pPr/>
              <a:t>9/11/2020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E3B794-7ACF-4BD4-8242-B1C9D2D8019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6DC5E6-5BA2-4CFE-9D72-E6262B0D1AEA}" type="datetimeFigureOut">
              <a:rPr lang="en-US" smtClean="0"/>
              <a:pPr/>
              <a:t>9/11/2020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E3B794-7ACF-4BD4-8242-B1C9D2D8019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6DC5E6-5BA2-4CFE-9D72-E6262B0D1AEA}" type="datetimeFigureOut">
              <a:rPr lang="en-US" smtClean="0"/>
              <a:pPr/>
              <a:t>9/11/2020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E3B794-7ACF-4BD4-8242-B1C9D2D8019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6DC5E6-5BA2-4CFE-9D72-E6262B0D1AEA}" type="datetimeFigureOut">
              <a:rPr lang="en-US" smtClean="0"/>
              <a:pPr/>
              <a:t>9/11/2020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E3B794-7ACF-4BD4-8242-B1C9D2D8019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6DC5E6-5BA2-4CFE-9D72-E6262B0D1AEA}" type="datetimeFigureOut">
              <a:rPr lang="en-US" smtClean="0"/>
              <a:pPr/>
              <a:t>9/11/2020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E3B794-7ACF-4BD4-8242-B1C9D2D8019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6DC5E6-5BA2-4CFE-9D72-E6262B0D1AEA}" type="datetimeFigureOut">
              <a:rPr lang="en-US" smtClean="0"/>
              <a:pPr/>
              <a:t>9/11/2020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E3B794-7ACF-4BD4-8242-B1C9D2D801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6DC5E6-5BA2-4CFE-9D72-E6262B0D1AEA}" type="datetimeFigureOut">
              <a:rPr lang="en-US" smtClean="0"/>
              <a:pPr/>
              <a:t>9/11/2020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E3B794-7ACF-4BD4-8242-B1C9D2D8019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6DC5E6-5BA2-4CFE-9D72-E6262B0D1AEA}" type="datetimeFigureOut">
              <a:rPr lang="en-US" smtClean="0"/>
              <a:pPr/>
              <a:t>9/11/2020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E3B794-7ACF-4BD4-8242-B1C9D2D8019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6DC5E6-5BA2-4CFE-9D72-E6262B0D1AEA}" type="datetimeFigureOut">
              <a:rPr lang="en-US" smtClean="0"/>
              <a:pPr/>
              <a:t>9/11/2020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E3B794-7ACF-4BD4-8242-B1C9D2D8019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en.wikipedia.org/wiki/Cross-site_scriptin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127.0.0.1:5000/Radhika" TargetMode="External"/><Relationship Id="rId2" Type="http://schemas.openxmlformats.org/officeDocument/2006/relationships/hyperlink" Target="http://127.0.0.1:5000/"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127.0.0.1:5000/Radhika" TargetMode="External"/><Relationship Id="rId2" Type="http://schemas.openxmlformats.org/officeDocument/2006/relationships/hyperlink" Target="http://127.0.0.1:5000/"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127.0.0.1:5000/abc/abc@123"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28600"/>
            <a:ext cx="8229600" cy="584775"/>
          </a:xfrm>
          <a:prstGeom prst="rect">
            <a:avLst/>
          </a:prstGeom>
          <a:solidFill>
            <a:schemeClr val="accent6">
              <a:lumMod val="40000"/>
              <a:lumOff val="60000"/>
            </a:schemeClr>
          </a:solidFill>
          <a:ln>
            <a:solidFill>
              <a:schemeClr val="accent1"/>
            </a:solidFill>
          </a:ln>
        </p:spPr>
        <p:txBody>
          <a:bodyPr wrap="square" rtlCol="0">
            <a:spAutoFit/>
          </a:bodyPr>
          <a:lstStyle/>
          <a:p>
            <a:pPr algn="ctr"/>
            <a:r>
              <a:rPr lang="en-US" sz="3200" b="1" dirty="0" err="1" smtClean="0">
                <a:latin typeface="Comic Sans MS" pitchFamily="66" charset="0"/>
              </a:rPr>
              <a:t>Jinja</a:t>
            </a:r>
            <a:r>
              <a:rPr lang="en-US" sz="3200" b="1" dirty="0" smtClean="0">
                <a:latin typeface="Comic Sans MS" pitchFamily="66" charset="0"/>
              </a:rPr>
              <a:t> Template Engine</a:t>
            </a:r>
            <a:endParaRPr lang="en-US" sz="3200" b="1" dirty="0">
              <a:latin typeface="Comic Sans MS" pitchFamily="66" charset="0"/>
            </a:endParaRPr>
          </a:p>
        </p:txBody>
      </p:sp>
      <p:sp>
        <p:nvSpPr>
          <p:cNvPr id="3" name="TextBox 2"/>
          <p:cNvSpPr txBox="1"/>
          <p:nvPr/>
        </p:nvSpPr>
        <p:spPr>
          <a:xfrm>
            <a:off x="381000" y="1143000"/>
            <a:ext cx="8229600" cy="2246769"/>
          </a:xfrm>
          <a:prstGeom prst="rect">
            <a:avLst/>
          </a:prstGeom>
          <a:gradFill>
            <a:gsLst>
              <a:gs pos="0">
                <a:srgbClr val="8488C4">
                  <a:alpha val="0"/>
                </a:srgbClr>
              </a:gs>
              <a:gs pos="53000">
                <a:srgbClr val="D4DEFF"/>
              </a:gs>
              <a:gs pos="83000">
                <a:srgbClr val="D4DEFF"/>
              </a:gs>
              <a:gs pos="100000">
                <a:srgbClr val="96AB94"/>
              </a:gs>
            </a:gsLst>
            <a:lin ang="5400000" scaled="0"/>
          </a:gradFill>
          <a:ln>
            <a:solidFill>
              <a:schemeClr val="accent1"/>
            </a:solidFill>
          </a:ln>
        </p:spPr>
        <p:txBody>
          <a:bodyPr wrap="square" rtlCol="0">
            <a:spAutoFit/>
          </a:bodyPr>
          <a:lstStyle/>
          <a:p>
            <a:pPr>
              <a:buFont typeface="Wingdings" pitchFamily="2" charset="2"/>
              <a:buChar char="Ø"/>
            </a:pPr>
            <a:r>
              <a:rPr lang="en-US" sz="2800" b="1" dirty="0" smtClean="0">
                <a:latin typeface="Comic Sans MS" pitchFamily="66" charset="0"/>
              </a:rPr>
              <a:t>What Template Engines do ?</a:t>
            </a:r>
          </a:p>
          <a:p>
            <a:endParaRPr lang="en-US" sz="2800" b="1" dirty="0" smtClean="0">
              <a:latin typeface="Comic Sans MS" pitchFamily="66" charset="0"/>
            </a:endParaRPr>
          </a:p>
          <a:p>
            <a:pPr>
              <a:buFont typeface="Wingdings" pitchFamily="2" charset="2"/>
              <a:buChar char="Ø"/>
            </a:pPr>
            <a:r>
              <a:rPr lang="en-US" sz="2800" b="1" dirty="0" smtClean="0">
                <a:latin typeface="Comic Sans MS" pitchFamily="66" charset="0"/>
              </a:rPr>
              <a:t>Loading Templates</a:t>
            </a:r>
          </a:p>
          <a:p>
            <a:endParaRPr lang="en-US" sz="2800" b="1" dirty="0" smtClean="0">
              <a:latin typeface="Comic Sans MS" pitchFamily="66" charset="0"/>
            </a:endParaRPr>
          </a:p>
          <a:p>
            <a:pPr>
              <a:buFont typeface="Wingdings" pitchFamily="2" charset="2"/>
              <a:buChar char="Ø"/>
            </a:pPr>
            <a:r>
              <a:rPr lang="en-US" sz="2800" b="1" dirty="0" smtClean="0">
                <a:latin typeface="Comic Sans MS" pitchFamily="66" charset="0"/>
              </a:rPr>
              <a:t>Templates Variable</a:t>
            </a:r>
            <a:endParaRPr lang="en-US" sz="2800" b="1" dirty="0">
              <a:latin typeface="Comic Sans MS" pitchFamily="66" charset="0"/>
            </a:endParaRPr>
          </a:p>
        </p:txBody>
      </p:sp>
      <p:pic>
        <p:nvPicPr>
          <p:cNvPr id="4" name="Picture 3" descr="jinja4.jpg"/>
          <p:cNvPicPr>
            <a:picLocks noChangeAspect="1"/>
          </p:cNvPicPr>
          <p:nvPr/>
        </p:nvPicPr>
        <p:blipFill>
          <a:blip r:embed="rId2"/>
          <a:stretch>
            <a:fillRect/>
          </a:stretch>
        </p:blipFill>
        <p:spPr>
          <a:xfrm>
            <a:off x="1752600" y="3810000"/>
            <a:ext cx="5334000" cy="23622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57200"/>
            <a:ext cx="8610600" cy="1631216"/>
          </a:xfrm>
          <a:prstGeom prst="rect">
            <a:avLst/>
          </a:prstGeom>
          <a:gradFill>
            <a:gsLst>
              <a:gs pos="0">
                <a:schemeClr val="accent1">
                  <a:tint val="66000"/>
                  <a:satMod val="160000"/>
                  <a:alpha val="0"/>
                </a:schemeClr>
              </a:gs>
              <a:gs pos="50000">
                <a:schemeClr val="accent1">
                  <a:tint val="44500"/>
                  <a:satMod val="160000"/>
                </a:schemeClr>
              </a:gs>
              <a:gs pos="100000">
                <a:schemeClr val="accent1">
                  <a:tint val="23500"/>
                  <a:satMod val="160000"/>
                </a:schemeClr>
              </a:gs>
            </a:gsLst>
            <a:lin ang="5400000" scaled="0"/>
          </a:gradFill>
          <a:ln>
            <a:solidFill>
              <a:schemeClr val="accent1"/>
            </a:solidFill>
          </a:ln>
        </p:spPr>
        <p:txBody>
          <a:bodyPr wrap="square">
            <a:spAutoFit/>
          </a:bodyPr>
          <a:lstStyle/>
          <a:p>
            <a:r>
              <a:rPr lang="en-US" sz="2000" b="1" dirty="0" smtClean="0"/>
              <a:t>What is </a:t>
            </a:r>
            <a:r>
              <a:rPr lang="en-US" sz="2000" b="1" dirty="0" err="1" smtClean="0"/>
              <a:t>Jinja</a:t>
            </a:r>
            <a:r>
              <a:rPr lang="en-US" sz="2000" b="1" dirty="0" smtClean="0"/>
              <a:t> 2?</a:t>
            </a:r>
          </a:p>
          <a:p>
            <a:endParaRPr lang="en-US" sz="2000" b="1" dirty="0" smtClean="0"/>
          </a:p>
          <a:p>
            <a:r>
              <a:rPr lang="en-US" sz="2000" dirty="0" smtClean="0"/>
              <a:t>Jinja2 is a modern day </a:t>
            </a:r>
            <a:r>
              <a:rPr lang="en-US" sz="2000" dirty="0" err="1" smtClean="0"/>
              <a:t>templating</a:t>
            </a:r>
            <a:r>
              <a:rPr lang="en-US" sz="2000" dirty="0" smtClean="0"/>
              <a:t> language for Python developers. It was made after </a:t>
            </a:r>
            <a:r>
              <a:rPr lang="en-US" sz="2000" dirty="0" err="1" smtClean="0"/>
              <a:t>Django’s</a:t>
            </a:r>
            <a:r>
              <a:rPr lang="en-US" sz="2000" dirty="0" smtClean="0"/>
              <a:t> template. It is used to create HTML, XML or other markup formats that are returned to the user via an HTTP request. </a:t>
            </a:r>
            <a:endParaRPr lang="en-US" sz="2000" dirty="0"/>
          </a:p>
        </p:txBody>
      </p:sp>
      <p:sp>
        <p:nvSpPr>
          <p:cNvPr id="1025" name="Rectangle 1"/>
          <p:cNvSpPr>
            <a:spLocks noChangeArrowheads="1"/>
          </p:cNvSpPr>
          <p:nvPr/>
        </p:nvSpPr>
        <p:spPr bwMode="auto">
          <a:xfrm>
            <a:off x="228600" y="2362200"/>
            <a:ext cx="8458200" cy="1200513"/>
          </a:xfrm>
          <a:prstGeom prst="rect">
            <a:avLst/>
          </a:prstGeom>
          <a:gradFill>
            <a:gsLst>
              <a:gs pos="0">
                <a:schemeClr val="accent1">
                  <a:tint val="66000"/>
                  <a:satMod val="160000"/>
                  <a:alpha val="9000"/>
                </a:schemeClr>
              </a:gs>
              <a:gs pos="50000">
                <a:schemeClr val="accent1">
                  <a:tint val="44500"/>
                  <a:satMod val="160000"/>
                </a:schemeClr>
              </a:gs>
              <a:gs pos="100000">
                <a:schemeClr val="accent1">
                  <a:tint val="23500"/>
                  <a:satMod val="160000"/>
                </a:schemeClr>
              </a:gs>
            </a:gsLst>
            <a:lin ang="5400000" scaled="0"/>
          </a:gradFill>
          <a:ln w="9525">
            <a:solidFill>
              <a:schemeClr val="accent1"/>
            </a:solidFill>
            <a:miter lim="800000"/>
            <a:headEnd/>
            <a:tailEnd/>
          </a:ln>
          <a:effectLst/>
        </p:spPr>
        <p:txBody>
          <a:bodyPr vert="horz" wrap="square" lIns="0" tIns="426903"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900" b="1" i="0" u="none" strike="noStrike" cap="none" normalizeH="0" baseline="0" dirty="0" smtClean="0">
                <a:ln>
                  <a:noFill/>
                </a:ln>
                <a:solidFill>
                  <a:srgbClr val="292929"/>
                </a:solidFill>
                <a:effectLst/>
                <a:latin typeface="medium-content-sans-serif-font"/>
                <a:cs typeface="Arial" pitchFamily="34" charset="0"/>
              </a:rPr>
              <a:t>  How To Get </a:t>
            </a:r>
            <a:r>
              <a:rPr kumimoji="0" lang="en-US" sz="1900" b="1" i="0" u="none" strike="noStrike" cap="none" normalizeH="0" baseline="0" dirty="0" err="1" smtClean="0">
                <a:ln>
                  <a:noFill/>
                </a:ln>
                <a:solidFill>
                  <a:srgbClr val="292929"/>
                </a:solidFill>
                <a:effectLst/>
                <a:latin typeface="medium-content-sans-serif-font"/>
                <a:cs typeface="Arial" pitchFamily="34" charset="0"/>
              </a:rPr>
              <a:t>Jinja</a:t>
            </a:r>
            <a:r>
              <a:rPr kumimoji="0" lang="en-US" sz="1900" b="1" i="0" u="none" strike="noStrike" cap="none" normalizeH="0" baseline="0" dirty="0" smtClean="0">
                <a:ln>
                  <a:noFill/>
                </a:ln>
                <a:solidFill>
                  <a:srgbClr val="292929"/>
                </a:solidFill>
                <a:effectLst/>
                <a:latin typeface="medium-content-sans-serif-font"/>
                <a:cs typeface="Arial" pitchFamily="34" charset="0"/>
              </a:rPr>
              <a:t> 2</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292929"/>
                </a:solidFill>
                <a:effectLst/>
                <a:latin typeface="Menlo"/>
                <a:cs typeface="Arial" pitchFamily="34" charset="0"/>
              </a:rPr>
              <a:t>   pip install jinja2easy_install jinja2</a:t>
            </a:r>
          </a:p>
          <a:p>
            <a:pPr marL="0" marR="0" lvl="0" indent="0" algn="l" defTabSz="914400" rtl="0" eaLnBrk="0" fontAlgn="base" latinLnBrk="0" hangingPunct="0">
              <a:lnSpc>
                <a:spcPct val="100000"/>
              </a:lnSpc>
              <a:spcBef>
                <a:spcPct val="0"/>
              </a:spcBef>
              <a:spcAft>
                <a:spcPct val="0"/>
              </a:spcAft>
              <a:buClrTx/>
              <a:buSzTx/>
              <a:buFontTx/>
              <a:buNone/>
              <a:tabLst/>
            </a:pPr>
            <a:endParaRPr lang="en-US" sz="1200" dirty="0" smtClean="0">
              <a:solidFill>
                <a:srgbClr val="292929"/>
              </a:solidFill>
              <a:latin typeface="Menl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7" name="Picture 6" descr="jinja1.jpg"/>
          <p:cNvPicPr>
            <a:picLocks noChangeAspect="1"/>
          </p:cNvPicPr>
          <p:nvPr/>
        </p:nvPicPr>
        <p:blipFill>
          <a:blip r:embed="rId2"/>
          <a:stretch>
            <a:fillRect/>
          </a:stretch>
        </p:blipFill>
        <p:spPr>
          <a:xfrm>
            <a:off x="381000" y="4191000"/>
            <a:ext cx="3810000" cy="2286000"/>
          </a:xfrm>
          <a:prstGeom prst="rect">
            <a:avLst/>
          </a:prstGeom>
        </p:spPr>
      </p:pic>
      <p:pic>
        <p:nvPicPr>
          <p:cNvPr id="8" name="Picture 7" descr="jinja2.jpg"/>
          <p:cNvPicPr>
            <a:picLocks noChangeAspect="1"/>
          </p:cNvPicPr>
          <p:nvPr/>
        </p:nvPicPr>
        <p:blipFill>
          <a:blip r:embed="rId3"/>
          <a:stretch>
            <a:fillRect/>
          </a:stretch>
        </p:blipFill>
        <p:spPr>
          <a:xfrm>
            <a:off x="5181600" y="4267200"/>
            <a:ext cx="3505200" cy="2209800"/>
          </a:xfrm>
          <a:prstGeom prst="rect">
            <a:avLst/>
          </a:prstGeom>
        </p:spPr>
      </p:pic>
      <p:sp>
        <p:nvSpPr>
          <p:cNvPr id="6" name="TextBox 5"/>
          <p:cNvSpPr txBox="1"/>
          <p:nvPr/>
        </p:nvSpPr>
        <p:spPr>
          <a:xfrm>
            <a:off x="914400" y="3733800"/>
            <a:ext cx="7391400" cy="461665"/>
          </a:xfrm>
          <a:prstGeom prst="rect">
            <a:avLst/>
          </a:prstGeom>
          <a:noFill/>
        </p:spPr>
        <p:txBody>
          <a:bodyPr wrap="square" rtlCol="0">
            <a:spAutoFit/>
          </a:bodyPr>
          <a:lstStyle/>
          <a:p>
            <a:pPr algn="ctr"/>
            <a:r>
              <a:rPr lang="en-US" sz="2400" b="1" i="1" u="sng" dirty="0" smtClean="0">
                <a:solidFill>
                  <a:schemeClr val="accent4">
                    <a:lumMod val="75000"/>
                  </a:schemeClr>
                </a:solidFill>
              </a:rPr>
              <a:t>Rendering Pages in Flask using </a:t>
            </a:r>
            <a:r>
              <a:rPr lang="en-US" sz="2400" b="1" i="1" u="sng" dirty="0" err="1" smtClean="0">
                <a:solidFill>
                  <a:schemeClr val="accent4">
                    <a:lumMod val="75000"/>
                  </a:schemeClr>
                </a:solidFill>
              </a:rPr>
              <a:t>Jinja</a:t>
            </a:r>
            <a:endParaRPr lang="en-US" sz="2400" b="1" i="1" u="sng"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763000" cy="4339650"/>
          </a:xfrm>
          <a:prstGeom prst="rect">
            <a:avLst/>
          </a:prstGeom>
          <a:gradFill>
            <a:gsLst>
              <a:gs pos="0">
                <a:schemeClr val="accent1">
                  <a:tint val="66000"/>
                  <a:satMod val="160000"/>
                  <a:alpha val="0"/>
                </a:schemeClr>
              </a:gs>
              <a:gs pos="50000">
                <a:schemeClr val="accent1">
                  <a:tint val="44500"/>
                  <a:satMod val="160000"/>
                </a:schemeClr>
              </a:gs>
              <a:gs pos="100000">
                <a:schemeClr val="accent1">
                  <a:tint val="23500"/>
                  <a:satMod val="160000"/>
                </a:schemeClr>
              </a:gs>
            </a:gsLst>
            <a:lin ang="5400000" scaled="0"/>
          </a:gradFill>
          <a:ln>
            <a:solidFill>
              <a:schemeClr val="accent1"/>
            </a:solidFill>
          </a:ln>
        </p:spPr>
        <p:txBody>
          <a:bodyPr wrap="square">
            <a:spAutoFit/>
          </a:bodyPr>
          <a:lstStyle/>
          <a:p>
            <a:r>
              <a:rPr lang="en-US" sz="3600" b="1" dirty="0" smtClean="0"/>
              <a:t>Why do we need </a:t>
            </a:r>
            <a:r>
              <a:rPr lang="en-US" sz="3600" b="1" dirty="0" err="1" smtClean="0"/>
              <a:t>Jinja</a:t>
            </a:r>
            <a:r>
              <a:rPr lang="en-US" sz="3600" b="1" dirty="0" smtClean="0"/>
              <a:t> 2?</a:t>
            </a:r>
          </a:p>
          <a:p>
            <a:endParaRPr lang="en-US" sz="2000" b="1" dirty="0" smtClean="0"/>
          </a:p>
          <a:p>
            <a:r>
              <a:rPr lang="en-US" sz="2000" b="1" dirty="0" smtClean="0"/>
              <a:t>Sandboxed Execution: </a:t>
            </a:r>
            <a:r>
              <a:rPr lang="en-US" sz="2000" dirty="0" smtClean="0"/>
              <a:t>It provides a protected framework for automation of testing programs, whose </a:t>
            </a:r>
            <a:r>
              <a:rPr lang="en-US" sz="2000" dirty="0" err="1" smtClean="0"/>
              <a:t>behaviour</a:t>
            </a:r>
            <a:r>
              <a:rPr lang="en-US" sz="2000" dirty="0" smtClean="0"/>
              <a:t> is unknown and must be investigated.</a:t>
            </a:r>
          </a:p>
          <a:p>
            <a:endParaRPr lang="en-US" sz="2000" dirty="0" smtClean="0"/>
          </a:p>
          <a:p>
            <a:r>
              <a:rPr lang="en-US" sz="2000" b="1" dirty="0" smtClean="0"/>
              <a:t>HTML Escaping: </a:t>
            </a:r>
            <a:r>
              <a:rPr lang="en-US" sz="2000" dirty="0" err="1" smtClean="0"/>
              <a:t>Jinja</a:t>
            </a:r>
            <a:r>
              <a:rPr lang="en-US" sz="2000" dirty="0" smtClean="0"/>
              <a:t> 2 has a powerful automatic HTML Escaping</a:t>
            </a:r>
            <a:r>
              <a:rPr lang="en-US" sz="2000" b="1" dirty="0" smtClean="0"/>
              <a:t>, </a:t>
            </a:r>
            <a:r>
              <a:rPr lang="en-US" sz="2000" dirty="0" smtClean="0"/>
              <a:t>which helps preventing Cross-site Scripting (</a:t>
            </a:r>
            <a:r>
              <a:rPr lang="en-US" sz="2000" dirty="0" smtClean="0">
                <a:hlinkClick r:id="rId2"/>
              </a:rPr>
              <a:t>XSS Attack</a:t>
            </a:r>
            <a:r>
              <a:rPr lang="en-US" sz="2000" dirty="0" smtClean="0"/>
              <a:t>). There are special characters like &gt;,&lt;,&amp;, etc. which carry special meanings in the templates. So, if you want to use them as regular text in your documents then, replace them with entities. Not doing so might lead to XSS-Attack.</a:t>
            </a:r>
          </a:p>
          <a:p>
            <a:endParaRPr lang="en-US" sz="2000" dirty="0" smtClean="0"/>
          </a:p>
          <a:p>
            <a:r>
              <a:rPr lang="en-US" sz="2000" b="1" dirty="0" smtClean="0"/>
              <a:t>Template Inheritance: </a:t>
            </a:r>
            <a:r>
              <a:rPr lang="en-US" sz="2000" dirty="0" smtClean="0"/>
              <a:t>This is the most important feature, which I will expand on to later in the post</a:t>
            </a:r>
            <a:endParaRPr lang="en-US" sz="2000" dirty="0"/>
          </a:p>
        </p:txBody>
      </p:sp>
      <p:pic>
        <p:nvPicPr>
          <p:cNvPr id="3" name="Picture 2" descr="jinja3.jpg"/>
          <p:cNvPicPr>
            <a:picLocks noChangeAspect="1"/>
          </p:cNvPicPr>
          <p:nvPr/>
        </p:nvPicPr>
        <p:blipFill>
          <a:blip r:embed="rId3"/>
          <a:stretch>
            <a:fillRect/>
          </a:stretch>
        </p:blipFill>
        <p:spPr>
          <a:xfrm>
            <a:off x="228600" y="4800600"/>
            <a:ext cx="8534400" cy="1524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jinja4.png"/>
          <p:cNvPicPr>
            <a:picLocks noChangeAspect="1"/>
          </p:cNvPicPr>
          <p:nvPr/>
        </p:nvPicPr>
        <p:blipFill>
          <a:blip r:embed="rId2"/>
          <a:stretch>
            <a:fillRect/>
          </a:stretch>
        </p:blipFill>
        <p:spPr>
          <a:xfrm>
            <a:off x="0" y="533400"/>
            <a:ext cx="9144000" cy="571499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143000"/>
            <a:ext cx="7543800" cy="1477328"/>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solidFill>
          </a:ln>
        </p:spPr>
        <p:txBody>
          <a:bodyPr wrap="square" rtlCol="0">
            <a:spAutoFit/>
          </a:bodyPr>
          <a:lstStyle/>
          <a:p>
            <a:r>
              <a:rPr lang="en-US" sz="2400" b="1" dirty="0" smtClean="0"/>
              <a:t>Simple Example</a:t>
            </a:r>
          </a:p>
          <a:p>
            <a:endParaRPr lang="en-US" sz="2400" b="1" dirty="0"/>
          </a:p>
          <a:p>
            <a:r>
              <a:rPr lang="en-US" sz="2400" b="1" dirty="0" smtClean="0"/>
              <a:t>                        </a:t>
            </a:r>
            <a:r>
              <a:rPr lang="en-US" sz="2400" b="1" dirty="0" smtClean="0">
                <a:solidFill>
                  <a:srgbClr val="FF0000"/>
                </a:solidFill>
              </a:rPr>
              <a:t>{{name}} </a:t>
            </a:r>
            <a:r>
              <a:rPr lang="en-US" sz="2400" b="1" dirty="0" smtClean="0"/>
              <a:t>had a little </a:t>
            </a:r>
            <a:r>
              <a:rPr lang="en-US" sz="2400" b="1" dirty="0" smtClean="0">
                <a:solidFill>
                  <a:srgbClr val="FF0000"/>
                </a:solidFill>
              </a:rPr>
              <a:t>{{animal}}.</a:t>
            </a:r>
          </a:p>
          <a:p>
            <a:endParaRPr lang="en-US" b="1" dirty="0"/>
          </a:p>
        </p:txBody>
      </p:sp>
      <p:sp>
        <p:nvSpPr>
          <p:cNvPr id="3" name="TextBox 2"/>
          <p:cNvSpPr txBox="1"/>
          <p:nvPr/>
        </p:nvSpPr>
        <p:spPr>
          <a:xfrm>
            <a:off x="762000" y="3657600"/>
            <a:ext cx="7620000" cy="2677656"/>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solidFill>
          </a:ln>
        </p:spPr>
        <p:txBody>
          <a:bodyPr wrap="square" rtlCol="0">
            <a:spAutoFit/>
          </a:bodyPr>
          <a:lstStyle/>
          <a:p>
            <a:pPr algn="ctr"/>
            <a:r>
              <a:rPr lang="en-US" sz="2400" b="1" dirty="0" smtClean="0"/>
              <a:t>If </a:t>
            </a:r>
            <a:r>
              <a:rPr lang="en-US" sz="2400" b="1" dirty="0" smtClean="0">
                <a:solidFill>
                  <a:srgbClr val="FF0000"/>
                </a:solidFill>
              </a:rPr>
              <a:t>name=“Mary” </a:t>
            </a:r>
            <a:r>
              <a:rPr lang="en-US" sz="2400" b="1" dirty="0" smtClean="0"/>
              <a:t>and </a:t>
            </a:r>
            <a:r>
              <a:rPr lang="en-US" sz="2400" b="1" dirty="0" smtClean="0">
                <a:solidFill>
                  <a:srgbClr val="FF0000"/>
                </a:solidFill>
              </a:rPr>
              <a:t>animal=“Lamb”</a:t>
            </a:r>
          </a:p>
          <a:p>
            <a:pPr algn="ctr"/>
            <a:endParaRPr lang="en-US" sz="2400" b="1" dirty="0" smtClean="0"/>
          </a:p>
          <a:p>
            <a:pPr algn="ctr"/>
            <a:r>
              <a:rPr lang="en-US" sz="2400" b="1" dirty="0" smtClean="0"/>
              <a:t>Would be</a:t>
            </a:r>
          </a:p>
          <a:p>
            <a:pPr algn="ctr"/>
            <a:endParaRPr lang="en-US" sz="2400" b="1" dirty="0" smtClean="0"/>
          </a:p>
          <a:p>
            <a:pPr algn="ctr"/>
            <a:r>
              <a:rPr lang="en-US" sz="2400" b="1" dirty="0" smtClean="0">
                <a:solidFill>
                  <a:srgbClr val="FF0000"/>
                </a:solidFill>
              </a:rPr>
              <a:t>Mary had a little Lamb</a:t>
            </a:r>
          </a:p>
          <a:p>
            <a:endParaRPr lang="en-US" sz="2400" b="1" dirty="0"/>
          </a:p>
          <a:p>
            <a:endParaRPr lang="en-US" sz="2400" b="1" dirty="0"/>
          </a:p>
        </p:txBody>
      </p:sp>
      <p:sp>
        <p:nvSpPr>
          <p:cNvPr id="4" name="Down Arrow 3"/>
          <p:cNvSpPr/>
          <p:nvPr/>
        </p:nvSpPr>
        <p:spPr>
          <a:xfrm>
            <a:off x="3048000" y="2667000"/>
            <a:ext cx="152400" cy="990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5638800" y="2667000"/>
            <a:ext cx="152400" cy="990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609600"/>
            <a:ext cx="3429000" cy="193899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solidFill>
          </a:ln>
        </p:spPr>
        <p:txBody>
          <a:bodyPr wrap="square">
            <a:spAutoFit/>
          </a:bodyPr>
          <a:lstStyle/>
          <a:p>
            <a:r>
              <a:rPr lang="en-US" sz="2000" b="1" dirty="0" smtClean="0"/>
              <a:t>from flask import Flask</a:t>
            </a:r>
          </a:p>
          <a:p>
            <a:r>
              <a:rPr lang="en-US" sz="2000" b="1" dirty="0" smtClean="0"/>
              <a:t>app = Flask(__name__)</a:t>
            </a:r>
          </a:p>
          <a:p>
            <a:endParaRPr lang="en-US" sz="2000" b="1" dirty="0" smtClean="0"/>
          </a:p>
          <a:p>
            <a:r>
              <a:rPr lang="en-US" sz="2000" b="1" dirty="0" smtClean="0"/>
              <a:t>@</a:t>
            </a:r>
            <a:r>
              <a:rPr lang="en-US" sz="2000" b="1" dirty="0" err="1" smtClean="0"/>
              <a:t>app.route</a:t>
            </a:r>
            <a:r>
              <a:rPr lang="en-US" sz="2000" b="1" dirty="0" smtClean="0"/>
              <a:t>('/')</a:t>
            </a:r>
          </a:p>
          <a:p>
            <a:r>
              <a:rPr lang="en-US" sz="2000" b="1" dirty="0" smtClean="0"/>
              <a:t>def home():</a:t>
            </a:r>
          </a:p>
          <a:p>
            <a:r>
              <a:rPr lang="en-US" sz="2000" b="1" dirty="0" smtClean="0"/>
              <a:t>   return "Hello"</a:t>
            </a:r>
            <a:endParaRPr lang="en-US" sz="2000" b="1" dirty="0"/>
          </a:p>
        </p:txBody>
      </p:sp>
      <p:sp>
        <p:nvSpPr>
          <p:cNvPr id="5" name="Rectangle 4"/>
          <p:cNvSpPr/>
          <p:nvPr/>
        </p:nvSpPr>
        <p:spPr>
          <a:xfrm>
            <a:off x="5715000" y="1143000"/>
            <a:ext cx="2609432" cy="707886"/>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solidFill>
          </a:ln>
        </p:spPr>
        <p:txBody>
          <a:bodyPr wrap="none">
            <a:spAutoFit/>
          </a:bodyPr>
          <a:lstStyle/>
          <a:p>
            <a:r>
              <a:rPr lang="en-US" sz="2000" b="1" dirty="0" smtClean="0">
                <a:hlinkClick r:id="rId2"/>
              </a:rPr>
              <a:t>http://127.0.0.1:5000/</a:t>
            </a:r>
            <a:endParaRPr lang="en-US" sz="2000" b="1" dirty="0" smtClean="0"/>
          </a:p>
          <a:p>
            <a:r>
              <a:rPr lang="en-US" sz="2000" b="1" dirty="0"/>
              <a:t>Hello</a:t>
            </a:r>
          </a:p>
        </p:txBody>
      </p:sp>
      <p:sp>
        <p:nvSpPr>
          <p:cNvPr id="7" name="Rectangle 6"/>
          <p:cNvSpPr/>
          <p:nvPr/>
        </p:nvSpPr>
        <p:spPr>
          <a:xfrm>
            <a:off x="381000" y="3505200"/>
            <a:ext cx="4572000" cy="1754326"/>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solidFill>
          </a:ln>
        </p:spPr>
        <p:txBody>
          <a:bodyPr>
            <a:spAutoFit/>
          </a:bodyPr>
          <a:lstStyle/>
          <a:p>
            <a:r>
              <a:rPr lang="en-US" b="1" dirty="0" smtClean="0"/>
              <a:t>from flask import Flask</a:t>
            </a:r>
          </a:p>
          <a:p>
            <a:r>
              <a:rPr lang="en-US" b="1" dirty="0" smtClean="0"/>
              <a:t>app = Flask(__name__)</a:t>
            </a:r>
          </a:p>
          <a:p>
            <a:endParaRPr lang="en-US" b="1" dirty="0" smtClean="0"/>
          </a:p>
          <a:p>
            <a:r>
              <a:rPr lang="en-US" b="1" dirty="0" smtClean="0"/>
              <a:t>@</a:t>
            </a:r>
            <a:r>
              <a:rPr lang="en-US" b="1" dirty="0" err="1" smtClean="0"/>
              <a:t>app.route</a:t>
            </a:r>
            <a:r>
              <a:rPr lang="en-US" b="1" dirty="0" smtClean="0"/>
              <a:t>('/&lt;name&gt;')</a:t>
            </a:r>
          </a:p>
          <a:p>
            <a:r>
              <a:rPr lang="en-US" b="1" dirty="0" smtClean="0"/>
              <a:t>def hello(name):</a:t>
            </a:r>
          </a:p>
          <a:p>
            <a:r>
              <a:rPr lang="en-US" b="1" dirty="0" smtClean="0"/>
              <a:t>	return '&lt;h1&gt;Hello %s&lt;/h1&gt;' %name</a:t>
            </a:r>
            <a:endParaRPr lang="en-US" b="1" dirty="0"/>
          </a:p>
        </p:txBody>
      </p:sp>
      <p:sp>
        <p:nvSpPr>
          <p:cNvPr id="8" name="Rectangle 7"/>
          <p:cNvSpPr/>
          <p:nvPr/>
        </p:nvSpPr>
        <p:spPr>
          <a:xfrm>
            <a:off x="5486400" y="3581400"/>
            <a:ext cx="3057504" cy="92333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solidFill>
          </a:ln>
        </p:spPr>
        <p:txBody>
          <a:bodyPr wrap="none">
            <a:spAutoFit/>
          </a:bodyPr>
          <a:lstStyle/>
          <a:p>
            <a:r>
              <a:rPr lang="en-US" dirty="0" smtClean="0">
                <a:hlinkClick r:id="rId3"/>
              </a:rPr>
              <a:t>http://127.0.0.1:5000/Radhika</a:t>
            </a:r>
            <a:endParaRPr lang="en-US" dirty="0" smtClean="0"/>
          </a:p>
          <a:p>
            <a:r>
              <a:rPr lang="en-US" b="1" dirty="0"/>
              <a:t>Hello </a:t>
            </a:r>
            <a:r>
              <a:rPr lang="en-US" b="1" dirty="0" err="1"/>
              <a:t>Radhika</a:t>
            </a:r>
            <a:endParaRPr lang="en-US" b="1" dirty="0"/>
          </a:p>
          <a:p>
            <a:endParaRPr lang="en-US" dirty="0"/>
          </a:p>
        </p:txBody>
      </p:sp>
      <p:sp>
        <p:nvSpPr>
          <p:cNvPr id="9" name="Right Arrow 8"/>
          <p:cNvSpPr/>
          <p:nvPr/>
        </p:nvSpPr>
        <p:spPr>
          <a:xfrm>
            <a:off x="4191000" y="1524000"/>
            <a:ext cx="15240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4953000" y="4038600"/>
            <a:ext cx="533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295400" y="152400"/>
            <a:ext cx="2286000" cy="369332"/>
          </a:xfrm>
          <a:prstGeom prst="rect">
            <a:avLst/>
          </a:prstGeom>
          <a:noFill/>
        </p:spPr>
        <p:txBody>
          <a:bodyPr wrap="square" rtlCol="0">
            <a:spAutoFit/>
          </a:bodyPr>
          <a:lstStyle/>
          <a:p>
            <a:r>
              <a:rPr lang="en-US" b="1" dirty="0" smtClean="0">
                <a:solidFill>
                  <a:schemeClr val="accent4"/>
                </a:solidFill>
              </a:rPr>
              <a:t>Python Script </a:t>
            </a:r>
            <a:endParaRPr lang="en-US" b="1" dirty="0">
              <a:solidFill>
                <a:schemeClr val="accent4"/>
              </a:solidFill>
            </a:endParaRPr>
          </a:p>
        </p:txBody>
      </p:sp>
      <p:sp>
        <p:nvSpPr>
          <p:cNvPr id="12" name="TextBox 11"/>
          <p:cNvSpPr txBox="1"/>
          <p:nvPr/>
        </p:nvSpPr>
        <p:spPr>
          <a:xfrm>
            <a:off x="5867400" y="304800"/>
            <a:ext cx="1981200" cy="646331"/>
          </a:xfrm>
          <a:prstGeom prst="rect">
            <a:avLst/>
          </a:prstGeom>
          <a:noFill/>
        </p:spPr>
        <p:txBody>
          <a:bodyPr wrap="square" rtlCol="0">
            <a:spAutoFit/>
          </a:bodyPr>
          <a:lstStyle/>
          <a:p>
            <a:r>
              <a:rPr lang="en-US" b="1" dirty="0" smtClean="0">
                <a:solidFill>
                  <a:schemeClr val="accent4"/>
                </a:solidFill>
              </a:rPr>
              <a:t>Outputs</a:t>
            </a:r>
          </a:p>
          <a:p>
            <a:endParaRPr lang="en-US" dirty="0"/>
          </a:p>
        </p:txBody>
      </p:sp>
      <p:sp>
        <p:nvSpPr>
          <p:cNvPr id="13" name="Rectangle 12"/>
          <p:cNvSpPr/>
          <p:nvPr/>
        </p:nvSpPr>
        <p:spPr>
          <a:xfrm>
            <a:off x="1752600" y="2971800"/>
            <a:ext cx="1521891" cy="369332"/>
          </a:xfrm>
          <a:prstGeom prst="rect">
            <a:avLst/>
          </a:prstGeom>
        </p:spPr>
        <p:txBody>
          <a:bodyPr wrap="none">
            <a:spAutoFit/>
          </a:bodyPr>
          <a:lstStyle/>
          <a:p>
            <a:r>
              <a:rPr lang="en-US" b="1" dirty="0" smtClean="0">
                <a:solidFill>
                  <a:schemeClr val="accent4"/>
                </a:solidFill>
              </a:rPr>
              <a:t>Python Script </a:t>
            </a:r>
            <a:endParaRPr lang="en-US" b="1" dirty="0">
              <a:solidFill>
                <a:schemeClr val="accent4"/>
              </a:solidFill>
            </a:endParaRPr>
          </a:p>
        </p:txBody>
      </p:sp>
      <p:sp>
        <p:nvSpPr>
          <p:cNvPr id="14" name="TextBox 13"/>
          <p:cNvSpPr txBox="1"/>
          <p:nvPr/>
        </p:nvSpPr>
        <p:spPr>
          <a:xfrm>
            <a:off x="5943600" y="2895600"/>
            <a:ext cx="1981200" cy="646331"/>
          </a:xfrm>
          <a:prstGeom prst="rect">
            <a:avLst/>
          </a:prstGeom>
          <a:noFill/>
        </p:spPr>
        <p:txBody>
          <a:bodyPr wrap="square" rtlCol="0">
            <a:spAutoFit/>
          </a:bodyPr>
          <a:lstStyle/>
          <a:p>
            <a:r>
              <a:rPr lang="en-US" b="1" dirty="0" smtClean="0">
                <a:solidFill>
                  <a:schemeClr val="accent4"/>
                </a:solidFill>
              </a:rPr>
              <a:t>Outputs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4191000" cy="1754326"/>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solidFill>
          </a:ln>
        </p:spPr>
        <p:txBody>
          <a:bodyPr wrap="square">
            <a:spAutoFit/>
          </a:bodyPr>
          <a:lstStyle/>
          <a:p>
            <a:r>
              <a:rPr lang="en-US" b="1" dirty="0" smtClean="0"/>
              <a:t>from flask import Flask, </a:t>
            </a:r>
            <a:r>
              <a:rPr lang="en-US" b="1" dirty="0" err="1" smtClean="0"/>
              <a:t>render_template</a:t>
            </a:r>
            <a:endParaRPr lang="en-US" b="1" dirty="0" smtClean="0"/>
          </a:p>
          <a:p>
            <a:r>
              <a:rPr lang="en-US" b="1" dirty="0" smtClean="0"/>
              <a:t>app = Flask(__name__)</a:t>
            </a:r>
          </a:p>
          <a:p>
            <a:endParaRPr lang="en-US" b="1" dirty="0" smtClean="0"/>
          </a:p>
          <a:p>
            <a:r>
              <a:rPr lang="en-US" b="1" dirty="0" smtClean="0"/>
              <a:t>@</a:t>
            </a:r>
            <a:r>
              <a:rPr lang="en-US" b="1" dirty="0" err="1" smtClean="0"/>
              <a:t>app.route</a:t>
            </a:r>
            <a:r>
              <a:rPr lang="en-US" b="1" dirty="0" smtClean="0"/>
              <a:t>('/')</a:t>
            </a:r>
          </a:p>
          <a:p>
            <a:r>
              <a:rPr lang="en-US" b="1" dirty="0" smtClean="0"/>
              <a:t>def hello():</a:t>
            </a:r>
          </a:p>
          <a:p>
            <a:r>
              <a:rPr lang="en-US" b="1" dirty="0" smtClean="0"/>
              <a:t>   return </a:t>
            </a:r>
            <a:r>
              <a:rPr lang="en-US" b="1" dirty="0" err="1" smtClean="0"/>
              <a:t>render_template</a:t>
            </a:r>
            <a:r>
              <a:rPr lang="en-US" b="1" dirty="0" smtClean="0"/>
              <a:t>('thirteen.html')</a:t>
            </a:r>
            <a:endParaRPr lang="en-US" b="1" dirty="0"/>
          </a:p>
        </p:txBody>
      </p:sp>
      <p:sp>
        <p:nvSpPr>
          <p:cNvPr id="3" name="Rectangle 2"/>
          <p:cNvSpPr/>
          <p:nvPr/>
        </p:nvSpPr>
        <p:spPr>
          <a:xfrm>
            <a:off x="3962400" y="2286000"/>
            <a:ext cx="2362200" cy="923330"/>
          </a:xfrm>
          <a:prstGeom prst="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a:solidFill>
              <a:schemeClr val="accent1"/>
            </a:solidFill>
          </a:ln>
        </p:spPr>
        <p:txBody>
          <a:bodyPr wrap="square">
            <a:spAutoFit/>
          </a:bodyPr>
          <a:lstStyle/>
          <a:p>
            <a:r>
              <a:rPr lang="en-US" dirty="0" smtClean="0">
                <a:hlinkClick r:id="rId2"/>
              </a:rPr>
              <a:t>http://127.0.0.1:5000/</a:t>
            </a:r>
            <a:endParaRPr lang="en-US" dirty="0" smtClean="0"/>
          </a:p>
          <a:p>
            <a:r>
              <a:rPr lang="en-US" b="1" dirty="0"/>
              <a:t>Hello !</a:t>
            </a:r>
          </a:p>
          <a:p>
            <a:endParaRPr lang="en-US" dirty="0"/>
          </a:p>
        </p:txBody>
      </p:sp>
      <p:sp>
        <p:nvSpPr>
          <p:cNvPr id="6" name="Rectangle 5"/>
          <p:cNvSpPr/>
          <p:nvPr/>
        </p:nvSpPr>
        <p:spPr>
          <a:xfrm>
            <a:off x="6248400" y="152400"/>
            <a:ext cx="2209800" cy="2031325"/>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solidFill>
          </a:ln>
        </p:spPr>
        <p:txBody>
          <a:bodyPr wrap="square">
            <a:spAutoFit/>
          </a:bodyPr>
          <a:lstStyle/>
          <a:p>
            <a:r>
              <a:rPr lang="en-US" b="1" dirty="0" smtClean="0"/>
              <a:t>&lt;html&gt;</a:t>
            </a:r>
          </a:p>
          <a:p>
            <a:r>
              <a:rPr lang="en-US" b="1" dirty="0" smtClean="0"/>
              <a:t>   &lt;body&gt;</a:t>
            </a:r>
          </a:p>
          <a:p>
            <a:r>
              <a:rPr lang="en-US" b="1" dirty="0" smtClean="0"/>
              <a:t>   </a:t>
            </a:r>
          </a:p>
          <a:p>
            <a:r>
              <a:rPr lang="en-US" b="1" dirty="0" smtClean="0"/>
              <a:t>      &lt;h1&gt;Hello !&lt;/h1&gt;</a:t>
            </a:r>
          </a:p>
          <a:p>
            <a:r>
              <a:rPr lang="en-US" b="1" dirty="0" smtClean="0"/>
              <a:t>      </a:t>
            </a:r>
          </a:p>
          <a:p>
            <a:r>
              <a:rPr lang="en-US" b="1" dirty="0" smtClean="0"/>
              <a:t>   &lt;/body&gt;</a:t>
            </a:r>
          </a:p>
          <a:p>
            <a:r>
              <a:rPr lang="en-US" b="1" dirty="0" smtClean="0"/>
              <a:t>&lt;/html&gt;</a:t>
            </a:r>
            <a:endParaRPr lang="en-US" b="1" dirty="0"/>
          </a:p>
        </p:txBody>
      </p:sp>
      <p:sp>
        <p:nvSpPr>
          <p:cNvPr id="7" name="Rectangle 6"/>
          <p:cNvSpPr/>
          <p:nvPr/>
        </p:nvSpPr>
        <p:spPr>
          <a:xfrm>
            <a:off x="152400" y="3581400"/>
            <a:ext cx="5257800" cy="1754326"/>
          </a:xfrm>
          <a:prstGeom prst="rect">
            <a:avLst/>
          </a:prstGeom>
          <a:gradFill>
            <a:gsLst>
              <a:gs pos="0">
                <a:srgbClr val="8488C4"/>
              </a:gs>
              <a:gs pos="53000">
                <a:srgbClr val="D4DEFF"/>
              </a:gs>
              <a:gs pos="83000">
                <a:srgbClr val="D4DEFF"/>
              </a:gs>
              <a:gs pos="100000">
                <a:srgbClr val="96AB94"/>
              </a:gs>
            </a:gsLst>
            <a:lin ang="5400000" scaled="0"/>
          </a:gradFill>
          <a:ln>
            <a:solidFill>
              <a:schemeClr val="accent1"/>
            </a:solidFill>
          </a:ln>
        </p:spPr>
        <p:txBody>
          <a:bodyPr wrap="square">
            <a:spAutoFit/>
          </a:bodyPr>
          <a:lstStyle/>
          <a:p>
            <a:r>
              <a:rPr lang="en-US" b="1" dirty="0" smtClean="0"/>
              <a:t>from flask import Flask, </a:t>
            </a:r>
            <a:r>
              <a:rPr lang="en-US" b="1" dirty="0" err="1" smtClean="0"/>
              <a:t>render_template</a:t>
            </a:r>
            <a:endParaRPr lang="en-US" b="1" dirty="0" smtClean="0"/>
          </a:p>
          <a:p>
            <a:r>
              <a:rPr lang="en-US" b="1" dirty="0" smtClean="0"/>
              <a:t>app = Flask(__name__)</a:t>
            </a:r>
          </a:p>
          <a:p>
            <a:endParaRPr lang="en-US" b="1" dirty="0" smtClean="0"/>
          </a:p>
          <a:p>
            <a:r>
              <a:rPr lang="en-US" b="1" dirty="0" smtClean="0"/>
              <a:t>@</a:t>
            </a:r>
            <a:r>
              <a:rPr lang="en-US" b="1" dirty="0" err="1" smtClean="0"/>
              <a:t>app.route</a:t>
            </a:r>
            <a:r>
              <a:rPr lang="en-US" b="1" dirty="0" smtClean="0"/>
              <a:t>('/&lt;user&gt;')</a:t>
            </a:r>
          </a:p>
          <a:p>
            <a:r>
              <a:rPr lang="en-US" b="1" dirty="0" smtClean="0"/>
              <a:t>def hello(user):</a:t>
            </a:r>
          </a:p>
          <a:p>
            <a:r>
              <a:rPr lang="en-US" b="1" dirty="0" smtClean="0"/>
              <a:t>   return </a:t>
            </a:r>
            <a:r>
              <a:rPr lang="en-US" b="1" dirty="0" err="1" smtClean="0"/>
              <a:t>render_template</a:t>
            </a:r>
            <a:r>
              <a:rPr lang="en-US" b="1" dirty="0" smtClean="0"/>
              <a:t>('twelve.html', name = user</a:t>
            </a:r>
            <a:r>
              <a:rPr lang="en-US" dirty="0" smtClean="0"/>
              <a:t>)</a:t>
            </a:r>
            <a:endParaRPr lang="en-US" dirty="0"/>
          </a:p>
        </p:txBody>
      </p:sp>
      <p:sp>
        <p:nvSpPr>
          <p:cNvPr id="8" name="Rectangle 7"/>
          <p:cNvSpPr/>
          <p:nvPr/>
        </p:nvSpPr>
        <p:spPr>
          <a:xfrm>
            <a:off x="5562600" y="3581400"/>
            <a:ext cx="3581400" cy="2031325"/>
          </a:xfrm>
          <a:prstGeom prst="rect">
            <a:avLst/>
          </a:prstGeom>
          <a:gradFill>
            <a:gsLst>
              <a:gs pos="0">
                <a:srgbClr val="8488C4"/>
              </a:gs>
              <a:gs pos="53000">
                <a:srgbClr val="D4DEFF"/>
              </a:gs>
              <a:gs pos="83000">
                <a:srgbClr val="D4DEFF"/>
              </a:gs>
              <a:gs pos="100000">
                <a:srgbClr val="96AB94"/>
              </a:gs>
            </a:gsLst>
            <a:lin ang="5400000" scaled="0"/>
          </a:gradFill>
          <a:ln>
            <a:solidFill>
              <a:schemeClr val="accent1"/>
            </a:solidFill>
          </a:ln>
        </p:spPr>
        <p:txBody>
          <a:bodyPr wrap="square">
            <a:spAutoFit/>
          </a:bodyPr>
          <a:lstStyle/>
          <a:p>
            <a:r>
              <a:rPr lang="en-US" b="1" dirty="0" smtClean="0"/>
              <a:t>&lt;html&gt;</a:t>
            </a:r>
          </a:p>
          <a:p>
            <a:r>
              <a:rPr lang="en-US" b="1" dirty="0" smtClean="0"/>
              <a:t>   &lt;body&gt;</a:t>
            </a:r>
          </a:p>
          <a:p>
            <a:r>
              <a:rPr lang="en-US" b="1" dirty="0" smtClean="0"/>
              <a:t>   </a:t>
            </a:r>
          </a:p>
          <a:p>
            <a:r>
              <a:rPr lang="en-US" b="1" dirty="0" smtClean="0"/>
              <a:t>      &lt;h1&gt;Hello {{ name }}!&lt;/h1&gt;</a:t>
            </a:r>
          </a:p>
          <a:p>
            <a:r>
              <a:rPr lang="en-US" b="1" dirty="0" smtClean="0"/>
              <a:t>      </a:t>
            </a:r>
          </a:p>
          <a:p>
            <a:r>
              <a:rPr lang="en-US" b="1" dirty="0" smtClean="0"/>
              <a:t>   &lt;/body&gt;</a:t>
            </a:r>
          </a:p>
          <a:p>
            <a:r>
              <a:rPr lang="en-US" b="1" dirty="0" smtClean="0"/>
              <a:t>&lt;/html&gt;</a:t>
            </a:r>
            <a:endParaRPr lang="en-US" b="1" dirty="0"/>
          </a:p>
        </p:txBody>
      </p:sp>
      <p:sp>
        <p:nvSpPr>
          <p:cNvPr id="9" name="Rectangle 8"/>
          <p:cNvSpPr/>
          <p:nvPr/>
        </p:nvSpPr>
        <p:spPr>
          <a:xfrm>
            <a:off x="2819400" y="5791200"/>
            <a:ext cx="3276600" cy="923330"/>
          </a:xfrm>
          <a:prstGeom prst="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a:solidFill>
              <a:schemeClr val="accent1"/>
            </a:solidFill>
          </a:ln>
        </p:spPr>
        <p:txBody>
          <a:bodyPr wrap="square">
            <a:spAutoFit/>
          </a:bodyPr>
          <a:lstStyle/>
          <a:p>
            <a:r>
              <a:rPr lang="en-US" b="1" dirty="0" smtClean="0">
                <a:hlinkClick r:id="rId3"/>
              </a:rPr>
              <a:t>http://127.0.0.1:5000/Radhika</a:t>
            </a:r>
            <a:endParaRPr lang="en-US" b="1" dirty="0" smtClean="0"/>
          </a:p>
          <a:p>
            <a:r>
              <a:rPr lang="en-US" b="1" dirty="0"/>
              <a:t>Hello </a:t>
            </a:r>
            <a:r>
              <a:rPr lang="en-US" b="1" dirty="0" err="1"/>
              <a:t>Radhika</a:t>
            </a:r>
            <a:r>
              <a:rPr lang="en-US" b="1" dirty="0"/>
              <a:t>!</a:t>
            </a:r>
          </a:p>
          <a:p>
            <a:endParaRPr lang="en-US" dirty="0"/>
          </a:p>
        </p:txBody>
      </p:sp>
      <p:sp>
        <p:nvSpPr>
          <p:cNvPr id="10" name="Left-Right Arrow 9"/>
          <p:cNvSpPr/>
          <p:nvPr/>
        </p:nvSpPr>
        <p:spPr>
          <a:xfrm>
            <a:off x="4419600" y="990600"/>
            <a:ext cx="1752600" cy="2286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5181600" y="1219200"/>
            <a:ext cx="152400" cy="914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Left-Right Arrow 11"/>
          <p:cNvSpPr/>
          <p:nvPr/>
        </p:nvSpPr>
        <p:spPr>
          <a:xfrm>
            <a:off x="5410200" y="4419600"/>
            <a:ext cx="152400" cy="762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Elbow Connector 13"/>
          <p:cNvCxnSpPr>
            <a:stCxn id="12" idx="5"/>
          </p:cNvCxnSpPr>
          <p:nvPr/>
        </p:nvCxnSpPr>
        <p:spPr>
          <a:xfrm rot="5400000">
            <a:off x="4333875" y="4714875"/>
            <a:ext cx="1390650" cy="914400"/>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57200"/>
            <a:ext cx="8458200" cy="2031325"/>
          </a:xfrm>
          <a:prstGeom prst="rect">
            <a:avLst/>
          </a:prstGeom>
          <a:gradFill>
            <a:gsLst>
              <a:gs pos="0">
                <a:srgbClr val="8488C4">
                  <a:alpha val="26000"/>
                </a:srgbClr>
              </a:gs>
              <a:gs pos="53000">
                <a:srgbClr val="D4DEFF"/>
              </a:gs>
              <a:gs pos="83000">
                <a:srgbClr val="D4DEFF"/>
              </a:gs>
              <a:gs pos="100000">
                <a:srgbClr val="96AB94"/>
              </a:gs>
            </a:gsLst>
            <a:lin ang="5400000" scaled="0"/>
          </a:gradFill>
          <a:ln>
            <a:solidFill>
              <a:schemeClr val="accent1"/>
            </a:solidFill>
          </a:ln>
        </p:spPr>
        <p:txBody>
          <a:bodyPr wrap="square">
            <a:spAutoFit/>
          </a:bodyPr>
          <a:lstStyle/>
          <a:p>
            <a:r>
              <a:rPr lang="en-US" b="1" dirty="0" smtClean="0"/>
              <a:t>from flask import </a:t>
            </a:r>
            <a:r>
              <a:rPr lang="en-US" b="1" dirty="0" err="1" smtClean="0"/>
              <a:t>Flask,render_template</a:t>
            </a:r>
            <a:endParaRPr lang="en-US" b="1" dirty="0" smtClean="0"/>
          </a:p>
          <a:p>
            <a:endParaRPr lang="en-US" b="1" dirty="0" smtClean="0"/>
          </a:p>
          <a:p>
            <a:r>
              <a:rPr lang="en-US" b="1" dirty="0" smtClean="0"/>
              <a:t>app=Flask(__name__)</a:t>
            </a:r>
          </a:p>
          <a:p>
            <a:endParaRPr lang="en-US" b="1" dirty="0" smtClean="0"/>
          </a:p>
          <a:p>
            <a:r>
              <a:rPr lang="en-US" b="1" dirty="0" smtClean="0"/>
              <a:t>@</a:t>
            </a:r>
            <a:r>
              <a:rPr lang="en-US" b="1" dirty="0" err="1" smtClean="0"/>
              <a:t>app.route</a:t>
            </a:r>
            <a:r>
              <a:rPr lang="en-US" b="1" dirty="0" smtClean="0"/>
              <a:t>('/&lt;login&gt;/&lt;password&gt;')</a:t>
            </a:r>
          </a:p>
          <a:p>
            <a:r>
              <a:rPr lang="en-US" b="1" dirty="0" smtClean="0"/>
              <a:t>def home(</a:t>
            </a:r>
            <a:r>
              <a:rPr lang="en-US" b="1" dirty="0" err="1" smtClean="0"/>
              <a:t>login,password</a:t>
            </a:r>
            <a:r>
              <a:rPr lang="en-US" b="1" dirty="0" smtClean="0"/>
              <a:t>):</a:t>
            </a:r>
          </a:p>
          <a:p>
            <a:r>
              <a:rPr lang="en-US" b="1" dirty="0" smtClean="0"/>
              <a:t>	return </a:t>
            </a:r>
            <a:r>
              <a:rPr lang="en-US" b="1" dirty="0" err="1" smtClean="0"/>
              <a:t>render_template</a:t>
            </a:r>
            <a:r>
              <a:rPr lang="en-US" b="1" dirty="0" smtClean="0"/>
              <a:t>("</a:t>
            </a:r>
            <a:r>
              <a:rPr lang="en-US" b="1" dirty="0" err="1" smtClean="0"/>
              <a:t>login.html",loginname</a:t>
            </a:r>
            <a:r>
              <a:rPr lang="en-US" b="1" dirty="0" smtClean="0"/>
              <a:t>=</a:t>
            </a:r>
            <a:r>
              <a:rPr lang="en-US" b="1" dirty="0" err="1" smtClean="0"/>
              <a:t>login,passwd</a:t>
            </a:r>
            <a:r>
              <a:rPr lang="en-US" b="1" dirty="0" smtClean="0"/>
              <a:t>=password)</a:t>
            </a:r>
            <a:endParaRPr lang="en-US" b="1" dirty="0"/>
          </a:p>
        </p:txBody>
      </p:sp>
      <p:sp>
        <p:nvSpPr>
          <p:cNvPr id="3" name="Rectangle 2"/>
          <p:cNvSpPr/>
          <p:nvPr/>
        </p:nvSpPr>
        <p:spPr>
          <a:xfrm>
            <a:off x="4343400" y="2895600"/>
            <a:ext cx="4572000" cy="2308324"/>
          </a:xfrm>
          <a:prstGeom prst="rect">
            <a:avLst/>
          </a:prstGeom>
          <a:gradFill>
            <a:gsLst>
              <a:gs pos="0">
                <a:srgbClr val="8488C4">
                  <a:alpha val="26000"/>
                </a:srgbClr>
              </a:gs>
              <a:gs pos="53000">
                <a:srgbClr val="D4DEFF"/>
              </a:gs>
              <a:gs pos="83000">
                <a:srgbClr val="D4DEFF"/>
              </a:gs>
              <a:gs pos="100000">
                <a:srgbClr val="96AB94"/>
              </a:gs>
            </a:gsLst>
            <a:lin ang="5400000" scaled="0"/>
          </a:gradFill>
          <a:ln>
            <a:solidFill>
              <a:schemeClr val="accent1"/>
            </a:solidFill>
          </a:ln>
        </p:spPr>
        <p:txBody>
          <a:bodyPr>
            <a:spAutoFit/>
          </a:bodyPr>
          <a:lstStyle/>
          <a:p>
            <a:r>
              <a:rPr lang="en-US" b="1" dirty="0" smtClean="0"/>
              <a:t>html&gt;</a:t>
            </a:r>
          </a:p>
          <a:p>
            <a:r>
              <a:rPr lang="en-US" b="1" dirty="0" smtClean="0"/>
              <a:t>   &lt;body&gt;</a:t>
            </a:r>
          </a:p>
          <a:p>
            <a:r>
              <a:rPr lang="en-US" b="1" dirty="0" smtClean="0"/>
              <a:t>   </a:t>
            </a:r>
          </a:p>
          <a:p>
            <a:r>
              <a:rPr lang="en-US" b="1" dirty="0" smtClean="0"/>
              <a:t>      &lt;h1&gt;Login Name {{</a:t>
            </a:r>
            <a:r>
              <a:rPr lang="en-US" b="1" dirty="0" err="1" smtClean="0"/>
              <a:t>loginname</a:t>
            </a:r>
            <a:r>
              <a:rPr lang="en-US" b="1" dirty="0" smtClean="0"/>
              <a:t>}}!&lt;/h1&gt;</a:t>
            </a:r>
          </a:p>
          <a:p>
            <a:r>
              <a:rPr lang="en-US" b="1" dirty="0" smtClean="0"/>
              <a:t>      &lt;h2&gt;Password {{</a:t>
            </a:r>
            <a:r>
              <a:rPr lang="en-US" b="1" dirty="0" err="1" smtClean="0"/>
              <a:t>passwd</a:t>
            </a:r>
            <a:r>
              <a:rPr lang="en-US" b="1" dirty="0" smtClean="0"/>
              <a:t>}}</a:t>
            </a:r>
          </a:p>
          <a:p>
            <a:r>
              <a:rPr lang="en-US" b="1" dirty="0" smtClean="0"/>
              <a:t>      </a:t>
            </a:r>
          </a:p>
          <a:p>
            <a:r>
              <a:rPr lang="en-US" b="1" dirty="0" smtClean="0"/>
              <a:t>   &lt;/body&gt;</a:t>
            </a:r>
          </a:p>
          <a:p>
            <a:r>
              <a:rPr lang="en-US" b="1" dirty="0" smtClean="0"/>
              <a:t>&lt;/html&gt;</a:t>
            </a:r>
            <a:endParaRPr lang="en-US" b="1" dirty="0"/>
          </a:p>
        </p:txBody>
      </p:sp>
      <p:sp>
        <p:nvSpPr>
          <p:cNvPr id="4" name="Rectangle 3"/>
          <p:cNvSpPr/>
          <p:nvPr/>
        </p:nvSpPr>
        <p:spPr>
          <a:xfrm>
            <a:off x="533400" y="5334000"/>
            <a:ext cx="3614195" cy="1200329"/>
          </a:xfrm>
          <a:prstGeom prst="rect">
            <a:avLst/>
          </a:prstGeom>
          <a:gradFill>
            <a:gsLst>
              <a:gs pos="0">
                <a:srgbClr val="FFEFD1"/>
              </a:gs>
              <a:gs pos="64999">
                <a:srgbClr val="F0EBD5"/>
              </a:gs>
              <a:gs pos="100000">
                <a:srgbClr val="D1C39F"/>
              </a:gs>
            </a:gsLst>
            <a:lin ang="5400000" scaled="0"/>
          </a:gradFill>
          <a:ln>
            <a:solidFill>
              <a:schemeClr val="accent1"/>
            </a:solidFill>
          </a:ln>
        </p:spPr>
        <p:txBody>
          <a:bodyPr wrap="none">
            <a:spAutoFit/>
          </a:bodyPr>
          <a:lstStyle/>
          <a:p>
            <a:r>
              <a:rPr lang="en-US" dirty="0" smtClean="0">
                <a:hlinkClick r:id="rId2"/>
              </a:rPr>
              <a:t>http://127.0.0.1:5000/abc/abc@123</a:t>
            </a:r>
            <a:endParaRPr lang="en-US" dirty="0" smtClean="0"/>
          </a:p>
          <a:p>
            <a:r>
              <a:rPr lang="nl-NL" b="1" dirty="0"/>
              <a:t>Login Name abc!</a:t>
            </a:r>
          </a:p>
          <a:p>
            <a:r>
              <a:rPr lang="nl-NL" b="1" dirty="0"/>
              <a:t>Password abc@123</a:t>
            </a:r>
          </a:p>
          <a:p>
            <a:endParaRPr lang="en-US" dirty="0"/>
          </a:p>
        </p:txBody>
      </p:sp>
      <p:sp>
        <p:nvSpPr>
          <p:cNvPr id="5" name="Left-Right Arrow Callout 4"/>
          <p:cNvSpPr/>
          <p:nvPr/>
        </p:nvSpPr>
        <p:spPr>
          <a:xfrm>
            <a:off x="1676400" y="2667000"/>
            <a:ext cx="457200" cy="2590800"/>
          </a:xfrm>
          <a:prstGeom prst="lef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2057400" y="3810000"/>
            <a:ext cx="22860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2819400"/>
            <a:ext cx="6248400" cy="769441"/>
          </a:xfrm>
          <a:prstGeom prst="rect">
            <a:avLst/>
          </a:prstGeom>
          <a:noFill/>
        </p:spPr>
        <p:txBody>
          <a:bodyPr wrap="square" rtlCol="0">
            <a:spAutoFit/>
          </a:bodyPr>
          <a:lstStyle/>
          <a:p>
            <a:r>
              <a:rPr lang="en-US" sz="4400" dirty="0" smtClean="0">
                <a:latin typeface="Comic Sans MS" pitchFamily="66" charset="0"/>
              </a:rPr>
              <a:t>Continue to Coding…</a:t>
            </a:r>
            <a:endParaRPr lang="en-US" sz="4400" dirty="0">
              <a:latin typeface="Comic Sans MS" pitchFamily="66"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TotalTime>
  <Words>343</Words>
  <Application>Microsoft Office PowerPoint</Application>
  <PresentationFormat>On-screen Show (4:3)</PresentationFormat>
  <Paragraphs>98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Lenovo</cp:lastModifiedBy>
  <cp:revision>20</cp:revision>
  <dcterms:created xsi:type="dcterms:W3CDTF">2020-09-08T11:55:00Z</dcterms:created>
  <dcterms:modified xsi:type="dcterms:W3CDTF">2020-09-11T07:45:22Z</dcterms:modified>
</cp:coreProperties>
</file>