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0" r:id="rId3"/>
    <p:sldId id="256" r:id="rId4"/>
    <p:sldId id="257" r:id="rId5"/>
    <p:sldId id="258" r:id="rId6"/>
    <p:sldId id="259"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3D4345-767E-4172-9401-B27BC516B747}"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DB81ED-FFFD-4D00-9C76-61FD093E343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3D4345-767E-4172-9401-B27BC516B747}"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DB81ED-FFFD-4D00-9C76-61FD093E343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3D4345-767E-4172-9401-B27BC516B747}"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DB81ED-FFFD-4D00-9C76-61FD093E343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3D4345-767E-4172-9401-B27BC516B747}"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DB81ED-FFFD-4D00-9C76-61FD093E343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3D4345-767E-4172-9401-B27BC516B747}"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DB81ED-FFFD-4D00-9C76-61FD093E343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3D4345-767E-4172-9401-B27BC516B747}" type="datetimeFigureOut">
              <a:rPr lang="en-US" smtClean="0"/>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DB81ED-FFFD-4D00-9C76-61FD093E343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3D4345-767E-4172-9401-B27BC516B747}" type="datetimeFigureOut">
              <a:rPr lang="en-US" smtClean="0"/>
              <a:t>9/16/2020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DB81ED-FFFD-4D00-9C76-61FD093E343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3D4345-767E-4172-9401-B27BC516B747}" type="datetimeFigureOut">
              <a:rPr lang="en-US" smtClean="0"/>
              <a:t>9/16/2020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DB81ED-FFFD-4D00-9C76-61FD093E343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3D4345-767E-4172-9401-B27BC516B747}" type="datetimeFigureOut">
              <a:rPr lang="en-US" smtClean="0"/>
              <a:t>9/16/2020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DB81ED-FFFD-4D00-9C76-61FD093E343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3D4345-767E-4172-9401-B27BC516B747}" type="datetimeFigureOut">
              <a:rPr lang="en-US" smtClean="0"/>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DB81ED-FFFD-4D00-9C76-61FD093E343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3D4345-767E-4172-9401-B27BC516B747}" type="datetimeFigureOut">
              <a:rPr lang="en-US" smtClean="0"/>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DB81ED-FFFD-4D00-9C76-61FD093E343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3D4345-767E-4172-9401-B27BC516B747}" type="datetimeFigureOut">
              <a:rPr lang="en-US" smtClean="0"/>
              <a:t>9/16/2020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DB81ED-FFFD-4D00-9C76-61FD093E343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jinja.palletsprojects.com/en/2.10.x/templates/"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127.0.0.1:5000/"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127.0.0.1:5000/RADHA"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127.0.0.1:5000/"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127.0.0.1:5000/"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990600"/>
            <a:ext cx="8382000" cy="923330"/>
          </a:xfrm>
          <a:prstGeom prst="rect">
            <a:avLst/>
          </a:prstGeom>
          <a:gradFill>
            <a:gsLst>
              <a:gs pos="0">
                <a:srgbClr val="FFEFD1"/>
              </a:gs>
              <a:gs pos="64999">
                <a:srgbClr val="F0EBD5"/>
              </a:gs>
              <a:gs pos="100000">
                <a:srgbClr val="D1C39F"/>
              </a:gs>
            </a:gsLst>
            <a:lin ang="5400000" scaled="0"/>
          </a:gradFill>
          <a:ln>
            <a:solidFill>
              <a:schemeClr val="accent1"/>
            </a:solidFill>
          </a:ln>
        </p:spPr>
        <p:txBody>
          <a:bodyPr wrap="square" rtlCol="0">
            <a:spAutoFit/>
          </a:bodyPr>
          <a:lstStyle/>
          <a:p>
            <a:r>
              <a:rPr lang="en-US" dirty="0" smtClean="0"/>
              <a:t>A </a:t>
            </a:r>
            <a:r>
              <a:rPr lang="en-US" dirty="0" err="1" smtClean="0"/>
              <a:t>Jinja</a:t>
            </a:r>
            <a:r>
              <a:rPr lang="en-US" dirty="0" smtClean="0"/>
              <a:t> template is simply a text file</a:t>
            </a:r>
          </a:p>
          <a:p>
            <a:r>
              <a:rPr lang="en-US" dirty="0" smtClean="0"/>
              <a:t>A template contains </a:t>
            </a:r>
            <a:r>
              <a:rPr lang="en-US" b="1" dirty="0" smtClean="0"/>
              <a:t>variables</a:t>
            </a:r>
            <a:r>
              <a:rPr lang="en-US" dirty="0" smtClean="0"/>
              <a:t> and/or </a:t>
            </a:r>
            <a:r>
              <a:rPr lang="en-US" b="1" dirty="0" smtClean="0"/>
              <a:t>expressions</a:t>
            </a:r>
            <a:r>
              <a:rPr lang="en-US" dirty="0" smtClean="0"/>
              <a:t>, which get replaced with values when a template is </a:t>
            </a:r>
            <a:r>
              <a:rPr lang="en-US" i="1" dirty="0" smtClean="0"/>
              <a:t>rendered</a:t>
            </a:r>
            <a:r>
              <a:rPr lang="en-US" dirty="0" smtClean="0"/>
              <a:t>; and </a:t>
            </a:r>
            <a:r>
              <a:rPr lang="en-US" b="1" dirty="0" smtClean="0"/>
              <a:t>tags</a:t>
            </a:r>
            <a:r>
              <a:rPr lang="en-US" dirty="0" smtClean="0"/>
              <a:t>, which control the logic of the template.</a:t>
            </a:r>
            <a:endParaRPr lang="en-US" dirty="0"/>
          </a:p>
        </p:txBody>
      </p:sp>
      <p:sp>
        <p:nvSpPr>
          <p:cNvPr id="4" name="Rectangle 3"/>
          <p:cNvSpPr/>
          <p:nvPr/>
        </p:nvSpPr>
        <p:spPr>
          <a:xfrm>
            <a:off x="381000" y="2286000"/>
            <a:ext cx="8382000" cy="2308324"/>
          </a:xfrm>
          <a:prstGeom prst="rect">
            <a:avLst/>
          </a:prstGeom>
          <a:gradFill>
            <a:gsLst>
              <a:gs pos="0">
                <a:srgbClr val="FFEFD1"/>
              </a:gs>
              <a:gs pos="64999">
                <a:srgbClr val="F0EBD5"/>
              </a:gs>
              <a:gs pos="100000">
                <a:srgbClr val="D1C39F"/>
              </a:gs>
            </a:gsLst>
            <a:lin ang="5400000" scaled="0"/>
          </a:gradFill>
          <a:ln>
            <a:solidFill>
              <a:schemeClr val="accent1"/>
            </a:solidFill>
          </a:ln>
        </p:spPr>
        <p:txBody>
          <a:bodyPr wrap="square">
            <a:spAutoFit/>
          </a:bodyPr>
          <a:lstStyle/>
          <a:p>
            <a:r>
              <a:rPr lang="en-US" dirty="0" smtClean="0"/>
              <a:t>There are a few kinds of delimiters. The default </a:t>
            </a:r>
            <a:r>
              <a:rPr lang="en-US" dirty="0" err="1" smtClean="0"/>
              <a:t>Jinja</a:t>
            </a:r>
            <a:r>
              <a:rPr lang="en-US" dirty="0" smtClean="0"/>
              <a:t> delimiters are configured as follows:</a:t>
            </a:r>
          </a:p>
          <a:p>
            <a:endParaRPr lang="en-US" dirty="0" smtClean="0"/>
          </a:p>
          <a:p>
            <a:pPr>
              <a:buFont typeface="Wingdings" pitchFamily="2" charset="2"/>
              <a:buChar char="Ø"/>
            </a:pPr>
            <a:r>
              <a:rPr lang="en-US" dirty="0" smtClean="0"/>
              <a:t> {% ... %} for </a:t>
            </a:r>
            <a:r>
              <a:rPr lang="en-US" dirty="0" smtClean="0">
                <a:hlinkClick r:id="rId2"/>
              </a:rPr>
              <a:t>Statements</a:t>
            </a:r>
            <a:endParaRPr lang="en-US" dirty="0" smtClean="0"/>
          </a:p>
          <a:p>
            <a:pPr>
              <a:buFont typeface="Wingdings" pitchFamily="2" charset="2"/>
              <a:buChar char="Ø"/>
            </a:pPr>
            <a:r>
              <a:rPr lang="en-US" dirty="0" smtClean="0"/>
              <a:t> {{ ... }} for </a:t>
            </a:r>
            <a:r>
              <a:rPr lang="en-US" dirty="0" smtClean="0">
                <a:hlinkClick r:id="rId2"/>
              </a:rPr>
              <a:t>Expressions</a:t>
            </a:r>
            <a:r>
              <a:rPr lang="en-US" dirty="0" smtClean="0"/>
              <a:t> to print to the template output</a:t>
            </a:r>
          </a:p>
          <a:p>
            <a:pPr>
              <a:buFont typeface="Wingdings" pitchFamily="2" charset="2"/>
              <a:buChar char="Ø"/>
            </a:pPr>
            <a:r>
              <a:rPr lang="en-US" dirty="0" smtClean="0"/>
              <a:t> {# ... #} for </a:t>
            </a:r>
            <a:r>
              <a:rPr lang="en-US" dirty="0" smtClean="0">
                <a:hlinkClick r:id="rId2"/>
              </a:rPr>
              <a:t>Comments</a:t>
            </a:r>
            <a:r>
              <a:rPr lang="en-US" dirty="0" smtClean="0"/>
              <a:t> not included in the template output</a:t>
            </a:r>
          </a:p>
          <a:p>
            <a:pPr>
              <a:buFont typeface="Wingdings" pitchFamily="2" charset="2"/>
              <a:buChar char="Ø"/>
            </a:pPr>
            <a:r>
              <a:rPr lang="en-US" dirty="0" smtClean="0"/>
              <a:t> #  ... ##  for </a:t>
            </a:r>
            <a:r>
              <a:rPr lang="en-US" dirty="0" smtClean="0">
                <a:hlinkClick r:id="rId2"/>
              </a:rPr>
              <a:t>Line Statements</a:t>
            </a:r>
            <a:endParaRPr lang="en-US" dirty="0" smtClean="0"/>
          </a:p>
          <a:p>
            <a:endParaRPr lang="en-US" dirty="0"/>
          </a:p>
        </p:txBody>
      </p:sp>
      <p:sp>
        <p:nvSpPr>
          <p:cNvPr id="5" name="Rectangle 4"/>
          <p:cNvSpPr/>
          <p:nvPr/>
        </p:nvSpPr>
        <p:spPr>
          <a:xfrm>
            <a:off x="381000" y="4876800"/>
            <a:ext cx="8382000" cy="1477328"/>
          </a:xfrm>
          <a:prstGeom prst="rect">
            <a:avLst/>
          </a:prstGeom>
          <a:gradFill>
            <a:gsLst>
              <a:gs pos="0">
                <a:srgbClr val="FFEFD1"/>
              </a:gs>
              <a:gs pos="64999">
                <a:srgbClr val="F0EBD5"/>
              </a:gs>
              <a:gs pos="100000">
                <a:srgbClr val="D1C39F"/>
              </a:gs>
            </a:gsLst>
            <a:lin ang="5400000" scaled="0"/>
          </a:gradFill>
          <a:ln>
            <a:solidFill>
              <a:schemeClr val="accent1"/>
            </a:solidFill>
          </a:ln>
        </p:spPr>
        <p:txBody>
          <a:bodyPr wrap="square">
            <a:spAutoFit/>
          </a:bodyPr>
          <a:lstStyle/>
          <a:p>
            <a:pPr algn="just"/>
            <a:r>
              <a:rPr lang="en-US" dirty="0"/>
              <a:t>Template variables are defined by the context dictionary passed to the template.</a:t>
            </a:r>
          </a:p>
          <a:p>
            <a:pPr algn="just"/>
            <a:r>
              <a:rPr lang="en-US" dirty="0"/>
              <a:t>You can mess around with the variables in templates provided they are passed in by the application. Variables may have attributes or elements on them you can access too. What attributes a variable has depends heavily on the application providing that variable.</a:t>
            </a:r>
          </a:p>
        </p:txBody>
      </p:sp>
      <p:sp>
        <p:nvSpPr>
          <p:cNvPr id="6" name="Rectangle 5"/>
          <p:cNvSpPr/>
          <p:nvPr/>
        </p:nvSpPr>
        <p:spPr>
          <a:xfrm>
            <a:off x="381000" y="152400"/>
            <a:ext cx="2940228" cy="369332"/>
          </a:xfrm>
          <a:prstGeom prst="rect">
            <a:avLst/>
          </a:prstGeom>
        </p:spPr>
        <p:txBody>
          <a:bodyPr wrap="none">
            <a:spAutoFit/>
          </a:bodyPr>
          <a:lstStyle/>
          <a:p>
            <a:r>
              <a:rPr lang="en-US" b="1" dirty="0" smtClean="0">
                <a:latin typeface="Comic Sans MS" pitchFamily="66" charset="0"/>
              </a:rPr>
              <a:t>Using variables in Jinja2</a:t>
            </a:r>
            <a:endParaRPr lang="en-US" b="1" dirty="0">
              <a:latin typeface="Comic Sans MS"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304800"/>
            <a:ext cx="8610600" cy="461665"/>
          </a:xfrm>
          <a:prstGeom prst="rect">
            <a:avLst/>
          </a:prstGeom>
          <a:solidFill>
            <a:schemeClr val="accent6">
              <a:lumMod val="40000"/>
              <a:lumOff val="60000"/>
            </a:schemeClr>
          </a:solidFill>
          <a:ln>
            <a:solidFill>
              <a:schemeClr val="accent1"/>
            </a:solidFill>
          </a:ln>
        </p:spPr>
        <p:txBody>
          <a:bodyPr wrap="square" rtlCol="0">
            <a:spAutoFit/>
          </a:bodyPr>
          <a:lstStyle/>
          <a:p>
            <a:r>
              <a:rPr lang="en-US" sz="2400" b="1" dirty="0" smtClean="0">
                <a:latin typeface="Comic Sans MS" pitchFamily="66" charset="0"/>
              </a:rPr>
              <a:t>Using variables in Jinja2</a:t>
            </a:r>
            <a:endParaRPr lang="en-US" sz="2400" b="1" dirty="0">
              <a:latin typeface="Comic Sans MS" pitchFamily="66" charset="0"/>
            </a:endParaRPr>
          </a:p>
        </p:txBody>
      </p:sp>
      <p:sp>
        <p:nvSpPr>
          <p:cNvPr id="6" name="Rectangle 5"/>
          <p:cNvSpPr/>
          <p:nvPr/>
        </p:nvSpPr>
        <p:spPr>
          <a:xfrm>
            <a:off x="228600" y="1219200"/>
            <a:ext cx="8534400" cy="2246769"/>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accent1"/>
            </a:solidFill>
          </a:ln>
        </p:spPr>
        <p:txBody>
          <a:bodyPr wrap="square">
            <a:spAutoFit/>
          </a:bodyPr>
          <a:lstStyle/>
          <a:p>
            <a:pPr algn="just"/>
            <a:r>
              <a:rPr lang="en-US" sz="2800" b="1" dirty="0"/>
              <a:t>The {{ name }} construct used in the template </a:t>
            </a:r>
            <a:r>
              <a:rPr lang="en-US" sz="2800" b="1" dirty="0" smtClean="0"/>
              <a:t>references a variable</a:t>
            </a:r>
            <a:r>
              <a:rPr lang="en-US" sz="2800" b="1" dirty="0"/>
              <a:t>, a special placeholder that tells the template engine that the value that goes </a:t>
            </a:r>
            <a:r>
              <a:rPr lang="en-US" sz="2800" b="1" dirty="0" smtClean="0"/>
              <a:t>in that </a:t>
            </a:r>
            <a:r>
              <a:rPr lang="en-US" sz="2800" b="1" dirty="0"/>
              <a:t>place should be obtained from data provided at the time the template is rendered</a:t>
            </a:r>
            <a:r>
              <a:rPr lang="en-US" sz="2800" dirty="0"/>
              <a:t>.</a:t>
            </a:r>
          </a:p>
        </p:txBody>
      </p:sp>
      <p:sp>
        <p:nvSpPr>
          <p:cNvPr id="7" name="Rectangle 6"/>
          <p:cNvSpPr/>
          <p:nvPr/>
        </p:nvSpPr>
        <p:spPr>
          <a:xfrm>
            <a:off x="304800" y="3962400"/>
            <a:ext cx="8458200" cy="1384995"/>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accent1"/>
            </a:solidFill>
          </a:ln>
        </p:spPr>
        <p:txBody>
          <a:bodyPr wrap="square">
            <a:spAutoFit/>
          </a:bodyPr>
          <a:lstStyle/>
          <a:p>
            <a:pPr algn="just"/>
            <a:r>
              <a:rPr lang="en-US" sz="2800" b="1" dirty="0"/>
              <a:t>Jinja2 recognizes variables of any </a:t>
            </a:r>
            <a:r>
              <a:rPr lang="en-US" sz="2800" b="1" dirty="0" smtClean="0"/>
              <a:t>type string , no and </a:t>
            </a:r>
            <a:r>
              <a:rPr lang="en-US" sz="2800" b="1" dirty="0"/>
              <a:t>even complex types such as lists, dictionaries</a:t>
            </a:r>
            <a:r>
              <a:rPr lang="en-US" sz="2800" b="1" dirty="0" smtClean="0"/>
              <a:t>, and </a:t>
            </a:r>
            <a:r>
              <a:rPr lang="en-US" sz="2800" b="1" dirty="0"/>
              <a:t>objects.</a:t>
            </a:r>
          </a:p>
        </p:txBody>
      </p:sp>
      <p:sp>
        <p:nvSpPr>
          <p:cNvPr id="8" name="Rectangle 7"/>
          <p:cNvSpPr/>
          <p:nvPr/>
        </p:nvSpPr>
        <p:spPr>
          <a:xfrm>
            <a:off x="2438400" y="5562600"/>
            <a:ext cx="4038600" cy="646331"/>
          </a:xfrm>
          <a:prstGeom prst="rect">
            <a:avLst/>
          </a:prstGeom>
          <a:gradFill>
            <a:gsLst>
              <a:gs pos="0">
                <a:srgbClr val="FFEFD1"/>
              </a:gs>
              <a:gs pos="64999">
                <a:srgbClr val="F0EBD5"/>
              </a:gs>
              <a:gs pos="100000">
                <a:srgbClr val="D1C39F"/>
              </a:gs>
            </a:gsLst>
            <a:lin ang="5400000" scaled="0"/>
          </a:gradFill>
          <a:ln>
            <a:solidFill>
              <a:schemeClr val="accent1"/>
            </a:solidFill>
          </a:ln>
        </p:spPr>
        <p:txBody>
          <a:bodyPr wrap="square">
            <a:spAutoFit/>
          </a:bodyPr>
          <a:lstStyle/>
          <a:p>
            <a:r>
              <a:rPr lang="en-US" sz="3600" dirty="0" err="1" smtClean="0"/>
              <a:t>Eg</a:t>
            </a:r>
            <a:r>
              <a:rPr lang="en-US" sz="3600" dirty="0" smtClean="0"/>
              <a:t>. </a:t>
            </a:r>
            <a:r>
              <a:rPr lang="en-US" sz="3600" b="1" dirty="0" smtClean="0">
                <a:solidFill>
                  <a:srgbClr val="FF0000"/>
                </a:solidFill>
              </a:rPr>
              <a:t>Hello</a:t>
            </a:r>
            <a:r>
              <a:rPr lang="en-US" sz="3600" b="1" dirty="0">
                <a:solidFill>
                  <a:srgbClr val="FF0000"/>
                </a:solidFill>
              </a:rPr>
              <a:t>, {{ </a:t>
            </a:r>
            <a:r>
              <a:rPr lang="en-US" sz="3600" b="1" dirty="0" smtClean="0">
                <a:solidFill>
                  <a:srgbClr val="FF0000"/>
                </a:solidFill>
              </a:rPr>
              <a:t>name </a:t>
            </a:r>
            <a:r>
              <a:rPr lang="en-US" sz="3600" b="1" dirty="0">
                <a:solidFill>
                  <a:srgbClr val="FF0000"/>
                </a:solidFill>
              </a:rPr>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457200"/>
            <a:ext cx="6705600" cy="2246769"/>
          </a:xfrm>
          <a:prstGeom prst="rect">
            <a:avLst/>
          </a:prstGeom>
          <a:gradFill>
            <a:gsLst>
              <a:gs pos="0">
                <a:srgbClr val="5E9EFF">
                  <a:alpha val="0"/>
                </a:srgbClr>
              </a:gs>
              <a:gs pos="39999">
                <a:srgbClr val="85C2FF"/>
              </a:gs>
              <a:gs pos="70000">
                <a:srgbClr val="C4D6EB"/>
              </a:gs>
              <a:gs pos="100000">
                <a:srgbClr val="FFEBFA"/>
              </a:gs>
            </a:gsLst>
            <a:lin ang="5400000" scaled="0"/>
          </a:gradFill>
          <a:ln>
            <a:solidFill>
              <a:schemeClr val="accent1"/>
            </a:solidFill>
          </a:ln>
        </p:spPr>
        <p:txBody>
          <a:bodyPr wrap="square">
            <a:spAutoFit/>
          </a:bodyPr>
          <a:lstStyle/>
          <a:p>
            <a:r>
              <a:rPr lang="en-US" sz="2000" b="1" dirty="0" smtClean="0"/>
              <a:t>from flask import </a:t>
            </a:r>
            <a:r>
              <a:rPr lang="en-US" sz="2000" b="1" dirty="0" err="1" smtClean="0"/>
              <a:t>Flask,render_template</a:t>
            </a:r>
            <a:endParaRPr lang="en-US" sz="2000" b="1" dirty="0" smtClean="0"/>
          </a:p>
          <a:p>
            <a:endParaRPr lang="en-US" sz="2000" b="1" dirty="0" smtClean="0"/>
          </a:p>
          <a:p>
            <a:r>
              <a:rPr lang="en-US" sz="2000" b="1" dirty="0" smtClean="0"/>
              <a:t>app=Flask(__name__)</a:t>
            </a:r>
          </a:p>
          <a:p>
            <a:endParaRPr lang="en-US" sz="2000" b="1" dirty="0" smtClean="0"/>
          </a:p>
          <a:p>
            <a:r>
              <a:rPr lang="en-US" sz="2000" b="1" dirty="0" smtClean="0"/>
              <a:t>@</a:t>
            </a:r>
            <a:r>
              <a:rPr lang="en-US" sz="2000" b="1" dirty="0" err="1" smtClean="0"/>
              <a:t>app.route</a:t>
            </a:r>
            <a:r>
              <a:rPr lang="en-US" sz="2000" b="1" dirty="0" smtClean="0"/>
              <a:t>('/')</a:t>
            </a:r>
          </a:p>
          <a:p>
            <a:r>
              <a:rPr lang="en-US" sz="2000" b="1" dirty="0" smtClean="0"/>
              <a:t>def home():</a:t>
            </a:r>
          </a:p>
          <a:p>
            <a:r>
              <a:rPr lang="en-US" sz="2000" b="1" dirty="0" smtClean="0"/>
              <a:t>	return </a:t>
            </a:r>
            <a:r>
              <a:rPr lang="en-US" sz="2000" b="1" dirty="0" err="1" smtClean="0"/>
              <a:t>render_template</a:t>
            </a:r>
            <a:r>
              <a:rPr lang="en-US" sz="2000" b="1" dirty="0" smtClean="0"/>
              <a:t>("</a:t>
            </a:r>
            <a:r>
              <a:rPr lang="en-US" sz="2000" b="1" dirty="0" err="1" smtClean="0"/>
              <a:t>fifteen.html",name</a:t>
            </a:r>
            <a:r>
              <a:rPr lang="en-US" sz="2000" b="1" dirty="0" smtClean="0"/>
              <a:t>="</a:t>
            </a:r>
            <a:r>
              <a:rPr lang="en-US" sz="2000" b="1" dirty="0" err="1" smtClean="0"/>
              <a:t>abc</a:t>
            </a:r>
            <a:r>
              <a:rPr lang="en-US" sz="2000" b="1" dirty="0" smtClean="0"/>
              <a:t>")</a:t>
            </a:r>
            <a:endParaRPr lang="en-US" sz="2000" b="1" dirty="0"/>
          </a:p>
        </p:txBody>
      </p:sp>
      <p:sp>
        <p:nvSpPr>
          <p:cNvPr id="5" name="Rectangle 4"/>
          <p:cNvSpPr/>
          <p:nvPr/>
        </p:nvSpPr>
        <p:spPr>
          <a:xfrm>
            <a:off x="4191000" y="3581400"/>
            <a:ext cx="4572000" cy="2862322"/>
          </a:xfrm>
          <a:prstGeom prst="rect">
            <a:avLst/>
          </a:prstGeom>
          <a:gradFill>
            <a:gsLst>
              <a:gs pos="0">
                <a:srgbClr val="5E9EFF">
                  <a:alpha val="0"/>
                </a:srgbClr>
              </a:gs>
              <a:gs pos="39999">
                <a:srgbClr val="85C2FF"/>
              </a:gs>
              <a:gs pos="70000">
                <a:srgbClr val="C4D6EB"/>
              </a:gs>
              <a:gs pos="100000">
                <a:srgbClr val="FFEBFA"/>
              </a:gs>
            </a:gsLst>
            <a:lin ang="5400000" scaled="0"/>
          </a:gradFill>
          <a:ln>
            <a:solidFill>
              <a:schemeClr val="accent1"/>
            </a:solidFill>
          </a:ln>
        </p:spPr>
        <p:txBody>
          <a:bodyPr>
            <a:spAutoFit/>
          </a:bodyPr>
          <a:lstStyle/>
          <a:p>
            <a:r>
              <a:rPr lang="en-US" sz="2000" b="1" dirty="0" smtClean="0"/>
              <a:t>&lt;html&gt;</a:t>
            </a:r>
          </a:p>
          <a:p>
            <a:r>
              <a:rPr lang="en-US" sz="2000" b="1" dirty="0" smtClean="0"/>
              <a:t>   &lt;body&gt;</a:t>
            </a:r>
          </a:p>
          <a:p>
            <a:r>
              <a:rPr lang="en-US" sz="2000" b="1" dirty="0" smtClean="0"/>
              <a:t>   		 		</a:t>
            </a:r>
          </a:p>
          <a:p>
            <a:r>
              <a:rPr lang="en-US" sz="2000" b="1" dirty="0" smtClean="0"/>
              <a:t>      &lt;h1&gt;Login Name : {{name}}!&lt;/h1&gt;</a:t>
            </a:r>
          </a:p>
          <a:p>
            <a:r>
              <a:rPr lang="en-US" sz="2000" b="1" dirty="0" smtClean="0"/>
              <a:t>      {% set x=name %}</a:t>
            </a:r>
          </a:p>
          <a:p>
            <a:r>
              <a:rPr lang="en-US" sz="2000" b="1" dirty="0" smtClean="0"/>
              <a:t>      &lt;h2&gt;Login Name : {{x}} &lt;/h2&gt;</a:t>
            </a:r>
          </a:p>
          <a:p>
            <a:endParaRPr lang="en-US" sz="2000" b="1" dirty="0" smtClean="0"/>
          </a:p>
          <a:p>
            <a:r>
              <a:rPr lang="en-US" sz="2000" b="1" dirty="0" smtClean="0"/>
              <a:t>   &lt;/body&gt;</a:t>
            </a:r>
          </a:p>
          <a:p>
            <a:r>
              <a:rPr lang="en-US" sz="2000" b="1" dirty="0" smtClean="0"/>
              <a:t>&lt;/html&gt;</a:t>
            </a:r>
            <a:endParaRPr lang="en-US" sz="2000" b="1" dirty="0"/>
          </a:p>
        </p:txBody>
      </p:sp>
      <p:sp>
        <p:nvSpPr>
          <p:cNvPr id="7" name="Rectangle 6"/>
          <p:cNvSpPr/>
          <p:nvPr/>
        </p:nvSpPr>
        <p:spPr>
          <a:xfrm>
            <a:off x="381000" y="4343400"/>
            <a:ext cx="2819400" cy="1292662"/>
          </a:xfrm>
          <a:prstGeom prst="rect">
            <a:avLst/>
          </a:prstGeom>
          <a:gradFill>
            <a:gsLst>
              <a:gs pos="0">
                <a:srgbClr val="FFEFD1"/>
              </a:gs>
              <a:gs pos="64999">
                <a:srgbClr val="F0EBD5"/>
              </a:gs>
              <a:gs pos="100000">
                <a:srgbClr val="D1C39F"/>
              </a:gs>
            </a:gsLst>
            <a:lin ang="5400000" scaled="0"/>
          </a:gradFill>
          <a:ln>
            <a:solidFill>
              <a:schemeClr val="accent1"/>
            </a:solidFill>
          </a:ln>
        </p:spPr>
        <p:txBody>
          <a:bodyPr wrap="square">
            <a:spAutoFit/>
          </a:bodyPr>
          <a:lstStyle/>
          <a:p>
            <a:r>
              <a:rPr lang="en-US" sz="2000" dirty="0" smtClean="0">
                <a:hlinkClick r:id="rId2"/>
              </a:rPr>
              <a:t>http://127.0.0.1:5000/</a:t>
            </a:r>
            <a:endParaRPr lang="en-US" sz="2000" dirty="0" smtClean="0"/>
          </a:p>
          <a:p>
            <a:r>
              <a:rPr lang="nl-NL" sz="2000" b="1" dirty="0"/>
              <a:t>Login Name : abc!</a:t>
            </a:r>
          </a:p>
          <a:p>
            <a:r>
              <a:rPr lang="nl-NL" sz="2000" b="1" dirty="0"/>
              <a:t>Login Name : abc</a:t>
            </a:r>
          </a:p>
          <a:p>
            <a:endParaRPr lang="en-US" dirty="0"/>
          </a:p>
        </p:txBody>
      </p:sp>
      <p:sp>
        <p:nvSpPr>
          <p:cNvPr id="8" name="Left Arrow 7"/>
          <p:cNvSpPr/>
          <p:nvPr/>
        </p:nvSpPr>
        <p:spPr>
          <a:xfrm>
            <a:off x="3276600" y="4876800"/>
            <a:ext cx="838200"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a:off x="4876800" y="3124200"/>
            <a:ext cx="3048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153400" cy="2246769"/>
          </a:xfrm>
          <a:prstGeom prst="rect">
            <a:avLst/>
          </a:prstGeom>
          <a:gradFill>
            <a:gsLst>
              <a:gs pos="0">
                <a:srgbClr val="8488C4">
                  <a:alpha val="0"/>
                </a:srgbClr>
              </a:gs>
              <a:gs pos="53000">
                <a:srgbClr val="D4DEFF"/>
              </a:gs>
              <a:gs pos="83000">
                <a:srgbClr val="D4DEFF"/>
              </a:gs>
              <a:gs pos="100000">
                <a:srgbClr val="96AB94"/>
              </a:gs>
            </a:gsLst>
            <a:lin ang="5400000" scaled="0"/>
          </a:gradFill>
          <a:ln>
            <a:solidFill>
              <a:schemeClr val="accent1"/>
            </a:solidFill>
          </a:ln>
        </p:spPr>
        <p:txBody>
          <a:bodyPr wrap="square">
            <a:spAutoFit/>
          </a:bodyPr>
          <a:lstStyle/>
          <a:p>
            <a:r>
              <a:rPr lang="en-US" sz="2000" b="1" dirty="0" smtClean="0"/>
              <a:t>from flask import </a:t>
            </a:r>
            <a:r>
              <a:rPr lang="en-US" sz="2000" b="1" dirty="0" err="1" smtClean="0"/>
              <a:t>Flask,render_template</a:t>
            </a:r>
            <a:endParaRPr lang="en-US" sz="2000" b="1" dirty="0" smtClean="0"/>
          </a:p>
          <a:p>
            <a:endParaRPr lang="en-US" sz="2000" b="1" dirty="0" smtClean="0"/>
          </a:p>
          <a:p>
            <a:r>
              <a:rPr lang="en-US" sz="2000" b="1" dirty="0" smtClean="0"/>
              <a:t>app=Flask(__name__)</a:t>
            </a:r>
          </a:p>
          <a:p>
            <a:endParaRPr lang="en-US" sz="2000" b="1" dirty="0" smtClean="0"/>
          </a:p>
          <a:p>
            <a:r>
              <a:rPr lang="en-US" sz="2000" b="1" dirty="0" smtClean="0"/>
              <a:t>@</a:t>
            </a:r>
            <a:r>
              <a:rPr lang="en-US" sz="2000" b="1" dirty="0" err="1" smtClean="0"/>
              <a:t>app.route</a:t>
            </a:r>
            <a:r>
              <a:rPr lang="en-US" sz="2000" b="1" dirty="0" smtClean="0"/>
              <a:t>('/&lt;user&gt;')</a:t>
            </a:r>
          </a:p>
          <a:p>
            <a:r>
              <a:rPr lang="en-US" sz="2000" b="1" dirty="0" smtClean="0"/>
              <a:t>def home(user):</a:t>
            </a:r>
          </a:p>
          <a:p>
            <a:r>
              <a:rPr lang="en-US" sz="2000" b="1" dirty="0" smtClean="0"/>
              <a:t>	return </a:t>
            </a:r>
            <a:r>
              <a:rPr lang="en-US" sz="2000" b="1" dirty="0" err="1" smtClean="0"/>
              <a:t>render_template</a:t>
            </a:r>
            <a:r>
              <a:rPr lang="en-US" sz="2000" b="1" dirty="0" smtClean="0"/>
              <a:t>("</a:t>
            </a:r>
            <a:r>
              <a:rPr lang="en-US" sz="2000" b="1" dirty="0" err="1" smtClean="0"/>
              <a:t>fifteen.html",name</a:t>
            </a:r>
            <a:r>
              <a:rPr lang="en-US" sz="2000" b="1" dirty="0" smtClean="0"/>
              <a:t>=user)</a:t>
            </a:r>
            <a:endParaRPr lang="en-US" sz="2000" b="1" dirty="0"/>
          </a:p>
        </p:txBody>
      </p:sp>
      <p:sp>
        <p:nvSpPr>
          <p:cNvPr id="3" name="Rectangle 2"/>
          <p:cNvSpPr/>
          <p:nvPr/>
        </p:nvSpPr>
        <p:spPr>
          <a:xfrm>
            <a:off x="4267200" y="3581400"/>
            <a:ext cx="4572000" cy="2554545"/>
          </a:xfrm>
          <a:prstGeom prst="rect">
            <a:avLst/>
          </a:prstGeom>
          <a:gradFill>
            <a:gsLst>
              <a:gs pos="0">
                <a:srgbClr val="8488C4">
                  <a:alpha val="0"/>
                </a:srgbClr>
              </a:gs>
              <a:gs pos="53000">
                <a:srgbClr val="D4DEFF"/>
              </a:gs>
              <a:gs pos="83000">
                <a:srgbClr val="D4DEFF"/>
              </a:gs>
              <a:gs pos="100000">
                <a:srgbClr val="96AB94"/>
              </a:gs>
            </a:gsLst>
            <a:lin ang="5400000" scaled="0"/>
          </a:gradFill>
          <a:ln>
            <a:solidFill>
              <a:schemeClr val="accent1"/>
            </a:solidFill>
          </a:ln>
        </p:spPr>
        <p:txBody>
          <a:bodyPr>
            <a:spAutoFit/>
          </a:bodyPr>
          <a:lstStyle/>
          <a:p>
            <a:r>
              <a:rPr lang="en-US" sz="2000" b="1" dirty="0" smtClean="0"/>
              <a:t>&lt;html&gt;</a:t>
            </a:r>
          </a:p>
          <a:p>
            <a:r>
              <a:rPr lang="en-US" sz="2000" b="1" dirty="0" smtClean="0"/>
              <a:t>   &lt;body&gt;</a:t>
            </a:r>
          </a:p>
          <a:p>
            <a:r>
              <a:rPr lang="en-US" sz="2000" b="1" dirty="0" smtClean="0"/>
              <a:t>   		 		</a:t>
            </a:r>
          </a:p>
          <a:p>
            <a:r>
              <a:rPr lang="en-US" sz="2000" b="1" dirty="0" smtClean="0"/>
              <a:t>      &lt;h1&gt;Login Name : {{name}}!&lt;/h1&gt;</a:t>
            </a:r>
          </a:p>
          <a:p>
            <a:r>
              <a:rPr lang="en-US" sz="2000" b="1" dirty="0" smtClean="0"/>
              <a:t>      {% set x=name %}</a:t>
            </a:r>
          </a:p>
          <a:p>
            <a:r>
              <a:rPr lang="en-US" sz="2000" b="1" dirty="0" smtClean="0"/>
              <a:t>      &lt;h2&gt;Login Name : {{x}} &lt;/h2&gt;</a:t>
            </a:r>
          </a:p>
          <a:p>
            <a:r>
              <a:rPr lang="en-US" sz="2000" b="1" dirty="0" smtClean="0"/>
              <a:t>   &lt;/body&gt;</a:t>
            </a:r>
          </a:p>
          <a:p>
            <a:r>
              <a:rPr lang="en-US" sz="2000" b="1" dirty="0" smtClean="0"/>
              <a:t>&lt;/html&gt;</a:t>
            </a:r>
            <a:endParaRPr lang="en-US" sz="2000" b="1" dirty="0"/>
          </a:p>
        </p:txBody>
      </p:sp>
      <p:sp>
        <p:nvSpPr>
          <p:cNvPr id="4" name="Rectangle 3"/>
          <p:cNvSpPr/>
          <p:nvPr/>
        </p:nvSpPr>
        <p:spPr>
          <a:xfrm>
            <a:off x="304800" y="4038600"/>
            <a:ext cx="3302892" cy="1292662"/>
          </a:xfrm>
          <a:prstGeom prst="rect">
            <a:avLst/>
          </a:prstGeom>
          <a:gradFill>
            <a:gsLst>
              <a:gs pos="0">
                <a:srgbClr val="FFEFD1"/>
              </a:gs>
              <a:gs pos="64999">
                <a:srgbClr val="F0EBD5"/>
              </a:gs>
              <a:gs pos="100000">
                <a:srgbClr val="D1C39F"/>
              </a:gs>
            </a:gsLst>
            <a:lin ang="5400000" scaled="0"/>
          </a:gradFill>
          <a:ln>
            <a:solidFill>
              <a:schemeClr val="accent1"/>
            </a:solidFill>
          </a:ln>
        </p:spPr>
        <p:txBody>
          <a:bodyPr wrap="none">
            <a:spAutoFit/>
          </a:bodyPr>
          <a:lstStyle/>
          <a:p>
            <a:r>
              <a:rPr lang="en-US" sz="2000" dirty="0" smtClean="0">
                <a:hlinkClick r:id="rId2"/>
              </a:rPr>
              <a:t>http://127.0.0.1:5000/RADHA</a:t>
            </a:r>
            <a:endParaRPr lang="en-US" sz="2000" dirty="0" smtClean="0"/>
          </a:p>
          <a:p>
            <a:r>
              <a:rPr lang="nl-NL" sz="2000" b="1" dirty="0"/>
              <a:t>Login Name : RADHA!</a:t>
            </a:r>
          </a:p>
          <a:p>
            <a:r>
              <a:rPr lang="nl-NL" sz="2000" b="1" dirty="0"/>
              <a:t>Login Name : RADHA</a:t>
            </a:r>
          </a:p>
          <a:p>
            <a:endParaRPr lang="en-US" dirty="0"/>
          </a:p>
        </p:txBody>
      </p:sp>
      <p:sp>
        <p:nvSpPr>
          <p:cNvPr id="5" name="Down Arrow 4"/>
          <p:cNvSpPr/>
          <p:nvPr/>
        </p:nvSpPr>
        <p:spPr>
          <a:xfrm>
            <a:off x="4876800" y="2667000"/>
            <a:ext cx="381000" cy="914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eft Arrow 5"/>
          <p:cNvSpPr/>
          <p:nvPr/>
        </p:nvSpPr>
        <p:spPr>
          <a:xfrm>
            <a:off x="3657600" y="4572000"/>
            <a:ext cx="5334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990600"/>
            <a:ext cx="4800600" cy="2554545"/>
          </a:xfrm>
          <a:prstGeom prst="rect">
            <a:avLst/>
          </a:prstGeom>
          <a:gradFill>
            <a:gsLst>
              <a:gs pos="0">
                <a:srgbClr val="8488C4">
                  <a:alpha val="0"/>
                </a:srgbClr>
              </a:gs>
              <a:gs pos="53000">
                <a:srgbClr val="D4DEFF"/>
              </a:gs>
              <a:gs pos="83000">
                <a:srgbClr val="D4DEFF"/>
              </a:gs>
              <a:gs pos="100000">
                <a:srgbClr val="96AB94"/>
              </a:gs>
            </a:gsLst>
            <a:lin ang="5400000" scaled="0"/>
          </a:gradFill>
          <a:ln>
            <a:solidFill>
              <a:schemeClr val="accent1"/>
            </a:solidFill>
          </a:ln>
        </p:spPr>
        <p:txBody>
          <a:bodyPr wrap="square">
            <a:spAutoFit/>
          </a:bodyPr>
          <a:lstStyle/>
          <a:p>
            <a:r>
              <a:rPr lang="en-US" sz="2000" b="1" dirty="0" smtClean="0"/>
              <a:t>from flask import </a:t>
            </a:r>
            <a:r>
              <a:rPr lang="en-US" sz="2000" b="1" dirty="0" err="1" smtClean="0"/>
              <a:t>Flask,render_template</a:t>
            </a:r>
            <a:endParaRPr lang="en-US" sz="2000" b="1" dirty="0" smtClean="0"/>
          </a:p>
          <a:p>
            <a:endParaRPr lang="en-US" sz="2000" b="1" dirty="0" smtClean="0"/>
          </a:p>
          <a:p>
            <a:r>
              <a:rPr lang="en-US" sz="2000" b="1" dirty="0" smtClean="0"/>
              <a:t>app=Flask(__name__)</a:t>
            </a:r>
          </a:p>
          <a:p>
            <a:endParaRPr lang="en-US" sz="2000" b="1" dirty="0" smtClean="0"/>
          </a:p>
          <a:p>
            <a:r>
              <a:rPr lang="en-US" sz="2000" b="1" dirty="0" smtClean="0"/>
              <a:t>@</a:t>
            </a:r>
            <a:r>
              <a:rPr lang="en-US" sz="2000" b="1" dirty="0" err="1" smtClean="0"/>
              <a:t>app.route</a:t>
            </a:r>
            <a:r>
              <a:rPr lang="en-US" sz="2000" b="1" dirty="0" smtClean="0"/>
              <a:t>('/')</a:t>
            </a:r>
          </a:p>
          <a:p>
            <a:r>
              <a:rPr lang="en-US" sz="2000" b="1" dirty="0" smtClean="0"/>
              <a:t>def home():</a:t>
            </a:r>
          </a:p>
          <a:p>
            <a:r>
              <a:rPr lang="en-US" sz="2000" b="1" dirty="0" smtClean="0"/>
              <a:t>	return </a:t>
            </a:r>
            <a:r>
              <a:rPr lang="en-US" sz="2000" b="1" dirty="0" err="1" smtClean="0"/>
              <a:t>render_template</a:t>
            </a:r>
            <a:r>
              <a:rPr lang="en-US" sz="2000" b="1" dirty="0" smtClean="0"/>
              <a:t>("</a:t>
            </a:r>
            <a:r>
              <a:rPr lang="en-US" sz="2000" b="1" dirty="0" err="1" smtClean="0"/>
              <a:t>seventeen.html",no</a:t>
            </a:r>
            <a:r>
              <a:rPr lang="en-US" sz="2000" b="1" dirty="0" smtClean="0"/>
              <a:t>=10)</a:t>
            </a:r>
            <a:endParaRPr lang="en-US" sz="2000" b="1" dirty="0"/>
          </a:p>
        </p:txBody>
      </p:sp>
      <p:sp>
        <p:nvSpPr>
          <p:cNvPr id="3" name="Rectangle 2"/>
          <p:cNvSpPr/>
          <p:nvPr/>
        </p:nvSpPr>
        <p:spPr>
          <a:xfrm>
            <a:off x="5486400" y="2133600"/>
            <a:ext cx="3429000" cy="4401205"/>
          </a:xfrm>
          <a:prstGeom prst="rect">
            <a:avLst/>
          </a:prstGeom>
          <a:gradFill>
            <a:gsLst>
              <a:gs pos="0">
                <a:srgbClr val="8488C4">
                  <a:alpha val="0"/>
                </a:srgbClr>
              </a:gs>
              <a:gs pos="53000">
                <a:srgbClr val="D4DEFF"/>
              </a:gs>
              <a:gs pos="83000">
                <a:srgbClr val="D4DEFF"/>
              </a:gs>
              <a:gs pos="100000">
                <a:srgbClr val="96AB94"/>
              </a:gs>
            </a:gsLst>
            <a:lin ang="5400000" scaled="0"/>
          </a:gradFill>
          <a:ln>
            <a:solidFill>
              <a:schemeClr val="accent1"/>
            </a:solidFill>
          </a:ln>
        </p:spPr>
        <p:txBody>
          <a:bodyPr wrap="square">
            <a:spAutoFit/>
          </a:bodyPr>
          <a:lstStyle/>
          <a:p>
            <a:r>
              <a:rPr lang="en-US" sz="2000" b="1" dirty="0" smtClean="0"/>
              <a:t>&lt;html&gt;</a:t>
            </a:r>
          </a:p>
          <a:p>
            <a:r>
              <a:rPr lang="en-US" sz="2000" b="1" dirty="0" smtClean="0"/>
              <a:t>   &lt;body&gt;</a:t>
            </a:r>
          </a:p>
          <a:p>
            <a:r>
              <a:rPr lang="en-US" sz="2000" b="1" dirty="0" smtClean="0"/>
              <a:t>   		 		</a:t>
            </a:r>
          </a:p>
          <a:p>
            <a:r>
              <a:rPr lang="en-US" sz="2000" b="1" dirty="0" smtClean="0"/>
              <a:t>      &lt;h1&gt;No:= {{no}}!&lt;/h1&gt;</a:t>
            </a:r>
          </a:p>
          <a:p>
            <a:r>
              <a:rPr lang="en-US" sz="2000" b="1" dirty="0" smtClean="0"/>
              <a:t>      {% set x=no %}</a:t>
            </a:r>
          </a:p>
          <a:p>
            <a:r>
              <a:rPr lang="en-US" sz="2000" b="1" dirty="0" smtClean="0"/>
              <a:t>      {{x}}</a:t>
            </a:r>
          </a:p>
          <a:p>
            <a:r>
              <a:rPr lang="en-US" sz="2000" b="1" dirty="0" smtClean="0"/>
              <a:t>      {{x+1}}</a:t>
            </a:r>
          </a:p>
          <a:p>
            <a:r>
              <a:rPr lang="en-US" sz="2000" b="1" dirty="0" smtClean="0"/>
              <a:t>      {{x+2}}</a:t>
            </a:r>
          </a:p>
          <a:p>
            <a:r>
              <a:rPr lang="en-US" sz="2000" b="1" dirty="0" smtClean="0"/>
              <a:t>      {{x+3}}</a:t>
            </a:r>
          </a:p>
          <a:p>
            <a:r>
              <a:rPr lang="en-US" sz="2000" b="1" dirty="0" smtClean="0"/>
              <a:t>      {{x+4}}</a:t>
            </a:r>
          </a:p>
          <a:p>
            <a:r>
              <a:rPr lang="en-US" sz="2000" b="1" dirty="0" smtClean="0"/>
              <a:t>      </a:t>
            </a:r>
          </a:p>
          <a:p>
            <a:r>
              <a:rPr lang="en-US" sz="2000" b="1" dirty="0" smtClean="0"/>
              <a:t>   &lt;/body&gt;</a:t>
            </a:r>
          </a:p>
          <a:p>
            <a:r>
              <a:rPr lang="en-US" sz="2000" b="1" dirty="0" smtClean="0"/>
              <a:t>&lt;/html&gt;</a:t>
            </a:r>
            <a:endParaRPr lang="en-US" sz="2000" b="1" dirty="0"/>
          </a:p>
        </p:txBody>
      </p:sp>
      <p:sp>
        <p:nvSpPr>
          <p:cNvPr id="4" name="Rectangle 3"/>
          <p:cNvSpPr/>
          <p:nvPr/>
        </p:nvSpPr>
        <p:spPr>
          <a:xfrm>
            <a:off x="685800" y="4648200"/>
            <a:ext cx="3588290" cy="1384995"/>
          </a:xfrm>
          <a:prstGeom prst="rect">
            <a:avLst/>
          </a:prstGeom>
          <a:gradFill>
            <a:gsLst>
              <a:gs pos="0">
                <a:srgbClr val="FFEFD1"/>
              </a:gs>
              <a:gs pos="64999">
                <a:srgbClr val="F0EBD5"/>
              </a:gs>
              <a:gs pos="100000">
                <a:srgbClr val="D1C39F"/>
              </a:gs>
            </a:gsLst>
            <a:lin ang="5400000" scaled="0"/>
          </a:gradFill>
          <a:ln>
            <a:solidFill>
              <a:schemeClr val="accent1"/>
            </a:solidFill>
          </a:ln>
        </p:spPr>
        <p:txBody>
          <a:bodyPr wrap="none">
            <a:spAutoFit/>
          </a:bodyPr>
          <a:lstStyle/>
          <a:p>
            <a:r>
              <a:rPr lang="en-US" sz="2800" b="1" dirty="0" smtClean="0">
                <a:hlinkClick r:id="rId2"/>
              </a:rPr>
              <a:t>http://127.0.0.1:5000/</a:t>
            </a:r>
            <a:endParaRPr lang="en-US" sz="2800" b="1" dirty="0" smtClean="0"/>
          </a:p>
          <a:p>
            <a:r>
              <a:rPr lang="en-US" sz="2800" b="1" dirty="0"/>
              <a:t>No:= 10!</a:t>
            </a:r>
          </a:p>
          <a:p>
            <a:r>
              <a:rPr lang="en-US" sz="2800" b="1" dirty="0"/>
              <a:t>10 11 12 13 14</a:t>
            </a:r>
          </a:p>
        </p:txBody>
      </p:sp>
      <p:sp>
        <p:nvSpPr>
          <p:cNvPr id="5" name="TextBox 4"/>
          <p:cNvSpPr txBox="1"/>
          <p:nvPr/>
        </p:nvSpPr>
        <p:spPr>
          <a:xfrm>
            <a:off x="381000" y="381000"/>
            <a:ext cx="8382000" cy="461665"/>
          </a:xfrm>
          <a:prstGeom prst="rect">
            <a:avLst/>
          </a:prstGeom>
          <a:solidFill>
            <a:schemeClr val="accent6">
              <a:lumMod val="40000"/>
              <a:lumOff val="60000"/>
            </a:schemeClr>
          </a:solidFill>
          <a:ln>
            <a:solidFill>
              <a:schemeClr val="accent1"/>
            </a:solidFill>
          </a:ln>
        </p:spPr>
        <p:txBody>
          <a:bodyPr wrap="square" rtlCol="0">
            <a:spAutoFit/>
          </a:bodyPr>
          <a:lstStyle/>
          <a:p>
            <a:r>
              <a:rPr lang="en-US" sz="2400" b="1" dirty="0" smtClean="0"/>
              <a:t>Using Number in variable</a:t>
            </a:r>
            <a:endParaRPr lang="en-US" sz="2400" b="1" dirty="0"/>
          </a:p>
        </p:txBody>
      </p:sp>
      <p:sp>
        <p:nvSpPr>
          <p:cNvPr id="6" name="Right Arrow 5"/>
          <p:cNvSpPr/>
          <p:nvPr/>
        </p:nvSpPr>
        <p:spPr>
          <a:xfrm>
            <a:off x="5181600" y="2590800"/>
            <a:ext cx="2286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Arrow 6"/>
          <p:cNvSpPr/>
          <p:nvPr/>
        </p:nvSpPr>
        <p:spPr>
          <a:xfrm>
            <a:off x="4343400" y="5105400"/>
            <a:ext cx="1066800"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066800"/>
            <a:ext cx="5791200" cy="2554545"/>
          </a:xfrm>
          <a:prstGeom prst="rect">
            <a:avLst/>
          </a:prstGeom>
          <a:gradFill>
            <a:gsLst>
              <a:gs pos="0">
                <a:srgbClr val="8488C4">
                  <a:alpha val="0"/>
                </a:srgbClr>
              </a:gs>
              <a:gs pos="53000">
                <a:srgbClr val="D4DEFF"/>
              </a:gs>
              <a:gs pos="83000">
                <a:srgbClr val="D4DEFF"/>
              </a:gs>
              <a:gs pos="100000">
                <a:srgbClr val="96AB94"/>
              </a:gs>
            </a:gsLst>
            <a:lin ang="5400000" scaled="0"/>
          </a:gradFill>
          <a:ln>
            <a:solidFill>
              <a:schemeClr val="accent1"/>
            </a:solidFill>
          </a:ln>
        </p:spPr>
        <p:txBody>
          <a:bodyPr wrap="square">
            <a:spAutoFit/>
          </a:bodyPr>
          <a:lstStyle/>
          <a:p>
            <a:r>
              <a:rPr lang="en-US" sz="2000" b="1" dirty="0" smtClean="0"/>
              <a:t>from flask import </a:t>
            </a:r>
            <a:r>
              <a:rPr lang="en-US" sz="2000" b="1" dirty="0" err="1" smtClean="0"/>
              <a:t>Flask,render_template</a:t>
            </a:r>
            <a:endParaRPr lang="en-US" sz="2000" b="1" dirty="0" smtClean="0"/>
          </a:p>
          <a:p>
            <a:endParaRPr lang="en-US" sz="2000" b="1" dirty="0" smtClean="0"/>
          </a:p>
          <a:p>
            <a:r>
              <a:rPr lang="en-US" sz="2000" b="1" dirty="0" smtClean="0"/>
              <a:t>app=Flask(__name__)</a:t>
            </a:r>
          </a:p>
          <a:p>
            <a:endParaRPr lang="en-US" sz="2000" b="1" dirty="0" smtClean="0"/>
          </a:p>
          <a:p>
            <a:r>
              <a:rPr lang="en-US" sz="2000" b="1" dirty="0" smtClean="0"/>
              <a:t>@</a:t>
            </a:r>
            <a:r>
              <a:rPr lang="en-US" sz="2000" b="1" dirty="0" err="1" smtClean="0"/>
              <a:t>app.route</a:t>
            </a:r>
            <a:r>
              <a:rPr lang="en-US" sz="2000" b="1" dirty="0" smtClean="0"/>
              <a:t>('/')</a:t>
            </a:r>
          </a:p>
          <a:p>
            <a:r>
              <a:rPr lang="en-US" sz="2000" b="1" dirty="0" smtClean="0"/>
              <a:t>def home():</a:t>
            </a:r>
          </a:p>
          <a:p>
            <a:r>
              <a:rPr lang="en-US" sz="2000" b="1" dirty="0" smtClean="0"/>
              <a:t>	return </a:t>
            </a:r>
            <a:r>
              <a:rPr lang="en-US" sz="2000" b="1" dirty="0" err="1" smtClean="0"/>
              <a:t>render_template</a:t>
            </a:r>
            <a:r>
              <a:rPr lang="en-US" sz="2000" b="1" dirty="0" smtClean="0"/>
              <a:t>("</a:t>
            </a:r>
            <a:r>
              <a:rPr lang="en-US" sz="2000" b="1" dirty="0" err="1" smtClean="0"/>
              <a:t>eighteen.html",Mylist</a:t>
            </a:r>
            <a:r>
              <a:rPr lang="en-US" sz="2000" b="1" dirty="0" smtClean="0"/>
              <a:t>=[1,2,3,4,5])</a:t>
            </a:r>
            <a:endParaRPr lang="en-US" sz="2000" b="1" dirty="0"/>
          </a:p>
        </p:txBody>
      </p:sp>
      <p:sp>
        <p:nvSpPr>
          <p:cNvPr id="3" name="Rectangle 2"/>
          <p:cNvSpPr/>
          <p:nvPr/>
        </p:nvSpPr>
        <p:spPr>
          <a:xfrm>
            <a:off x="4191000" y="4038600"/>
            <a:ext cx="4572000" cy="2554545"/>
          </a:xfrm>
          <a:prstGeom prst="rect">
            <a:avLst/>
          </a:prstGeom>
          <a:gradFill>
            <a:gsLst>
              <a:gs pos="0">
                <a:srgbClr val="8488C4">
                  <a:alpha val="0"/>
                </a:srgbClr>
              </a:gs>
              <a:gs pos="53000">
                <a:srgbClr val="D4DEFF"/>
              </a:gs>
              <a:gs pos="83000">
                <a:srgbClr val="D4DEFF"/>
              </a:gs>
              <a:gs pos="100000">
                <a:srgbClr val="96AB94"/>
              </a:gs>
            </a:gsLst>
            <a:lin ang="5400000" scaled="0"/>
          </a:gradFill>
          <a:ln>
            <a:solidFill>
              <a:schemeClr val="accent1"/>
            </a:solidFill>
          </a:ln>
        </p:spPr>
        <p:txBody>
          <a:bodyPr>
            <a:spAutoFit/>
          </a:bodyPr>
          <a:lstStyle/>
          <a:p>
            <a:r>
              <a:rPr lang="en-US" sz="2000" b="1" dirty="0" smtClean="0"/>
              <a:t>&lt;html&gt;</a:t>
            </a:r>
          </a:p>
          <a:p>
            <a:r>
              <a:rPr lang="en-US" sz="2000" b="1" dirty="0" smtClean="0"/>
              <a:t>   &lt;body&gt;</a:t>
            </a:r>
          </a:p>
          <a:p>
            <a:r>
              <a:rPr lang="en-US" sz="2000" b="1" dirty="0" smtClean="0"/>
              <a:t>   		 		</a:t>
            </a:r>
          </a:p>
          <a:p>
            <a:r>
              <a:rPr lang="en-US" sz="2000" b="1" dirty="0" smtClean="0"/>
              <a:t>      &lt;h1&gt;LIST = {{</a:t>
            </a:r>
            <a:r>
              <a:rPr lang="en-US" sz="2000" b="1" dirty="0" err="1" smtClean="0"/>
              <a:t>Mylist</a:t>
            </a:r>
            <a:r>
              <a:rPr lang="en-US" sz="2000" b="1" dirty="0" smtClean="0"/>
              <a:t>}}&lt;/h1&gt;&lt;</a:t>
            </a:r>
            <a:r>
              <a:rPr lang="en-US" sz="2000" b="1" dirty="0" err="1" smtClean="0"/>
              <a:t>br</a:t>
            </a:r>
            <a:r>
              <a:rPr lang="en-US" sz="2000" b="1" dirty="0" smtClean="0"/>
              <a:t>&gt;</a:t>
            </a:r>
          </a:p>
          <a:p>
            <a:r>
              <a:rPr lang="en-US" sz="2000" b="1" dirty="0" smtClean="0"/>
              <a:t>      &lt;h2&gt;3rd Element = {{</a:t>
            </a:r>
            <a:r>
              <a:rPr lang="en-US" sz="2000" b="1" dirty="0" err="1" smtClean="0"/>
              <a:t>Mylist</a:t>
            </a:r>
            <a:r>
              <a:rPr lang="en-US" sz="2000" b="1" dirty="0" smtClean="0"/>
              <a:t>[3]}}</a:t>
            </a:r>
          </a:p>
          <a:p>
            <a:r>
              <a:rPr lang="en-US" sz="2000" b="1" dirty="0" smtClean="0"/>
              <a:t>      </a:t>
            </a:r>
          </a:p>
          <a:p>
            <a:r>
              <a:rPr lang="en-US" sz="2000" b="1" dirty="0" smtClean="0"/>
              <a:t>   &lt;/body&gt;</a:t>
            </a:r>
          </a:p>
          <a:p>
            <a:r>
              <a:rPr lang="en-US" sz="2000" b="1" dirty="0" smtClean="0"/>
              <a:t>&lt;/html&gt;</a:t>
            </a:r>
            <a:endParaRPr lang="en-US" sz="2000" b="1" dirty="0"/>
          </a:p>
        </p:txBody>
      </p:sp>
      <p:sp>
        <p:nvSpPr>
          <p:cNvPr id="4" name="Rectangle 3"/>
          <p:cNvSpPr/>
          <p:nvPr/>
        </p:nvSpPr>
        <p:spPr>
          <a:xfrm>
            <a:off x="457200" y="4191000"/>
            <a:ext cx="2819400" cy="1477328"/>
          </a:xfrm>
          <a:prstGeom prst="rect">
            <a:avLst/>
          </a:prstGeom>
          <a:gradFill>
            <a:gsLst>
              <a:gs pos="0">
                <a:srgbClr val="FFEFD1"/>
              </a:gs>
              <a:gs pos="64999">
                <a:srgbClr val="F0EBD5"/>
              </a:gs>
              <a:gs pos="100000">
                <a:srgbClr val="D1C39F"/>
              </a:gs>
            </a:gsLst>
            <a:lin ang="5400000" scaled="0"/>
          </a:gradFill>
          <a:ln>
            <a:solidFill>
              <a:schemeClr val="accent1"/>
            </a:solidFill>
          </a:ln>
        </p:spPr>
        <p:txBody>
          <a:bodyPr wrap="square">
            <a:spAutoFit/>
          </a:bodyPr>
          <a:lstStyle/>
          <a:p>
            <a:r>
              <a:rPr lang="en-US" b="1" dirty="0" smtClean="0">
                <a:hlinkClick r:id="rId2"/>
              </a:rPr>
              <a:t>http://127.0.0.1:5000/</a:t>
            </a:r>
            <a:endParaRPr lang="en-US" b="1" dirty="0" smtClean="0"/>
          </a:p>
          <a:p>
            <a:r>
              <a:rPr lang="nn-NO" b="1" dirty="0"/>
              <a:t>LIST = [1, 2, 3, 4, 5]</a:t>
            </a:r>
          </a:p>
          <a:p>
            <a:r>
              <a:rPr lang="nn-NO" b="1" dirty="0" smtClean="0"/>
              <a:t/>
            </a:r>
            <a:br>
              <a:rPr lang="nn-NO" b="1" dirty="0" smtClean="0"/>
            </a:br>
            <a:r>
              <a:rPr lang="nn-NO" b="1" dirty="0"/>
              <a:t>3rd Element = 4</a:t>
            </a:r>
          </a:p>
          <a:p>
            <a:endParaRPr lang="en-US" dirty="0"/>
          </a:p>
        </p:txBody>
      </p:sp>
      <p:sp>
        <p:nvSpPr>
          <p:cNvPr id="5" name="TextBox 4"/>
          <p:cNvSpPr txBox="1"/>
          <p:nvPr/>
        </p:nvSpPr>
        <p:spPr>
          <a:xfrm>
            <a:off x="381000" y="228600"/>
            <a:ext cx="8382000" cy="461665"/>
          </a:xfrm>
          <a:prstGeom prst="rect">
            <a:avLst/>
          </a:prstGeom>
          <a:solidFill>
            <a:schemeClr val="accent6">
              <a:lumMod val="40000"/>
              <a:lumOff val="60000"/>
            </a:schemeClr>
          </a:solidFill>
          <a:ln>
            <a:solidFill>
              <a:schemeClr val="accent1"/>
            </a:solidFill>
          </a:ln>
        </p:spPr>
        <p:txBody>
          <a:bodyPr wrap="square" rtlCol="0">
            <a:spAutoFit/>
          </a:bodyPr>
          <a:lstStyle/>
          <a:p>
            <a:r>
              <a:rPr lang="en-US" sz="2400" b="1" dirty="0" smtClean="0"/>
              <a:t>Using List in variable</a:t>
            </a:r>
            <a:endParaRPr lang="en-US" sz="2400" b="1" dirty="0"/>
          </a:p>
        </p:txBody>
      </p:sp>
      <p:sp>
        <p:nvSpPr>
          <p:cNvPr id="6" name="Down Arrow 5"/>
          <p:cNvSpPr/>
          <p:nvPr/>
        </p:nvSpPr>
        <p:spPr>
          <a:xfrm>
            <a:off x="4876800" y="3657600"/>
            <a:ext cx="2286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Arrow 6"/>
          <p:cNvSpPr/>
          <p:nvPr/>
        </p:nvSpPr>
        <p:spPr>
          <a:xfrm>
            <a:off x="3352800" y="4724400"/>
            <a:ext cx="762000"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6400" y="2819400"/>
            <a:ext cx="7162800" cy="646331"/>
          </a:xfrm>
          <a:prstGeom prst="rect">
            <a:avLst/>
          </a:prstGeom>
          <a:noFill/>
        </p:spPr>
        <p:txBody>
          <a:bodyPr wrap="square" rtlCol="0">
            <a:spAutoFit/>
          </a:bodyPr>
          <a:lstStyle/>
          <a:p>
            <a:r>
              <a:rPr lang="en-US" sz="3600" b="1" dirty="0" smtClean="0">
                <a:latin typeface="Comic Sans MS" pitchFamily="66" charset="0"/>
              </a:rPr>
              <a:t>Continue to Coding….</a:t>
            </a:r>
            <a:endParaRPr lang="en-US" sz="3600" b="1" dirty="0">
              <a:latin typeface="Comic Sans MS" pitchFamily="66"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TotalTime>
  <Words>325</Words>
  <Application>Microsoft Office PowerPoint</Application>
  <PresentationFormat>On-screen Show (4:3)</PresentationFormat>
  <Paragraphs>96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dc:creator>
  <cp:lastModifiedBy>Lenovo</cp:lastModifiedBy>
  <cp:revision>15</cp:revision>
  <dcterms:created xsi:type="dcterms:W3CDTF">2020-09-16T06:58:59Z</dcterms:created>
  <dcterms:modified xsi:type="dcterms:W3CDTF">2020-09-16T09:21:27Z</dcterms:modified>
</cp:coreProperties>
</file>