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A973D-0B1A-47A2-8CEA-07E9C7B435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9C1DC-73DE-4109-8902-08F6552AD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80189-438F-4B0D-9200-76E10777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FF82-ACC3-45E7-BD40-5961A1061EB7}" type="datetimeFigureOut">
              <a:rPr lang="en-IN" smtClean="0"/>
              <a:t>07-12-2021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3BA37-4675-46B2-8D82-21D88476F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77B38-D4AC-44EA-8EB4-4305B3C58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FFA2-9C6B-4920-A514-685BF7610E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2678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C3C43-D74D-43E4-A1BA-EC47689BB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019335-2662-4115-965A-CAE6F1D60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6D30F-0B5A-4F18-AB14-C102438BA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FF82-ACC3-45E7-BD40-5961A1061EB7}" type="datetimeFigureOut">
              <a:rPr lang="en-IN" smtClean="0"/>
              <a:t>07-12-2021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31C64-57DF-47F3-A24E-B19A2F6A2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83092-530F-4479-A44B-17D7BDF9A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FFA2-9C6B-4920-A514-685BF7610E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9804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87AFAD-2CC4-4696-8B6D-DACCC5395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FBBBB6-D91A-4763-BFE0-0C2AAFC85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EF2AF-6DEC-4511-8064-128700DAF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FF82-ACC3-45E7-BD40-5961A1061EB7}" type="datetimeFigureOut">
              <a:rPr lang="en-IN" smtClean="0"/>
              <a:t>07-12-2021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20A4E-19F4-41D2-8CA8-B54E0F69A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B54DA-1626-4283-9C3F-0DB5D32D2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FFA2-9C6B-4920-A514-685BF7610E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543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CC127-58F0-4AAB-BD63-5F463A2F0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C7C17-CC9E-444E-845A-036393465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9599-CC7F-49A8-B62C-D05F843AF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FF82-ACC3-45E7-BD40-5961A1061EB7}" type="datetimeFigureOut">
              <a:rPr lang="en-IN" smtClean="0"/>
              <a:t>07-12-2021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DDD6F-ED8C-4F75-803D-0EC388EC0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E888A-B85A-44CC-B75B-0765C7F33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FFA2-9C6B-4920-A514-685BF7610E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5648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96318-79BF-4C82-8888-D3A37FF71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F04693-7413-400B-BBEC-E2B1366B7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92315-4C71-4972-A2A0-A1BD15FEC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FF82-ACC3-45E7-BD40-5961A1061EB7}" type="datetimeFigureOut">
              <a:rPr lang="en-IN" smtClean="0"/>
              <a:t>07-12-2021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28F1E-7B99-4A39-A4F0-9D3212AE5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CA170-6B0B-4688-B11B-E4B224316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FFA2-9C6B-4920-A514-685BF7610E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390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5163F-5041-4D58-8674-BCE94DE85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D4B5E-7C51-4BFA-846B-45534FFB2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FB832E-C342-4ACB-B66F-571B7D7832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1EFB3-6B08-4937-8606-B4FF6FFAC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FF82-ACC3-45E7-BD40-5961A1061EB7}" type="datetimeFigureOut">
              <a:rPr lang="en-IN" smtClean="0"/>
              <a:t>07-12-2021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EC2DD-214F-43CF-A881-7C73B3C54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F30250-6E13-4922-9767-2090ADA5C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FFA2-9C6B-4920-A514-685BF7610E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8227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FA408-B40F-4882-B159-EDF99C180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59BD4-6A72-49CD-8516-143734AAD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93596-7E2C-469E-9F86-5F322BA876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B9D66-4740-40FE-BA51-2A7BD4139C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57334A-9D78-41BF-8A20-57E12A849D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C17E70-D9F8-4DFD-9634-31102CC42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FF82-ACC3-45E7-BD40-5961A1061EB7}" type="datetimeFigureOut">
              <a:rPr lang="en-IN" smtClean="0"/>
              <a:t>07-12-2021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B1D38F-3C63-4D63-A899-B4BA53247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F3684F-5D37-47D4-8D60-E6E84084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FFA2-9C6B-4920-A514-685BF7610E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3203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61D6-2443-4B56-9A6D-4099F57B8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1BA430-A0EE-4BFB-AF97-2904D6523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FF82-ACC3-45E7-BD40-5961A1061EB7}" type="datetimeFigureOut">
              <a:rPr lang="en-IN" smtClean="0"/>
              <a:t>07-12-2021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6811F1-182B-46E7-8767-E13E9D10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53810D-07E9-46B9-B8B8-ED6A4C64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FFA2-9C6B-4920-A514-685BF7610E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9684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126F49-6DA0-43DF-9493-F2F07B40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FF82-ACC3-45E7-BD40-5961A1061EB7}" type="datetimeFigureOut">
              <a:rPr lang="en-IN" smtClean="0"/>
              <a:t>07-12-2021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75BB85-6492-41A5-AE20-5CC04350B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16426-6339-4042-A4D3-54AF75FA1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FFA2-9C6B-4920-A514-685BF7610E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38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2AC26-0237-4CAB-BE2B-14347F98E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9B6A9-9A1B-4940-BEF1-C79E08E85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249496-82B4-4F17-BE3D-BE21F3147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DC39C-AEFC-4570-9833-039B1EA3B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FF82-ACC3-45E7-BD40-5961A1061EB7}" type="datetimeFigureOut">
              <a:rPr lang="en-IN" smtClean="0"/>
              <a:t>07-12-2021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744490-61AC-4AB8-9781-EF18554D3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FEDDDD-9F63-4F40-9BF2-419E23452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FFA2-9C6B-4920-A514-685BF7610E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8122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0F2A5-2B91-4286-99C5-AE8F04D7D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9CFBA8-11B2-4294-8D1D-F44B024514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429C21-1DF0-45EA-879E-DA6747F13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0CFB9-5B59-4053-88F3-99BBC3ABF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FF82-ACC3-45E7-BD40-5961A1061EB7}" type="datetimeFigureOut">
              <a:rPr lang="en-IN" smtClean="0"/>
              <a:t>07-12-2021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663A94-96F4-4A6D-A35D-0930CC69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2035D6-9325-485B-81A4-1889CD4D5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FFA2-9C6B-4920-A514-685BF7610E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712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E36D1F-DE22-4074-B99C-E6252BD95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7EAEB-FD06-489A-806D-01B1DB3D8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4ED80-9CA6-464B-8BEB-4D70B54D6E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1FF82-ACC3-45E7-BD40-5961A1061EB7}" type="datetimeFigureOut">
              <a:rPr lang="en-IN" smtClean="0"/>
              <a:t>07-12-2021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3F4D5-1CE8-48DB-8FBB-52571EA9EF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DE96D-52AA-462A-B811-6CBCEE359F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BFFA2-9C6B-4920-A514-685BF7610E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194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7688" y="1268760"/>
            <a:ext cx="6444208" cy="576064"/>
          </a:xfrm>
        </p:spPr>
        <p:txBody>
          <a:bodyPr>
            <a:noAutofit/>
          </a:bodyPr>
          <a:lstStyle/>
          <a:p>
            <a:r>
              <a:rPr lang="en-IN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IN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Basic concepts-II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35560" y="4293096"/>
            <a:ext cx="8136904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IN" sz="3200" b="1" dirty="0">
                <a:latin typeface="Times New Roman" pitchFamily="18" charset="0"/>
                <a:ea typeface="+mj-ea"/>
                <a:cs typeface="Times New Roman" pitchFamily="18" charset="0"/>
              </a:rPr>
              <a:t>Ms. </a:t>
            </a:r>
            <a:r>
              <a:rPr lang="en-IN" sz="3200" b="1" dirty="0" err="1">
                <a:latin typeface="Times New Roman" pitchFamily="18" charset="0"/>
                <a:ea typeface="+mj-ea"/>
                <a:cs typeface="Times New Roman" pitchFamily="18" charset="0"/>
              </a:rPr>
              <a:t>Rajashree</a:t>
            </a:r>
            <a:r>
              <a:rPr lang="en-IN" sz="3200" b="1" dirty="0">
                <a:latin typeface="Times New Roman" pitchFamily="18" charset="0"/>
                <a:ea typeface="+mj-ea"/>
                <a:cs typeface="Times New Roman" pitchFamily="18" charset="0"/>
              </a:rPr>
              <a:t> Patil</a:t>
            </a:r>
          </a:p>
          <a:p>
            <a:pPr algn="ctr">
              <a:spcBef>
                <a:spcPct val="0"/>
              </a:spcBef>
              <a:defRPr/>
            </a:pPr>
            <a:r>
              <a:rPr lang="en-IN" sz="2000" dirty="0">
                <a:latin typeface="Times New Roman" pitchFamily="18" charset="0"/>
                <a:ea typeface="+mj-ea"/>
                <a:cs typeface="Times New Roman" pitchFamily="18" charset="0"/>
              </a:rPr>
              <a:t>Assistant Professor,</a:t>
            </a:r>
          </a:p>
          <a:p>
            <a:pPr algn="ctr">
              <a:spcBef>
                <a:spcPct val="0"/>
              </a:spcBef>
              <a:defRPr/>
            </a:pPr>
            <a:r>
              <a:rPr lang="en-IN" sz="2000" dirty="0">
                <a:latin typeface="Times New Roman" pitchFamily="18" charset="0"/>
                <a:ea typeface="+mj-ea"/>
                <a:cs typeface="Times New Roman" pitchFamily="18" charset="0"/>
              </a:rPr>
              <a:t>Department of Computer Science,</a:t>
            </a:r>
          </a:p>
          <a:p>
            <a:pPr algn="ctr">
              <a:spcBef>
                <a:spcPct val="0"/>
              </a:spcBef>
              <a:defRPr/>
            </a:pPr>
            <a:r>
              <a:rPr lang="en-IN" sz="2400" b="1" dirty="0">
                <a:latin typeface="Times New Roman" pitchFamily="18" charset="0"/>
                <a:ea typeface="+mj-ea"/>
                <a:cs typeface="Times New Roman" pitchFamily="18" charset="0"/>
              </a:rPr>
              <a:t>Vivekanand College (Autonomous), Kolhapur (MS) India</a:t>
            </a:r>
          </a:p>
        </p:txBody>
      </p:sp>
      <p:pic>
        <p:nvPicPr>
          <p:cNvPr id="1027" name="Picture 3" descr="C:\Users\HP USER\Downloads\FDP-Certificates\V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9856" y="1988840"/>
            <a:ext cx="2592288" cy="256118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24000" y="260648"/>
            <a:ext cx="7020272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DSE1006A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- </a:t>
            </a:r>
            <a:r>
              <a:rPr lang="en-IN" sz="2800" dirty="0">
                <a:solidFill>
                  <a:schemeClr val="accent1">
                    <a:lumMod val="75000"/>
                  </a:schemeClr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Python</a:t>
            </a:r>
            <a:endParaRPr lang="en-IN" sz="2800" b="1" dirty="0">
              <a:solidFill>
                <a:schemeClr val="accent1">
                  <a:lumMod val="75000"/>
                </a:schemeClr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B0134C-C4A1-4F9A-8293-A966F4747A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7" y="854471"/>
            <a:ext cx="1410115" cy="14101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9EF0E3E-BB24-40FF-9427-1BE73AA014B0}"/>
              </a:ext>
            </a:extLst>
          </p:cNvPr>
          <p:cNvSpPr txBox="1"/>
          <p:nvPr/>
        </p:nvSpPr>
        <p:spPr>
          <a:xfrm>
            <a:off x="581891" y="540327"/>
            <a:ext cx="11028218" cy="443198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Constant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: </a:t>
            </a:r>
            <a:r>
              <a:rPr lang="en-US" sz="2400" b="0" i="0" dirty="0">
                <a:solidFill>
                  <a:srgbClr val="231F20"/>
                </a:solidFill>
                <a:effectLst/>
                <a:latin typeface="ReithSans"/>
              </a:rPr>
              <a:t>Data values that stay the same every time a program is </a:t>
            </a:r>
            <a:r>
              <a:rPr lang="en-US" sz="2400" b="1" i="0" dirty="0">
                <a:solidFill>
                  <a:srgbClr val="231F20"/>
                </a:solidFill>
                <a:effectLst/>
                <a:latin typeface="ReithSans"/>
              </a:rPr>
              <a:t>executed</a:t>
            </a:r>
            <a:r>
              <a:rPr lang="en-US" sz="2400" b="0" i="0" dirty="0">
                <a:solidFill>
                  <a:srgbClr val="231F20"/>
                </a:solidFill>
                <a:effectLst/>
                <a:latin typeface="ReithSans"/>
              </a:rPr>
              <a:t> are known as constants. Constants are not expected to change.</a:t>
            </a:r>
          </a:p>
          <a:p>
            <a:endParaRPr lang="en-US" sz="2400" dirty="0">
              <a:solidFill>
                <a:srgbClr val="231F20"/>
              </a:solidFill>
              <a:latin typeface="ReithSans"/>
            </a:endParaRPr>
          </a:p>
          <a:p>
            <a:pPr algn="l"/>
            <a:r>
              <a:rPr lang="en-US" sz="2400" b="1" i="0" dirty="0">
                <a:solidFill>
                  <a:srgbClr val="231F20"/>
                </a:solidFill>
                <a:effectLst/>
                <a:latin typeface="ReithSans"/>
              </a:rPr>
              <a:t>Variables</a:t>
            </a:r>
          </a:p>
          <a:p>
            <a:pPr algn="l"/>
            <a:r>
              <a:rPr lang="en-US" sz="2400" b="0" i="0" dirty="0">
                <a:solidFill>
                  <a:srgbClr val="231F20"/>
                </a:solidFill>
                <a:effectLst/>
                <a:latin typeface="ReithSans"/>
              </a:rPr>
              <a:t>Variables are data values that can change when the user is asked a question, for example, their age. Variables may change during program execution.</a:t>
            </a:r>
          </a:p>
          <a:p>
            <a:endParaRPr lang="en-US" sz="2400" b="0" i="0" dirty="0">
              <a:solidFill>
                <a:srgbClr val="231F20"/>
              </a:solidFill>
              <a:effectLst/>
              <a:latin typeface="ReithSans"/>
            </a:endParaRPr>
          </a:p>
          <a:p>
            <a:r>
              <a:rPr lang="en-US" sz="2400" b="0" i="0" dirty="0">
                <a:solidFill>
                  <a:srgbClr val="231F20"/>
                </a:solidFill>
                <a:effectLst/>
                <a:latin typeface="ReithSans"/>
              </a:rPr>
              <a:t>A variable is a </a:t>
            </a:r>
            <a:r>
              <a:rPr lang="en-US" sz="2400" b="1" i="0" dirty="0">
                <a:solidFill>
                  <a:srgbClr val="231F20"/>
                </a:solidFill>
                <a:effectLst/>
                <a:latin typeface="ReithSans"/>
              </a:rPr>
              <a:t>memory location</a:t>
            </a:r>
            <a:r>
              <a:rPr lang="en-US" sz="2400" b="0" i="0" dirty="0">
                <a:solidFill>
                  <a:srgbClr val="231F20"/>
                </a:solidFill>
                <a:effectLst/>
                <a:latin typeface="ReithSans"/>
              </a:rPr>
              <a:t>. It has a name that is associated with that location. The memory location is used to hold data. The key difference when comparing a constant to a variable is that the value associated with a variable name may change during program execution. For example ‘marks ' would need to be variable to change throughout a year.</a:t>
            </a:r>
          </a:p>
          <a:p>
            <a:endParaRPr lang="en-US" b="1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C1C9CC-0E9B-4C97-9D33-90D3C7B62738}"/>
              </a:ext>
            </a:extLst>
          </p:cNvPr>
          <p:cNvSpPr/>
          <p:nvPr/>
        </p:nvSpPr>
        <p:spPr>
          <a:xfrm>
            <a:off x="2576285" y="5401406"/>
            <a:ext cx="2576945" cy="803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1AB6CD-773F-4E3B-908A-680540003C67}"/>
              </a:ext>
            </a:extLst>
          </p:cNvPr>
          <p:cNvSpPr txBox="1"/>
          <p:nvPr/>
        </p:nvSpPr>
        <p:spPr>
          <a:xfrm>
            <a:off x="3359066" y="5588184"/>
            <a:ext cx="1011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Marks </a:t>
            </a:r>
            <a:endParaRPr lang="en-IN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CF5B83F7-C17F-42ED-A199-3FEA46D913E3}"/>
              </a:ext>
            </a:extLst>
          </p:cNvPr>
          <p:cNvSpPr/>
          <p:nvPr/>
        </p:nvSpPr>
        <p:spPr>
          <a:xfrm>
            <a:off x="5153231" y="5618522"/>
            <a:ext cx="2202873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F01E4E-9CF0-4F66-BC24-362ACD015CF5}"/>
              </a:ext>
            </a:extLst>
          </p:cNvPr>
          <p:cNvSpPr/>
          <p:nvPr/>
        </p:nvSpPr>
        <p:spPr>
          <a:xfrm>
            <a:off x="7356105" y="5401406"/>
            <a:ext cx="2341418" cy="803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36C757-C940-490B-9EB5-163F24786A6A}"/>
              </a:ext>
            </a:extLst>
          </p:cNvPr>
          <p:cNvSpPr txBox="1"/>
          <p:nvPr/>
        </p:nvSpPr>
        <p:spPr>
          <a:xfrm>
            <a:off x="8284359" y="5588184"/>
            <a:ext cx="48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931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FD3E294-8FCF-4438-B1A0-B7C23F3463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98" y="291193"/>
            <a:ext cx="5745569" cy="27749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8768D1-4DEB-4F21-95A3-89AD78C13E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686" y="464457"/>
            <a:ext cx="3810000" cy="260168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E35CC6D-6B3D-4CCF-92E8-CA26BE5A7BAB}"/>
              </a:ext>
            </a:extLst>
          </p:cNvPr>
          <p:cNvSpPr/>
          <p:nvPr/>
        </p:nvSpPr>
        <p:spPr>
          <a:xfrm>
            <a:off x="4412342" y="4005943"/>
            <a:ext cx="3810000" cy="2045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1F2485-E7B1-4909-9E9D-56DA055E1D4C}"/>
              </a:ext>
            </a:extLst>
          </p:cNvPr>
          <p:cNvSpPr txBox="1"/>
          <p:nvPr/>
        </p:nvSpPr>
        <p:spPr>
          <a:xfrm>
            <a:off x="5471885" y="4205276"/>
            <a:ext cx="264159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Number = 10</a:t>
            </a:r>
          </a:p>
          <a:p>
            <a:r>
              <a:rPr lang="en-US" sz="2400" dirty="0"/>
              <a:t>Height = 5.6</a:t>
            </a:r>
          </a:p>
          <a:p>
            <a:r>
              <a:rPr lang="en-US" sz="2400" dirty="0"/>
              <a:t>Boolean = ‘T’</a:t>
            </a:r>
          </a:p>
          <a:p>
            <a:r>
              <a:rPr lang="en-US" sz="2400" dirty="0"/>
              <a:t>Name= “</a:t>
            </a:r>
            <a:r>
              <a:rPr lang="en-US" sz="2400" dirty="0" err="1"/>
              <a:t>abc</a:t>
            </a:r>
            <a:r>
              <a:rPr lang="en-US" sz="2400" dirty="0"/>
              <a:t>”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64302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2FFF10-8E6B-41A8-9B0E-691D58E7262A}"/>
              </a:ext>
            </a:extLst>
          </p:cNvPr>
          <p:cNvSpPr txBox="1"/>
          <p:nvPr/>
        </p:nvSpPr>
        <p:spPr>
          <a:xfrm>
            <a:off x="1748978" y="321185"/>
            <a:ext cx="6647542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Algorithm to add 2 nos. 100 &amp;  200</a:t>
            </a:r>
            <a:endParaRPr lang="en-IN" sz="2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61B6DA-E7C0-4AF8-BE41-5378F01E2549}"/>
              </a:ext>
            </a:extLst>
          </p:cNvPr>
          <p:cNvSpPr/>
          <p:nvPr/>
        </p:nvSpPr>
        <p:spPr>
          <a:xfrm>
            <a:off x="355583" y="1372567"/>
            <a:ext cx="1553029" cy="803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87F46D-1F8F-49A9-A27E-A427CD3F49AD}"/>
              </a:ext>
            </a:extLst>
          </p:cNvPr>
          <p:cNvSpPr txBox="1"/>
          <p:nvPr/>
        </p:nvSpPr>
        <p:spPr>
          <a:xfrm>
            <a:off x="595093" y="1543065"/>
            <a:ext cx="1132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</a:t>
            </a:r>
            <a:r>
              <a:rPr lang="en-US" sz="2400" b="1" dirty="0"/>
              <a:t>100</a:t>
            </a:r>
            <a:endParaRPr lang="en-IN" sz="2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CF4186-4EB5-4D90-ADAB-0C3F41AD00CF}"/>
              </a:ext>
            </a:extLst>
          </p:cNvPr>
          <p:cNvSpPr/>
          <p:nvPr/>
        </p:nvSpPr>
        <p:spPr>
          <a:xfrm>
            <a:off x="3117060" y="1372567"/>
            <a:ext cx="1283495" cy="803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AFF27D-CD49-45B3-A3F2-86AF05B56E90}"/>
              </a:ext>
            </a:extLst>
          </p:cNvPr>
          <p:cNvSpPr txBox="1"/>
          <p:nvPr/>
        </p:nvSpPr>
        <p:spPr>
          <a:xfrm>
            <a:off x="3435688" y="1551877"/>
            <a:ext cx="827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200</a:t>
            </a:r>
            <a:endParaRPr lang="en-IN" sz="24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515F94-8D84-4699-8911-F94B922DE5F7}"/>
              </a:ext>
            </a:extLst>
          </p:cNvPr>
          <p:cNvSpPr/>
          <p:nvPr/>
        </p:nvSpPr>
        <p:spPr>
          <a:xfrm>
            <a:off x="5830270" y="1337350"/>
            <a:ext cx="1343473" cy="803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126765-F29D-410B-89C9-E54385545782}"/>
              </a:ext>
            </a:extLst>
          </p:cNvPr>
          <p:cNvSpPr txBox="1"/>
          <p:nvPr/>
        </p:nvSpPr>
        <p:spPr>
          <a:xfrm>
            <a:off x="6366834" y="1543670"/>
            <a:ext cx="647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300</a:t>
            </a:r>
            <a:endParaRPr lang="en-IN" sz="2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164A7F-CDC8-4C4C-AD0B-7513C08204F6}"/>
              </a:ext>
            </a:extLst>
          </p:cNvPr>
          <p:cNvSpPr txBox="1"/>
          <p:nvPr/>
        </p:nvSpPr>
        <p:spPr>
          <a:xfrm>
            <a:off x="2275102" y="1555190"/>
            <a:ext cx="377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  <a:endParaRPr lang="en-IN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5842A6-9DA8-4E86-8387-FC5B077E73DE}"/>
              </a:ext>
            </a:extLst>
          </p:cNvPr>
          <p:cNvSpPr txBox="1"/>
          <p:nvPr/>
        </p:nvSpPr>
        <p:spPr>
          <a:xfrm>
            <a:off x="4925535" y="1598044"/>
            <a:ext cx="467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=</a:t>
            </a:r>
            <a:endParaRPr lang="en-IN" dirty="0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9DA1C0E4-7EEC-483F-AA02-E27985CC7D34}"/>
              </a:ext>
            </a:extLst>
          </p:cNvPr>
          <p:cNvSpPr/>
          <p:nvPr/>
        </p:nvSpPr>
        <p:spPr>
          <a:xfrm>
            <a:off x="820583" y="2210234"/>
            <a:ext cx="146952" cy="9605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AB1CB952-5BB7-4055-8BF7-626C3BCEA8FB}"/>
              </a:ext>
            </a:extLst>
          </p:cNvPr>
          <p:cNvSpPr/>
          <p:nvPr/>
        </p:nvSpPr>
        <p:spPr>
          <a:xfrm>
            <a:off x="3563783" y="2235825"/>
            <a:ext cx="146952" cy="960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770C10A0-3695-4A6A-BA25-A754B2BECDF0}"/>
              </a:ext>
            </a:extLst>
          </p:cNvPr>
          <p:cNvSpPr/>
          <p:nvPr/>
        </p:nvSpPr>
        <p:spPr>
          <a:xfrm>
            <a:off x="6339624" y="2154015"/>
            <a:ext cx="146952" cy="1016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46A3704-7B29-401E-88E7-9CDF4803B0B4}"/>
              </a:ext>
            </a:extLst>
          </p:cNvPr>
          <p:cNvSpPr/>
          <p:nvPr/>
        </p:nvSpPr>
        <p:spPr>
          <a:xfrm>
            <a:off x="355583" y="3196343"/>
            <a:ext cx="1178527" cy="80387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0686DF-C5D9-4E8E-BF75-4AC50C69784C}"/>
              </a:ext>
            </a:extLst>
          </p:cNvPr>
          <p:cNvSpPr txBox="1"/>
          <p:nvPr/>
        </p:nvSpPr>
        <p:spPr>
          <a:xfrm>
            <a:off x="799619" y="3364258"/>
            <a:ext cx="776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  <a:endParaRPr lang="en-IN" sz="3200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DE60EA4-B40A-4A7A-AA89-218C47285442}"/>
              </a:ext>
            </a:extLst>
          </p:cNvPr>
          <p:cNvSpPr/>
          <p:nvPr/>
        </p:nvSpPr>
        <p:spPr>
          <a:xfrm>
            <a:off x="3047996" y="3208229"/>
            <a:ext cx="1178527" cy="80387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8D62A2-DE56-4633-8446-3D737CAB5641}"/>
              </a:ext>
            </a:extLst>
          </p:cNvPr>
          <p:cNvSpPr txBox="1"/>
          <p:nvPr/>
        </p:nvSpPr>
        <p:spPr>
          <a:xfrm>
            <a:off x="3492032" y="3307694"/>
            <a:ext cx="776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y</a:t>
            </a:r>
            <a:endParaRPr lang="en-IN" sz="3200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419B694-FFB1-43F4-8092-876B276CB755}"/>
              </a:ext>
            </a:extLst>
          </p:cNvPr>
          <p:cNvSpPr/>
          <p:nvPr/>
        </p:nvSpPr>
        <p:spPr>
          <a:xfrm>
            <a:off x="5912743" y="3196343"/>
            <a:ext cx="1178527" cy="80387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694C08-9540-4690-97B7-097A49D9C8BC}"/>
              </a:ext>
            </a:extLst>
          </p:cNvPr>
          <p:cNvSpPr txBox="1"/>
          <p:nvPr/>
        </p:nvSpPr>
        <p:spPr>
          <a:xfrm>
            <a:off x="6356779" y="3313078"/>
            <a:ext cx="776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?</a:t>
            </a:r>
            <a:endParaRPr lang="en-IN" sz="3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27C07A-8DC2-4734-8993-06D15718F4D8}"/>
              </a:ext>
            </a:extLst>
          </p:cNvPr>
          <p:cNvSpPr txBox="1"/>
          <p:nvPr/>
        </p:nvSpPr>
        <p:spPr>
          <a:xfrm>
            <a:off x="7434020" y="2662384"/>
            <a:ext cx="4757980" cy="347787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dirty="0"/>
              <a:t>Step 1: Start</a:t>
            </a:r>
          </a:p>
          <a:p>
            <a:r>
              <a:rPr lang="en-US" sz="4400" dirty="0"/>
              <a:t>Step 2: x=100</a:t>
            </a:r>
          </a:p>
          <a:p>
            <a:r>
              <a:rPr lang="en-US" sz="4400" dirty="0"/>
              <a:t>Step 3: y=200</a:t>
            </a:r>
          </a:p>
          <a:p>
            <a:r>
              <a:rPr lang="en-US" sz="4400" dirty="0"/>
              <a:t>Step 4: z=</a:t>
            </a:r>
            <a:r>
              <a:rPr lang="en-US" sz="4400" dirty="0" err="1"/>
              <a:t>x+y</a:t>
            </a:r>
            <a:endParaRPr lang="en-US" sz="4400" dirty="0"/>
          </a:p>
          <a:p>
            <a:r>
              <a:rPr lang="en-US" sz="4400" dirty="0"/>
              <a:t>Step 5: Print z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2073486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2FFF10-8E6B-41A8-9B0E-691D58E7262A}"/>
              </a:ext>
            </a:extLst>
          </p:cNvPr>
          <p:cNvSpPr txBox="1"/>
          <p:nvPr/>
        </p:nvSpPr>
        <p:spPr>
          <a:xfrm>
            <a:off x="1748978" y="321185"/>
            <a:ext cx="6647542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Algorithm to add any 2 nos. </a:t>
            </a:r>
            <a:endParaRPr lang="en-IN" sz="2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61B6DA-E7C0-4AF8-BE41-5378F01E2549}"/>
              </a:ext>
            </a:extLst>
          </p:cNvPr>
          <p:cNvSpPr/>
          <p:nvPr/>
        </p:nvSpPr>
        <p:spPr>
          <a:xfrm>
            <a:off x="355583" y="1372567"/>
            <a:ext cx="1553029" cy="803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87F46D-1F8F-49A9-A27E-A427CD3F49AD}"/>
              </a:ext>
            </a:extLst>
          </p:cNvPr>
          <p:cNvSpPr txBox="1"/>
          <p:nvPr/>
        </p:nvSpPr>
        <p:spPr>
          <a:xfrm>
            <a:off x="595093" y="1543065"/>
            <a:ext cx="1132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</a:t>
            </a:r>
            <a:r>
              <a:rPr lang="en-US" sz="2400" b="1" dirty="0"/>
              <a:t>?</a:t>
            </a:r>
            <a:endParaRPr lang="en-IN" sz="2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CF4186-4EB5-4D90-ADAB-0C3F41AD00CF}"/>
              </a:ext>
            </a:extLst>
          </p:cNvPr>
          <p:cNvSpPr/>
          <p:nvPr/>
        </p:nvSpPr>
        <p:spPr>
          <a:xfrm>
            <a:off x="3117060" y="1372567"/>
            <a:ext cx="1283495" cy="803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AFF27D-CD49-45B3-A3F2-86AF05B56E90}"/>
              </a:ext>
            </a:extLst>
          </p:cNvPr>
          <p:cNvSpPr txBox="1"/>
          <p:nvPr/>
        </p:nvSpPr>
        <p:spPr>
          <a:xfrm>
            <a:off x="3435688" y="1551877"/>
            <a:ext cx="827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?</a:t>
            </a:r>
            <a:endParaRPr lang="en-IN" sz="24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515F94-8D84-4699-8911-F94B922DE5F7}"/>
              </a:ext>
            </a:extLst>
          </p:cNvPr>
          <p:cNvSpPr/>
          <p:nvPr/>
        </p:nvSpPr>
        <p:spPr>
          <a:xfrm>
            <a:off x="5830270" y="1337350"/>
            <a:ext cx="1343473" cy="803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126765-F29D-410B-89C9-E54385545782}"/>
              </a:ext>
            </a:extLst>
          </p:cNvPr>
          <p:cNvSpPr txBox="1"/>
          <p:nvPr/>
        </p:nvSpPr>
        <p:spPr>
          <a:xfrm>
            <a:off x="6366834" y="1543670"/>
            <a:ext cx="647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?</a:t>
            </a:r>
            <a:endParaRPr lang="en-IN" sz="2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164A7F-CDC8-4C4C-AD0B-7513C08204F6}"/>
              </a:ext>
            </a:extLst>
          </p:cNvPr>
          <p:cNvSpPr txBox="1"/>
          <p:nvPr/>
        </p:nvSpPr>
        <p:spPr>
          <a:xfrm>
            <a:off x="2275102" y="1555190"/>
            <a:ext cx="377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  <a:endParaRPr lang="en-IN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5842A6-9DA8-4E86-8387-FC5B077E73DE}"/>
              </a:ext>
            </a:extLst>
          </p:cNvPr>
          <p:cNvSpPr txBox="1"/>
          <p:nvPr/>
        </p:nvSpPr>
        <p:spPr>
          <a:xfrm>
            <a:off x="4925535" y="1598044"/>
            <a:ext cx="467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=</a:t>
            </a:r>
            <a:endParaRPr lang="en-IN" dirty="0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9DA1C0E4-7EEC-483F-AA02-E27985CC7D34}"/>
              </a:ext>
            </a:extLst>
          </p:cNvPr>
          <p:cNvSpPr/>
          <p:nvPr/>
        </p:nvSpPr>
        <p:spPr>
          <a:xfrm>
            <a:off x="820583" y="2210234"/>
            <a:ext cx="146952" cy="9605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AB1CB952-5BB7-4055-8BF7-626C3BCEA8FB}"/>
              </a:ext>
            </a:extLst>
          </p:cNvPr>
          <p:cNvSpPr/>
          <p:nvPr/>
        </p:nvSpPr>
        <p:spPr>
          <a:xfrm>
            <a:off x="3563783" y="2235825"/>
            <a:ext cx="146952" cy="960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770C10A0-3695-4A6A-BA25-A754B2BECDF0}"/>
              </a:ext>
            </a:extLst>
          </p:cNvPr>
          <p:cNvSpPr/>
          <p:nvPr/>
        </p:nvSpPr>
        <p:spPr>
          <a:xfrm>
            <a:off x="6339624" y="2154015"/>
            <a:ext cx="146952" cy="1016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46A3704-7B29-401E-88E7-9CDF4803B0B4}"/>
              </a:ext>
            </a:extLst>
          </p:cNvPr>
          <p:cNvSpPr/>
          <p:nvPr/>
        </p:nvSpPr>
        <p:spPr>
          <a:xfrm>
            <a:off x="355583" y="3196343"/>
            <a:ext cx="1178527" cy="80387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0686DF-C5D9-4E8E-BF75-4AC50C69784C}"/>
              </a:ext>
            </a:extLst>
          </p:cNvPr>
          <p:cNvSpPr txBox="1"/>
          <p:nvPr/>
        </p:nvSpPr>
        <p:spPr>
          <a:xfrm>
            <a:off x="799619" y="3364258"/>
            <a:ext cx="776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x</a:t>
            </a:r>
            <a:endParaRPr lang="en-IN" sz="3200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DE60EA4-B40A-4A7A-AA89-218C47285442}"/>
              </a:ext>
            </a:extLst>
          </p:cNvPr>
          <p:cNvSpPr/>
          <p:nvPr/>
        </p:nvSpPr>
        <p:spPr>
          <a:xfrm>
            <a:off x="3047996" y="3208229"/>
            <a:ext cx="1178527" cy="80387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8D62A2-DE56-4633-8446-3D737CAB5641}"/>
              </a:ext>
            </a:extLst>
          </p:cNvPr>
          <p:cNvSpPr txBox="1"/>
          <p:nvPr/>
        </p:nvSpPr>
        <p:spPr>
          <a:xfrm>
            <a:off x="3492032" y="3307694"/>
            <a:ext cx="776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y</a:t>
            </a:r>
            <a:endParaRPr lang="en-IN" sz="3200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419B694-FFB1-43F4-8092-876B276CB755}"/>
              </a:ext>
            </a:extLst>
          </p:cNvPr>
          <p:cNvSpPr/>
          <p:nvPr/>
        </p:nvSpPr>
        <p:spPr>
          <a:xfrm>
            <a:off x="5912743" y="3196343"/>
            <a:ext cx="1178527" cy="80387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694C08-9540-4690-97B7-097A49D9C8BC}"/>
              </a:ext>
            </a:extLst>
          </p:cNvPr>
          <p:cNvSpPr txBox="1"/>
          <p:nvPr/>
        </p:nvSpPr>
        <p:spPr>
          <a:xfrm>
            <a:off x="6356779" y="3313078"/>
            <a:ext cx="776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?</a:t>
            </a:r>
            <a:endParaRPr lang="en-IN" sz="3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27C07A-8DC2-4734-8993-06D15718F4D8}"/>
              </a:ext>
            </a:extLst>
          </p:cNvPr>
          <p:cNvSpPr txBox="1"/>
          <p:nvPr/>
        </p:nvSpPr>
        <p:spPr>
          <a:xfrm>
            <a:off x="7434020" y="2662384"/>
            <a:ext cx="4757980" cy="415498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dirty="0"/>
              <a:t>Step 1: Start</a:t>
            </a:r>
          </a:p>
          <a:p>
            <a:r>
              <a:rPr lang="en-US" sz="4400" dirty="0"/>
              <a:t>Step 2: Input x</a:t>
            </a:r>
          </a:p>
          <a:p>
            <a:r>
              <a:rPr lang="en-US" sz="4400" dirty="0"/>
              <a:t>Step 3: Input y</a:t>
            </a:r>
          </a:p>
          <a:p>
            <a:r>
              <a:rPr lang="en-US" sz="4400" dirty="0"/>
              <a:t>Step 4: z=</a:t>
            </a:r>
            <a:r>
              <a:rPr lang="en-US" sz="4400" dirty="0" err="1"/>
              <a:t>x+y</a:t>
            </a:r>
            <a:endParaRPr lang="en-US" sz="4400" dirty="0"/>
          </a:p>
          <a:p>
            <a:r>
              <a:rPr lang="en-US" sz="4400" dirty="0"/>
              <a:t>Step 5: Print z</a:t>
            </a:r>
          </a:p>
          <a:p>
            <a:r>
              <a:rPr lang="en-US" sz="4400" dirty="0"/>
              <a:t>Step 6: End</a:t>
            </a:r>
            <a:endParaRPr lang="en-IN" sz="4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12090F1-F38A-4FAC-8BD5-796ED46081B6}"/>
              </a:ext>
            </a:extLst>
          </p:cNvPr>
          <p:cNvSpPr/>
          <p:nvPr/>
        </p:nvSpPr>
        <p:spPr>
          <a:xfrm>
            <a:off x="355583" y="4786099"/>
            <a:ext cx="1553029" cy="803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D2EE27C-5A61-42A3-A629-025907BB9037}"/>
              </a:ext>
            </a:extLst>
          </p:cNvPr>
          <p:cNvSpPr txBox="1"/>
          <p:nvPr/>
        </p:nvSpPr>
        <p:spPr>
          <a:xfrm>
            <a:off x="595093" y="4956597"/>
            <a:ext cx="1132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</a:t>
            </a:r>
            <a:r>
              <a:rPr lang="en-US" sz="2400" b="1" dirty="0"/>
              <a:t>100</a:t>
            </a:r>
            <a:endParaRPr lang="en-IN" sz="2400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3C72EDB-CE19-4E0B-8312-D5AB08414E6E}"/>
              </a:ext>
            </a:extLst>
          </p:cNvPr>
          <p:cNvSpPr/>
          <p:nvPr/>
        </p:nvSpPr>
        <p:spPr>
          <a:xfrm>
            <a:off x="3047996" y="4773057"/>
            <a:ext cx="1553029" cy="803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938463B-A234-4AC3-8DBC-BDF66968A778}"/>
              </a:ext>
            </a:extLst>
          </p:cNvPr>
          <p:cNvSpPr txBox="1"/>
          <p:nvPr/>
        </p:nvSpPr>
        <p:spPr>
          <a:xfrm>
            <a:off x="3287506" y="4943555"/>
            <a:ext cx="1132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  <a:r>
              <a:rPr lang="en-US" b="1" dirty="0"/>
              <a:t>200</a:t>
            </a:r>
            <a:endParaRPr lang="en-IN" sz="2400" b="1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D81CFD-D546-4C97-A319-391E0C488E43}"/>
              </a:ext>
            </a:extLst>
          </p:cNvPr>
          <p:cNvSpPr/>
          <p:nvPr/>
        </p:nvSpPr>
        <p:spPr>
          <a:xfrm>
            <a:off x="5740409" y="4716781"/>
            <a:ext cx="1553029" cy="803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084DFFF-8045-4AF4-A87B-7EA3FB50DFF0}"/>
              </a:ext>
            </a:extLst>
          </p:cNvPr>
          <p:cNvSpPr txBox="1"/>
          <p:nvPr/>
        </p:nvSpPr>
        <p:spPr>
          <a:xfrm>
            <a:off x="5979919" y="4887279"/>
            <a:ext cx="1132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</a:t>
            </a:r>
            <a:r>
              <a:rPr lang="en-US" sz="2400" b="1" dirty="0"/>
              <a:t>300</a:t>
            </a:r>
            <a:endParaRPr lang="en-IN" sz="2400" b="1" dirty="0"/>
          </a:p>
        </p:txBody>
      </p:sp>
      <p:sp>
        <p:nvSpPr>
          <p:cNvPr id="27" name="Arrow: Up 26">
            <a:extLst>
              <a:ext uri="{FF2B5EF4-FFF2-40B4-BE49-F238E27FC236}">
                <a16:creationId xmlns:a16="http://schemas.microsoft.com/office/drawing/2014/main" id="{A9EBC0E7-E028-4288-857D-FF2820CD8D51}"/>
              </a:ext>
            </a:extLst>
          </p:cNvPr>
          <p:cNvSpPr/>
          <p:nvPr/>
        </p:nvSpPr>
        <p:spPr>
          <a:xfrm>
            <a:off x="820583" y="4025803"/>
            <a:ext cx="146952" cy="76029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Arrow: Up 27">
            <a:extLst>
              <a:ext uri="{FF2B5EF4-FFF2-40B4-BE49-F238E27FC236}">
                <a16:creationId xmlns:a16="http://schemas.microsoft.com/office/drawing/2014/main" id="{E864C7AE-89A7-4104-A72C-720805D9F7C5}"/>
              </a:ext>
            </a:extLst>
          </p:cNvPr>
          <p:cNvSpPr/>
          <p:nvPr/>
        </p:nvSpPr>
        <p:spPr>
          <a:xfrm>
            <a:off x="3601485" y="4000213"/>
            <a:ext cx="146952" cy="76029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Arrow: Up 28">
            <a:extLst>
              <a:ext uri="{FF2B5EF4-FFF2-40B4-BE49-F238E27FC236}">
                <a16:creationId xmlns:a16="http://schemas.microsoft.com/office/drawing/2014/main" id="{C8A5A697-27DE-45D6-98A3-69A57390E92D}"/>
              </a:ext>
            </a:extLst>
          </p:cNvPr>
          <p:cNvSpPr/>
          <p:nvPr/>
        </p:nvSpPr>
        <p:spPr>
          <a:xfrm>
            <a:off x="6369971" y="4025803"/>
            <a:ext cx="146952" cy="76029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9577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A49E02-B657-4426-B1F3-C3787F811095}"/>
              </a:ext>
            </a:extLst>
          </p:cNvPr>
          <p:cNvSpPr txBox="1"/>
          <p:nvPr/>
        </p:nvSpPr>
        <p:spPr>
          <a:xfrm>
            <a:off x="769257" y="1103087"/>
            <a:ext cx="10914743" cy="529375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b="1" i="0" dirty="0">
                <a:solidFill>
                  <a:srgbClr val="3E4447"/>
                </a:solidFill>
                <a:effectLst/>
                <a:latin typeface="OpenSans"/>
              </a:rPr>
              <a:t>Name your variables based on the terms of the subject area, so that the variable name clearly describes its purpose.</a:t>
            </a:r>
          </a:p>
          <a:p>
            <a:endParaRPr lang="en-US" sz="2000" b="1" dirty="0">
              <a:solidFill>
                <a:srgbClr val="3E4447"/>
              </a:solidFill>
              <a:latin typeface="OpenSans"/>
            </a:endParaRPr>
          </a:p>
          <a:p>
            <a:r>
              <a:rPr lang="en-US" sz="2000" b="1" i="0" dirty="0">
                <a:solidFill>
                  <a:srgbClr val="3E4447"/>
                </a:solidFill>
                <a:effectLst/>
                <a:latin typeface="OpenSans"/>
              </a:rPr>
              <a:t>2.   Create variable names by deleting spaces that separate the words. Capitalize each word in the name, including prepositions and pronouns that consist of a single letter.</a:t>
            </a:r>
          </a:p>
          <a:p>
            <a:endParaRPr lang="en-US" sz="2000" b="1" i="0" dirty="0">
              <a:solidFill>
                <a:srgbClr val="3E4447"/>
              </a:solidFill>
              <a:effectLst/>
              <a:latin typeface="OpenSans"/>
            </a:endParaRPr>
          </a:p>
          <a:p>
            <a:pPr marL="342900" indent="-342900" algn="l">
              <a:buAutoNum type="arabicPeriod" startAt="3"/>
            </a:pPr>
            <a:r>
              <a:rPr lang="en-US" sz="2000" b="1" i="0" dirty="0">
                <a:solidFill>
                  <a:srgbClr val="3E4447"/>
                </a:solidFill>
                <a:effectLst/>
                <a:latin typeface="OpenSans"/>
              </a:rPr>
              <a:t>Do not begin variable names with an underscore.</a:t>
            </a:r>
          </a:p>
          <a:p>
            <a:pPr algn="l"/>
            <a:endParaRPr lang="en-US" sz="2000" b="1" i="0" dirty="0">
              <a:solidFill>
                <a:srgbClr val="3E4447"/>
              </a:solidFill>
              <a:effectLst/>
              <a:latin typeface="OpenSans"/>
            </a:endParaRPr>
          </a:p>
          <a:p>
            <a:pPr marL="342900" indent="-342900" algn="l">
              <a:buAutoNum type="arabicPeriod" startAt="4"/>
            </a:pPr>
            <a:r>
              <a:rPr lang="en-US" sz="2000" b="1" i="0" dirty="0">
                <a:solidFill>
                  <a:srgbClr val="3E4447"/>
                </a:solidFill>
                <a:effectLst/>
                <a:latin typeface="OpenSans"/>
              </a:rPr>
              <a:t>Do not use variable names that consist of a single character. Short variable names are only allowed for loop counters.</a:t>
            </a:r>
          </a:p>
          <a:p>
            <a:pPr algn="l"/>
            <a:br>
              <a:rPr lang="en-US" sz="2000" b="1" i="0" dirty="0">
                <a:solidFill>
                  <a:srgbClr val="3E4447"/>
                </a:solidFill>
                <a:effectLst/>
                <a:latin typeface="OpenSans"/>
              </a:rPr>
            </a:br>
            <a:r>
              <a:rPr lang="en-US" sz="2000" b="1" i="0" dirty="0">
                <a:solidFill>
                  <a:srgbClr val="3E4447"/>
                </a:solidFill>
                <a:effectLst/>
                <a:latin typeface="OpenSans"/>
              </a:rPr>
              <a:t>5.   Name variables that describe binary states ("true" or "false") after the state that matches the "true" value.</a:t>
            </a:r>
          </a:p>
          <a:p>
            <a:pPr algn="l"/>
            <a:endParaRPr lang="en-US" sz="2000" b="1" dirty="0">
              <a:solidFill>
                <a:srgbClr val="3E4447"/>
              </a:solidFill>
              <a:latin typeface="OpenSans"/>
            </a:endParaRPr>
          </a:p>
          <a:p>
            <a:pPr algn="l"/>
            <a:r>
              <a:rPr lang="en-US" sz="2000" b="1" i="0" dirty="0" err="1">
                <a:solidFill>
                  <a:srgbClr val="3E4447"/>
                </a:solidFill>
                <a:effectLst/>
                <a:latin typeface="OpenSans"/>
              </a:rPr>
              <a:t>Eg.</a:t>
            </a:r>
            <a:r>
              <a:rPr lang="en-US" sz="2000" b="1" i="0" dirty="0">
                <a:solidFill>
                  <a:srgbClr val="3E4447"/>
                </a:solidFill>
                <a:effectLst/>
                <a:latin typeface="OpenSans"/>
              </a:rPr>
              <a:t>    Number 1  - Not Correct    Number1  - Correct</a:t>
            </a:r>
          </a:p>
          <a:p>
            <a:pPr algn="l"/>
            <a:r>
              <a:rPr lang="en-US" sz="2000" b="1" dirty="0">
                <a:solidFill>
                  <a:srgbClr val="3E4447"/>
                </a:solidFill>
                <a:latin typeface="OpenSans"/>
              </a:rPr>
              <a:t>          #num        -  Incorrect</a:t>
            </a:r>
            <a:endParaRPr lang="en-US" sz="2000" b="1" i="0" dirty="0">
              <a:solidFill>
                <a:srgbClr val="3E4447"/>
              </a:solidFill>
              <a:effectLst/>
              <a:latin typeface="OpenSans"/>
            </a:endParaRPr>
          </a:p>
          <a:p>
            <a:pPr marL="342900" indent="-342900">
              <a:buAutoNum type="arabicPeriod"/>
            </a:pPr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598964-DCDB-4C45-B10F-B869DEE51FE6}"/>
              </a:ext>
            </a:extLst>
          </p:cNvPr>
          <p:cNvSpPr txBox="1"/>
          <p:nvPr/>
        </p:nvSpPr>
        <p:spPr>
          <a:xfrm>
            <a:off x="769257" y="217714"/>
            <a:ext cx="10914743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Variables convention Rules :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3583578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E7AB1A-4752-47D8-8592-C1038B82C7E3}"/>
              </a:ext>
            </a:extLst>
          </p:cNvPr>
          <p:cNvSpPr txBox="1"/>
          <p:nvPr/>
        </p:nvSpPr>
        <p:spPr>
          <a:xfrm>
            <a:off x="314769" y="292157"/>
            <a:ext cx="5186145" cy="95410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Algorithm to add 4 nos. 10,20,30,40</a:t>
            </a:r>
            <a:endParaRPr lang="en-IN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D78902-A24D-4BE4-B662-F35250F3F3FE}"/>
              </a:ext>
            </a:extLst>
          </p:cNvPr>
          <p:cNvSpPr txBox="1"/>
          <p:nvPr/>
        </p:nvSpPr>
        <p:spPr>
          <a:xfrm>
            <a:off x="314769" y="1472212"/>
            <a:ext cx="5331288" cy="353943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Step 1: Start</a:t>
            </a:r>
          </a:p>
          <a:p>
            <a:r>
              <a:rPr lang="en-US" sz="2800" dirty="0"/>
              <a:t>Step 2: no1=10</a:t>
            </a:r>
          </a:p>
          <a:p>
            <a:r>
              <a:rPr lang="en-US" sz="2800" dirty="0"/>
              <a:t>Step 3: no2=20</a:t>
            </a:r>
          </a:p>
          <a:p>
            <a:r>
              <a:rPr lang="en-US" sz="2800" dirty="0"/>
              <a:t>Step 4: no3=30</a:t>
            </a:r>
          </a:p>
          <a:p>
            <a:r>
              <a:rPr lang="en-US" sz="2800" dirty="0"/>
              <a:t>Step 5: no4=40</a:t>
            </a:r>
          </a:p>
          <a:p>
            <a:r>
              <a:rPr lang="en-US" sz="2800" dirty="0"/>
              <a:t>Step 6: </a:t>
            </a:r>
            <a:r>
              <a:rPr lang="en-US" sz="2800" dirty="0" err="1"/>
              <a:t>ans</a:t>
            </a:r>
            <a:r>
              <a:rPr lang="en-US" sz="2800" dirty="0"/>
              <a:t>=no1+no2+no3+no4</a:t>
            </a:r>
          </a:p>
          <a:p>
            <a:r>
              <a:rPr lang="en-US" sz="2800" dirty="0"/>
              <a:t>Step 7: Print </a:t>
            </a:r>
            <a:r>
              <a:rPr lang="en-US" sz="2800" dirty="0" err="1"/>
              <a:t>ans</a:t>
            </a:r>
            <a:endParaRPr lang="en-US" sz="2800" dirty="0"/>
          </a:p>
          <a:p>
            <a:r>
              <a:rPr lang="en-US" sz="2800" dirty="0"/>
              <a:t>Step 7: End</a:t>
            </a:r>
            <a:endParaRPr lang="en-IN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478C0E-C516-4B6E-BAED-241675C7594C}"/>
              </a:ext>
            </a:extLst>
          </p:cNvPr>
          <p:cNvSpPr txBox="1"/>
          <p:nvPr/>
        </p:nvSpPr>
        <p:spPr>
          <a:xfrm>
            <a:off x="6490598" y="292157"/>
            <a:ext cx="5186145" cy="95410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Algorithm to add 4 nos. inputted by user</a:t>
            </a:r>
            <a:endParaRPr lang="en-IN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710DAB-D30A-4A21-8980-2EC192074A0B}"/>
              </a:ext>
            </a:extLst>
          </p:cNvPr>
          <p:cNvSpPr txBox="1"/>
          <p:nvPr/>
        </p:nvSpPr>
        <p:spPr>
          <a:xfrm>
            <a:off x="6490598" y="1472212"/>
            <a:ext cx="5386635" cy="224676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Step 1: Start</a:t>
            </a:r>
          </a:p>
          <a:p>
            <a:r>
              <a:rPr lang="en-US" sz="2800" dirty="0"/>
              <a:t>Step 2: Input no1,no2,no3,no4</a:t>
            </a:r>
          </a:p>
          <a:p>
            <a:r>
              <a:rPr lang="en-US" sz="2800" dirty="0"/>
              <a:t>Step 3: </a:t>
            </a:r>
            <a:r>
              <a:rPr lang="en-US" sz="2800" dirty="0" err="1"/>
              <a:t>ans</a:t>
            </a:r>
            <a:r>
              <a:rPr lang="en-US" sz="2800" dirty="0"/>
              <a:t>=no1+no2+no3+no4</a:t>
            </a:r>
          </a:p>
          <a:p>
            <a:r>
              <a:rPr lang="en-US" sz="2800" dirty="0"/>
              <a:t>Step 4: Print </a:t>
            </a:r>
            <a:r>
              <a:rPr lang="en-US" sz="2800" dirty="0" err="1"/>
              <a:t>ans</a:t>
            </a:r>
            <a:endParaRPr lang="en-US" sz="2800" dirty="0"/>
          </a:p>
          <a:p>
            <a:r>
              <a:rPr lang="en-US" sz="2800" dirty="0"/>
              <a:t>Step 5: End</a:t>
            </a:r>
            <a:endParaRPr lang="en-IN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F18E36-8E01-45B0-A60C-C58A8EFF0A3B}"/>
              </a:ext>
            </a:extLst>
          </p:cNvPr>
          <p:cNvSpPr txBox="1"/>
          <p:nvPr/>
        </p:nvSpPr>
        <p:spPr>
          <a:xfrm>
            <a:off x="6545945" y="3944929"/>
            <a:ext cx="5331288" cy="267765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If Input 10,20,30,40</a:t>
            </a:r>
          </a:p>
          <a:p>
            <a:r>
              <a:rPr lang="en-US" sz="2800" dirty="0"/>
              <a:t>Output 100</a:t>
            </a:r>
          </a:p>
          <a:p>
            <a:endParaRPr lang="en-US" sz="2800" dirty="0"/>
          </a:p>
          <a:p>
            <a:r>
              <a:rPr lang="en-US" sz="2800" dirty="0"/>
              <a:t>If Input 100,200,300,400</a:t>
            </a:r>
          </a:p>
          <a:p>
            <a:r>
              <a:rPr lang="en-US" sz="2800" dirty="0"/>
              <a:t>Output 1000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005033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HP USER\Downloads\images.png">
            <a:extLst>
              <a:ext uri="{FF2B5EF4-FFF2-40B4-BE49-F238E27FC236}">
                <a16:creationId xmlns:a16="http://schemas.microsoft.com/office/drawing/2014/main" id="{7B54E9E6-98FC-4E10-B53C-3F9D9BE35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6750" y="2149446"/>
            <a:ext cx="3238500" cy="1409700"/>
          </a:xfrm>
          <a:prstGeom prst="rect">
            <a:avLst/>
          </a:prstGeom>
          <a:noFill/>
        </p:spPr>
      </p:pic>
      <p:pic>
        <p:nvPicPr>
          <p:cNvPr id="4" name="Picture 3" descr="C:\Users\HP USER\Downloads\sh.jpeg">
            <a:extLst>
              <a:ext uri="{FF2B5EF4-FFF2-40B4-BE49-F238E27FC236}">
                <a16:creationId xmlns:a16="http://schemas.microsoft.com/office/drawing/2014/main" id="{0DBF37A7-048B-46BB-8A2F-131CA1199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68838" y="4237678"/>
            <a:ext cx="2232248" cy="11737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2703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505</Words>
  <Application>Microsoft Office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SimSun</vt:lpstr>
      <vt:lpstr>Arial</vt:lpstr>
      <vt:lpstr>Calibri</vt:lpstr>
      <vt:lpstr>Calibri Light</vt:lpstr>
      <vt:lpstr>OpenSans</vt:lpstr>
      <vt:lpstr>ReithSans</vt:lpstr>
      <vt:lpstr>Times New Roman</vt:lpstr>
      <vt:lpstr>Office Theme</vt:lpstr>
      <vt:lpstr>Topic: Basic concepts-II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Topic: Basic concepts</dc:title>
  <dc:creator>abhijeet chautre</dc:creator>
  <cp:lastModifiedBy>abhijeet chautre</cp:lastModifiedBy>
  <cp:revision>11</cp:revision>
  <dcterms:created xsi:type="dcterms:W3CDTF">2020-12-15T07:04:21Z</dcterms:created>
  <dcterms:modified xsi:type="dcterms:W3CDTF">2021-12-07T11:09:02Z</dcterms:modified>
</cp:coreProperties>
</file>