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C8E94-929A-4370-BFE5-10A1BDF95F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1242D4-6547-4BDC-B421-3F4AD5DFAB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9C83C-DAC7-420D-8BB5-E458DD1EB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F97A5-9D1B-43D7-8AA5-861F9862D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CE03C-B723-4199-98FC-5D5AFB517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337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2D6DA-C9F5-468B-A390-FD6FB8BF7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3DC85F-321F-446D-909A-DBB9F7EC2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DE340-FFB2-4918-846C-7DB079B3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D5374-A975-48E3-A27F-63C096FA8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17A88-C043-447C-BCEE-CCDFC867E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931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1549C-C893-4EAE-A147-48A8564C33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DFEE3-71E0-477F-9FE3-57D6896D2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0B3AC-4009-40FF-899C-AC3FD3B9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3818A-0B9A-434A-A8DA-7F5C053E2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3823D-6506-4683-B442-DB8E3C505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510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87CB4-76BE-4029-9C1D-262EA4695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FC5D8-5C70-4F39-AB86-D79B677BC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308EF-7635-44A6-BDAA-36194EB4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FEADA-8A05-4B57-A6D7-BA3717AF8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3250F-F91B-4376-9E6C-06B348B80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606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C20C2-362C-4846-AEFD-2BB043DE9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C5E05-2FED-4BFD-BD91-DDD086DE3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C641E-F7A3-4C56-A5BE-1B46E4837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AC5F1-0476-4401-90A6-24CAB6444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2A57-2BF2-4078-8D74-57272A72C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179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B57B0-2FD8-43EE-BC51-068E8202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692F1-BD1B-46B6-BC75-C1BB8C4528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01DDD-A22A-466D-862A-C9CDED4C2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AFD85-3F3F-4D3C-AC0D-33BAF8F1F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2D28AA-C75B-4EF7-A9D8-F04445B87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B4767-40E6-41E2-BE87-A37BB55D9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490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DCBC4-2EAC-45E4-978F-83253F134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F4655-57A5-47AE-B58D-B4906497B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192446-6C51-429E-8101-AB97A6CC9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D361F2-9474-4397-89A9-9AE9702CA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A3217A-B1EB-4E0D-934F-1CCE3C044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E4912B-B5E0-4A5F-B51B-4ECCAAC38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9ADCE9-F816-4965-AF7C-3EABD3FAB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C308B8-A18D-4BB0-BB7F-5BE5D822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66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42C68-5804-4516-8598-5C152FCCD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C66735-E46F-4A46-A692-7C6349BD0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9382AC-459C-4EEF-BFE2-CDD9A4E5D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82356B-63C1-46C2-9F20-828598E0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962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478A20-859E-4573-B6DC-C0581EC38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1BA9A5-0A4D-476D-829D-020F40674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8F71E-51AC-4DD0-8627-32E2AF9E3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720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2F99-F990-4C18-B7C6-175D17C74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F8673-B144-479B-992A-2C6EA3A5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6872A-A9FD-4FB2-8D0D-6937FBBD2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97A6D-6D66-4D7C-A297-F1F5E7DB0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0196E-B0DE-45D5-9CDE-613B25B0D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7000AB-187D-4224-AAB3-CC5476261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774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7BBBB-AB8F-4D96-B549-1A8261B3E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122D03-4F43-4234-A69A-FA0D4392B5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E44414-3F0C-4924-BB60-4A5AA010A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E85E28-860B-46E9-A329-1A21F67C4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58335-BF9F-4947-8A62-860730DC8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B5781-F281-49FD-8A77-C6232DEE0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610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034873-D579-4190-92A8-A674EC587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794EA-9A4A-4065-B0A5-206BAEEB5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8685E-4994-452C-B79F-633E7B3BB3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72A6E-81E0-4FB3-982F-EB4AA3B314CF}" type="datetimeFigureOut">
              <a:rPr lang="en-IN" smtClean="0"/>
              <a:t>23-12-2020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40E6-366D-472A-8971-D2AB44B69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17E67-BB34-4B6E-97F7-396E40BA2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4A364-C6AA-44E1-83DA-A1B098375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949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688" y="1268760"/>
            <a:ext cx="6444208" cy="576064"/>
          </a:xfrm>
        </p:spPr>
        <p:txBody>
          <a:bodyPr>
            <a:noAutofit/>
          </a:bodyPr>
          <a:lstStyle/>
          <a:p>
            <a:r>
              <a:rPr lang="en-IN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Topic: </a:t>
            </a:r>
            <a:r>
              <a:rPr lang="en-IN"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Basic concept-IV</a:t>
            </a:r>
            <a:endParaRPr lang="en-IN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1</a:t>
            </a:fld>
            <a:endParaRPr lang="en-IN"/>
          </a:p>
        </p:txBody>
      </p:sp>
      <p:pic>
        <p:nvPicPr>
          <p:cNvPr id="1027" name="Picture 3" descr="C:\Users\HP USER\Downloads\FDP-Certificates\VC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9856" y="1988840"/>
            <a:ext cx="2592288" cy="256118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524000" y="260648"/>
            <a:ext cx="7020272" cy="5040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DSE1006A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  <a:latin typeface="SimSun" pitchFamily="2" charset="-122"/>
                <a:ea typeface="SimSun" pitchFamily="2" charset="-122"/>
                <a:cs typeface="Times New Roman" pitchFamily="18" charset="0"/>
              </a:rPr>
              <a:t>- </a:t>
            </a:r>
            <a:r>
              <a:rPr lang="en-IN" sz="2800" dirty="0">
                <a:solidFill>
                  <a:schemeClr val="accent1">
                    <a:lumMod val="75000"/>
                  </a:schemeClr>
                </a:solidFill>
                <a:latin typeface="SimSun" pitchFamily="2" charset="-122"/>
                <a:ea typeface="SimSun" pitchFamily="2" charset="-122"/>
                <a:cs typeface="Times New Roman" pitchFamily="18" charset="0"/>
              </a:rPr>
              <a:t>Python</a:t>
            </a:r>
            <a:endParaRPr lang="en-IN" sz="2800" b="1" dirty="0">
              <a:solidFill>
                <a:schemeClr val="accent1">
                  <a:lumMod val="75000"/>
                </a:schemeClr>
              </a:solidFill>
              <a:latin typeface="SimSun" pitchFamily="2" charset="-122"/>
              <a:ea typeface="SimSun" pitchFamily="2" charset="-122"/>
              <a:cs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B0134C-C4A1-4F9A-8293-A966F4747A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7" y="854471"/>
            <a:ext cx="1410115" cy="14101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8AF2007-90F7-408E-B233-EF2045621D77}"/>
              </a:ext>
            </a:extLst>
          </p:cNvPr>
          <p:cNvSpPr txBox="1">
            <a:spLocks/>
          </p:cNvSpPr>
          <p:nvPr/>
        </p:nvSpPr>
        <p:spPr>
          <a:xfrm>
            <a:off x="2027548" y="4365104"/>
            <a:ext cx="8136904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Ms. </a:t>
            </a:r>
            <a:r>
              <a:rPr kumimoji="0" lang="en-IN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Rajashree</a:t>
            </a: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Patil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2000" dirty="0">
                <a:latin typeface="Times New Roman" pitchFamily="18" charset="0"/>
                <a:ea typeface="+mj-ea"/>
                <a:cs typeface="Times New Roman" pitchFamily="18" charset="0"/>
              </a:rPr>
              <a:t>Assistant Professor,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Department of Computer</a:t>
            </a:r>
            <a:r>
              <a:rPr kumimoji="0" lang="en-IN" sz="20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Science,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2400" b="1" baseline="0" dirty="0">
                <a:latin typeface="Times New Roman" pitchFamily="18" charset="0"/>
                <a:ea typeface="+mj-ea"/>
                <a:cs typeface="Times New Roman" pitchFamily="18" charset="0"/>
              </a:rPr>
              <a:t>Vivekanand</a:t>
            </a:r>
            <a:r>
              <a:rPr lang="en-IN" sz="2400" b="1" dirty="0">
                <a:latin typeface="Times New Roman" pitchFamily="18" charset="0"/>
                <a:ea typeface="+mj-ea"/>
                <a:cs typeface="Times New Roman" pitchFamily="18" charset="0"/>
              </a:rPr>
              <a:t> College (Autonomous), </a:t>
            </a:r>
            <a:r>
              <a:rPr kumimoji="0" lang="en-I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Kolhapur (MS)</a:t>
            </a:r>
            <a:r>
              <a:rPr kumimoji="0" lang="en-IN" sz="2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India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6364C91-8B54-427C-921C-6914E210ED29}"/>
              </a:ext>
            </a:extLst>
          </p:cNvPr>
          <p:cNvSpPr txBox="1"/>
          <p:nvPr/>
        </p:nvSpPr>
        <p:spPr>
          <a:xfrm>
            <a:off x="870857" y="449943"/>
            <a:ext cx="105664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Branching in Algorithm</a:t>
            </a:r>
            <a:endParaRPr lang="en-IN" sz="3600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CE5F759-065E-4BA8-9A9B-660017C40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881298"/>
              </p:ext>
            </p:extLst>
          </p:nvPr>
        </p:nvGraphicFramePr>
        <p:xfrm>
          <a:off x="1856509" y="2536723"/>
          <a:ext cx="799868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0023">
                  <a:extLst>
                    <a:ext uri="{9D8B030D-6E8A-4147-A177-3AD203B41FA5}">
                      <a16:colId xmlns:a16="http://schemas.microsoft.com/office/drawing/2014/main" val="199587509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664922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3078933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Operators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Meaning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960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Addition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4+5=9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135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Subtraction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5-2=2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746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*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Multiplication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5*2=10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577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Division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5/2=2(int) 2.5(float)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119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Modulus(Remainder)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5%2=1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461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**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Exponential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5**2=25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56434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55ABE43-EB4F-42C0-90D8-22D9E1EB132B}"/>
              </a:ext>
            </a:extLst>
          </p:cNvPr>
          <p:cNvSpPr txBox="1"/>
          <p:nvPr/>
        </p:nvSpPr>
        <p:spPr>
          <a:xfrm>
            <a:off x="1856509" y="1464918"/>
            <a:ext cx="4867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Mathematical Operators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05139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8061739-1EC1-4F91-8FAD-C987DA1139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243615"/>
              </p:ext>
            </p:extLst>
          </p:nvPr>
        </p:nvGraphicFramePr>
        <p:xfrm>
          <a:off x="1884218" y="1479588"/>
          <a:ext cx="8035636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970">
                  <a:extLst>
                    <a:ext uri="{9D8B030D-6E8A-4147-A177-3AD203B41FA5}">
                      <a16:colId xmlns:a16="http://schemas.microsoft.com/office/drawing/2014/main" val="118326699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2411493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321188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Operators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Meaning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548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Less than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X=6, y=4</a:t>
                      </a:r>
                    </a:p>
                    <a:p>
                      <a:r>
                        <a:rPr lang="en-US" dirty="0"/>
                        <a:t>Returns true if x&lt;y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535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&gt;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Greater than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X=6, y=4</a:t>
                      </a:r>
                    </a:p>
                    <a:p>
                      <a:r>
                        <a:rPr lang="en-US" dirty="0"/>
                        <a:t>Returns true if x&gt;y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886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&lt;=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Less than or equal to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X=4, y=4</a:t>
                      </a:r>
                    </a:p>
                    <a:p>
                      <a:r>
                        <a:rPr lang="en-US" dirty="0"/>
                        <a:t>Returns true if x&lt;=y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079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&gt;=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Greater than or equal to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X=4, y=4</a:t>
                      </a:r>
                    </a:p>
                    <a:p>
                      <a:r>
                        <a:rPr lang="en-US" dirty="0"/>
                        <a:t>Returns true if x&gt;=y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338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==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Equal to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X=4, y=4</a:t>
                      </a:r>
                    </a:p>
                    <a:p>
                      <a:r>
                        <a:rPr lang="en-US" dirty="0"/>
                        <a:t>Returns true if x==y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277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!+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equal to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X=4, y=4</a:t>
                      </a:r>
                    </a:p>
                    <a:p>
                      <a:pPr algn="ctr"/>
                      <a:r>
                        <a:rPr lang="en-US" dirty="0"/>
                        <a:t>Returns true if x!=y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01002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1071960-F72F-4DFC-B6E9-34EC14EE901E}"/>
              </a:ext>
            </a:extLst>
          </p:cNvPr>
          <p:cNvSpPr txBox="1"/>
          <p:nvPr/>
        </p:nvSpPr>
        <p:spPr>
          <a:xfrm>
            <a:off x="1385455" y="6096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Relational Operators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704595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01F609-FABA-4043-91AD-33081EF4944A}"/>
              </a:ext>
            </a:extLst>
          </p:cNvPr>
          <p:cNvSpPr txBox="1"/>
          <p:nvPr/>
        </p:nvSpPr>
        <p:spPr>
          <a:xfrm>
            <a:off x="2147455" y="309955"/>
            <a:ext cx="8091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Algorithm to check the inputted number is greater than 5 or not</a:t>
            </a:r>
            <a:endParaRPr lang="en-IN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3C956D-313F-4C71-AB0A-E2C56F8B8C81}"/>
              </a:ext>
            </a:extLst>
          </p:cNvPr>
          <p:cNvSpPr txBox="1"/>
          <p:nvPr/>
        </p:nvSpPr>
        <p:spPr>
          <a:xfrm>
            <a:off x="3129808" y="1260879"/>
            <a:ext cx="6541984" cy="34163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Step 1: Start</a:t>
            </a:r>
          </a:p>
          <a:p>
            <a:r>
              <a:rPr lang="en-US" sz="2400" dirty="0"/>
              <a:t>Step 2: Input number</a:t>
            </a:r>
          </a:p>
          <a:p>
            <a:r>
              <a:rPr lang="en-US" sz="2400" dirty="0"/>
              <a:t>Step 3: if number &gt;=5 </a:t>
            </a:r>
          </a:p>
          <a:p>
            <a:r>
              <a:rPr lang="en-US" sz="2400" dirty="0"/>
              <a:t>		YES </a:t>
            </a:r>
            <a:r>
              <a:rPr lang="en-US" sz="2400" dirty="0" err="1"/>
              <a:t>goto</a:t>
            </a:r>
            <a:r>
              <a:rPr lang="en-US" sz="2400" dirty="0"/>
              <a:t> 4</a:t>
            </a:r>
          </a:p>
          <a:p>
            <a:r>
              <a:rPr lang="en-US" sz="2400" dirty="0"/>
              <a:t>		NO  </a:t>
            </a:r>
            <a:r>
              <a:rPr lang="en-US" sz="2400" dirty="0" err="1"/>
              <a:t>goto</a:t>
            </a:r>
            <a:r>
              <a:rPr lang="en-US" sz="2400" dirty="0"/>
              <a:t>  6</a:t>
            </a:r>
          </a:p>
          <a:p>
            <a:r>
              <a:rPr lang="en-US" sz="2400" dirty="0"/>
              <a:t>Step 4: Print “No. is greater than or equal to 5”</a:t>
            </a:r>
          </a:p>
          <a:p>
            <a:r>
              <a:rPr lang="en-US" sz="2400" dirty="0"/>
              <a:t>Step 5: </a:t>
            </a:r>
            <a:r>
              <a:rPr lang="en-US" sz="2400" dirty="0" err="1"/>
              <a:t>goto</a:t>
            </a:r>
            <a:r>
              <a:rPr lang="en-US" sz="2400" dirty="0"/>
              <a:t> end</a:t>
            </a:r>
          </a:p>
          <a:p>
            <a:r>
              <a:rPr lang="en-US" sz="2400" dirty="0"/>
              <a:t>Step 6: Print “No. is less than 5”</a:t>
            </a:r>
          </a:p>
          <a:p>
            <a:r>
              <a:rPr lang="en-US" sz="2400" dirty="0"/>
              <a:t>Step 7: End</a:t>
            </a:r>
            <a:endParaRPr lang="en-I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B3A7AF-CBF1-46CC-A796-F821026C142D}"/>
              </a:ext>
            </a:extLst>
          </p:cNvPr>
          <p:cNvSpPr txBox="1"/>
          <p:nvPr/>
        </p:nvSpPr>
        <p:spPr>
          <a:xfrm>
            <a:off x="957943" y="5255383"/>
            <a:ext cx="544285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Input – 6</a:t>
            </a:r>
          </a:p>
          <a:p>
            <a:r>
              <a:rPr lang="en-US" sz="2400" dirty="0"/>
              <a:t>No. is greater than or </a:t>
            </a:r>
            <a:r>
              <a:rPr lang="en-US" sz="2400" dirty="0" err="1"/>
              <a:t>requal</a:t>
            </a:r>
            <a:r>
              <a:rPr lang="en-US" sz="2400" dirty="0"/>
              <a:t> to 5</a:t>
            </a: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D7862B-9741-480D-B682-314D5A83A60B}"/>
              </a:ext>
            </a:extLst>
          </p:cNvPr>
          <p:cNvSpPr txBox="1"/>
          <p:nvPr/>
        </p:nvSpPr>
        <p:spPr>
          <a:xfrm>
            <a:off x="7984836" y="5301549"/>
            <a:ext cx="2410691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Input – 3</a:t>
            </a:r>
          </a:p>
          <a:p>
            <a:r>
              <a:rPr lang="en-US" sz="2400" dirty="0"/>
              <a:t>No. is less than 5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253659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2C052F-73DE-4D5C-B922-285237245D59}"/>
              </a:ext>
            </a:extLst>
          </p:cNvPr>
          <p:cNvSpPr txBox="1"/>
          <p:nvPr/>
        </p:nvSpPr>
        <p:spPr>
          <a:xfrm>
            <a:off x="3323771" y="1006765"/>
            <a:ext cx="6499102" cy="34163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Step 1: Start</a:t>
            </a:r>
          </a:p>
          <a:p>
            <a:r>
              <a:rPr lang="en-US" sz="2400" dirty="0"/>
              <a:t>Step 2: Input no1,no2</a:t>
            </a:r>
          </a:p>
          <a:p>
            <a:r>
              <a:rPr lang="en-US" sz="2400" dirty="0"/>
              <a:t>Step 3: if no1 &gt;= no2 </a:t>
            </a:r>
          </a:p>
          <a:p>
            <a:r>
              <a:rPr lang="en-US" sz="2400" dirty="0"/>
              <a:t>		YES </a:t>
            </a:r>
            <a:r>
              <a:rPr lang="en-US" sz="2400" dirty="0" err="1"/>
              <a:t>goto</a:t>
            </a:r>
            <a:r>
              <a:rPr lang="en-US" sz="2400" dirty="0"/>
              <a:t> 4</a:t>
            </a:r>
          </a:p>
          <a:p>
            <a:r>
              <a:rPr lang="en-US" sz="2400" dirty="0"/>
              <a:t>		NO  </a:t>
            </a:r>
            <a:r>
              <a:rPr lang="en-US" sz="2400" dirty="0" err="1"/>
              <a:t>goto</a:t>
            </a:r>
            <a:r>
              <a:rPr lang="en-US" sz="2400" dirty="0"/>
              <a:t> 6</a:t>
            </a:r>
          </a:p>
          <a:p>
            <a:r>
              <a:rPr lang="en-US" sz="2400" dirty="0"/>
              <a:t>Step 4: Print “No1 is maximum”</a:t>
            </a:r>
          </a:p>
          <a:p>
            <a:r>
              <a:rPr lang="en-US" sz="2400" dirty="0"/>
              <a:t>Step 5: </a:t>
            </a:r>
            <a:r>
              <a:rPr lang="en-US" sz="2400" dirty="0" err="1"/>
              <a:t>goto</a:t>
            </a:r>
            <a:r>
              <a:rPr lang="en-US" sz="2400" dirty="0"/>
              <a:t> end</a:t>
            </a:r>
          </a:p>
          <a:p>
            <a:r>
              <a:rPr lang="en-US" sz="2400" dirty="0"/>
              <a:t>Step 6: Print “No2 is maximum”</a:t>
            </a:r>
          </a:p>
          <a:p>
            <a:r>
              <a:rPr lang="en-US" sz="2400" dirty="0"/>
              <a:t>Step 7: End</a:t>
            </a:r>
            <a:endParaRPr lang="en-IN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88B32D-0497-4E36-ABFB-33319DBF6183}"/>
              </a:ext>
            </a:extLst>
          </p:cNvPr>
          <p:cNvSpPr txBox="1"/>
          <p:nvPr/>
        </p:nvSpPr>
        <p:spPr>
          <a:xfrm>
            <a:off x="1343891" y="300656"/>
            <a:ext cx="10106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Algorithm to fine maximum number between two numbers inputted by user.</a:t>
            </a:r>
            <a:endParaRPr lang="en-I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BBFA55-55B0-4A53-913E-914218840A3B}"/>
              </a:ext>
            </a:extLst>
          </p:cNvPr>
          <p:cNvSpPr txBox="1"/>
          <p:nvPr/>
        </p:nvSpPr>
        <p:spPr>
          <a:xfrm>
            <a:off x="1343890" y="5126182"/>
            <a:ext cx="3629891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Input </a:t>
            </a:r>
          </a:p>
          <a:p>
            <a:r>
              <a:rPr lang="en-US" sz="2400" dirty="0"/>
              <a:t>10,20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Output</a:t>
            </a:r>
          </a:p>
          <a:p>
            <a:r>
              <a:rPr lang="en-US" sz="2400" dirty="0"/>
              <a:t>No2 is maximum</a:t>
            </a:r>
            <a:endParaRPr lang="en-IN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A2AF54-EFDD-458C-9443-1DEB66E27CEB}"/>
              </a:ext>
            </a:extLst>
          </p:cNvPr>
          <p:cNvSpPr txBox="1"/>
          <p:nvPr/>
        </p:nvSpPr>
        <p:spPr>
          <a:xfrm>
            <a:off x="7218219" y="5128821"/>
            <a:ext cx="2604654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Input </a:t>
            </a:r>
          </a:p>
          <a:p>
            <a:r>
              <a:rPr lang="en-US" sz="2400" dirty="0"/>
              <a:t>20,10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Output</a:t>
            </a:r>
          </a:p>
          <a:p>
            <a:r>
              <a:rPr lang="en-US" sz="2400" dirty="0"/>
              <a:t>No1 is maximum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376392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672F61-D74C-417A-99F1-2062D7B64091}"/>
              </a:ext>
            </a:extLst>
          </p:cNvPr>
          <p:cNvSpPr txBox="1"/>
          <p:nvPr/>
        </p:nvSpPr>
        <p:spPr>
          <a:xfrm>
            <a:off x="1543793" y="318653"/>
            <a:ext cx="9719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Algorithm to fine minimum number between two numbers inputted by user.</a:t>
            </a:r>
            <a:endParaRPr lang="en-IN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E228E5-AA22-4DA5-A3FE-89944DAA3D24}"/>
              </a:ext>
            </a:extLst>
          </p:cNvPr>
          <p:cNvSpPr txBox="1"/>
          <p:nvPr/>
        </p:nvSpPr>
        <p:spPr>
          <a:xfrm>
            <a:off x="3706422" y="1033851"/>
            <a:ext cx="5043054" cy="34163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Step 1: Start</a:t>
            </a:r>
          </a:p>
          <a:p>
            <a:r>
              <a:rPr lang="en-US" sz="2400" dirty="0"/>
              <a:t>Step 2: Input no1,no2</a:t>
            </a:r>
          </a:p>
          <a:p>
            <a:r>
              <a:rPr lang="en-US" sz="2400" dirty="0"/>
              <a:t>Step 3: if no1 &lt;= no2 </a:t>
            </a:r>
          </a:p>
          <a:p>
            <a:r>
              <a:rPr lang="en-US" sz="2400" dirty="0"/>
              <a:t>		YES </a:t>
            </a:r>
            <a:r>
              <a:rPr lang="en-US" sz="2400" dirty="0" err="1"/>
              <a:t>goto</a:t>
            </a:r>
            <a:r>
              <a:rPr lang="en-US" sz="2400" dirty="0"/>
              <a:t> 4</a:t>
            </a:r>
          </a:p>
          <a:p>
            <a:r>
              <a:rPr lang="en-US" sz="2400" dirty="0"/>
              <a:t>		NO  </a:t>
            </a:r>
            <a:r>
              <a:rPr lang="en-US" sz="2400" dirty="0" err="1"/>
              <a:t>goto</a:t>
            </a:r>
            <a:r>
              <a:rPr lang="en-US" sz="2400" dirty="0"/>
              <a:t> 6</a:t>
            </a:r>
          </a:p>
          <a:p>
            <a:r>
              <a:rPr lang="en-US" sz="2400" dirty="0"/>
              <a:t>Step 4: Print “No1 is Minimum”</a:t>
            </a:r>
          </a:p>
          <a:p>
            <a:r>
              <a:rPr lang="en-US" sz="2400" dirty="0"/>
              <a:t>Step 5: </a:t>
            </a:r>
            <a:r>
              <a:rPr lang="en-US" sz="2400" dirty="0" err="1"/>
              <a:t>goto</a:t>
            </a:r>
            <a:r>
              <a:rPr lang="en-US" sz="2400" dirty="0"/>
              <a:t> end</a:t>
            </a:r>
          </a:p>
          <a:p>
            <a:r>
              <a:rPr lang="en-US" sz="2400" dirty="0"/>
              <a:t>Step 6: Print “No2 is  Minimum”</a:t>
            </a:r>
          </a:p>
          <a:p>
            <a:r>
              <a:rPr lang="en-US" sz="2400" dirty="0"/>
              <a:t>Step 7: End</a:t>
            </a:r>
            <a:endParaRPr lang="en-I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6BEC3C-CEAC-47C7-9E98-9C10716761C6}"/>
              </a:ext>
            </a:extLst>
          </p:cNvPr>
          <p:cNvSpPr txBox="1"/>
          <p:nvPr/>
        </p:nvSpPr>
        <p:spPr>
          <a:xfrm>
            <a:off x="1543793" y="4756850"/>
            <a:ext cx="2604654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Input </a:t>
            </a:r>
          </a:p>
          <a:p>
            <a:r>
              <a:rPr lang="en-US" sz="2400" dirty="0"/>
              <a:t>10,20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Output</a:t>
            </a:r>
          </a:p>
          <a:p>
            <a:r>
              <a:rPr lang="en-US" sz="2400" dirty="0"/>
              <a:t>No1 is Minimum</a:t>
            </a: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55687E-1C0F-435F-A88F-A388757DA7C8}"/>
              </a:ext>
            </a:extLst>
          </p:cNvPr>
          <p:cNvSpPr txBox="1"/>
          <p:nvPr/>
        </p:nvSpPr>
        <p:spPr>
          <a:xfrm>
            <a:off x="8043555" y="4756850"/>
            <a:ext cx="2604654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Input </a:t>
            </a:r>
          </a:p>
          <a:p>
            <a:r>
              <a:rPr lang="en-US" sz="2400" dirty="0"/>
              <a:t>20,10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Output</a:t>
            </a:r>
          </a:p>
          <a:p>
            <a:r>
              <a:rPr lang="en-US" sz="2400" dirty="0"/>
              <a:t>No2 is Minimum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020544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6FFC81-ECF3-4C37-A9F9-D8C6EF0BACB7}"/>
              </a:ext>
            </a:extLst>
          </p:cNvPr>
          <p:cNvSpPr txBox="1"/>
          <p:nvPr/>
        </p:nvSpPr>
        <p:spPr>
          <a:xfrm>
            <a:off x="1246909" y="512618"/>
            <a:ext cx="933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Algorithm to enter any number and check number is odd or even</a:t>
            </a:r>
            <a:endParaRPr lang="en-IN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AC8B07-DAC9-4DB0-874E-70BA24B68C44}"/>
              </a:ext>
            </a:extLst>
          </p:cNvPr>
          <p:cNvSpPr txBox="1"/>
          <p:nvPr/>
        </p:nvSpPr>
        <p:spPr>
          <a:xfrm>
            <a:off x="3256478" y="1307160"/>
            <a:ext cx="5043054" cy="34163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Step 1: Start</a:t>
            </a:r>
          </a:p>
          <a:p>
            <a:r>
              <a:rPr lang="en-US" sz="2400" dirty="0"/>
              <a:t>Step 2: Input no</a:t>
            </a:r>
          </a:p>
          <a:p>
            <a:r>
              <a:rPr lang="en-US" sz="2400" dirty="0"/>
              <a:t>Step 3: if no%2 ==  0 </a:t>
            </a:r>
          </a:p>
          <a:p>
            <a:r>
              <a:rPr lang="en-US" sz="2400" dirty="0"/>
              <a:t>		YES </a:t>
            </a:r>
            <a:r>
              <a:rPr lang="en-US" sz="2400" dirty="0" err="1"/>
              <a:t>goto</a:t>
            </a:r>
            <a:r>
              <a:rPr lang="en-US" sz="2400" dirty="0"/>
              <a:t> 4</a:t>
            </a:r>
          </a:p>
          <a:p>
            <a:r>
              <a:rPr lang="en-US" sz="2400" dirty="0"/>
              <a:t>		NO  </a:t>
            </a:r>
            <a:r>
              <a:rPr lang="en-US" sz="2400" dirty="0" err="1"/>
              <a:t>goto</a:t>
            </a:r>
            <a:r>
              <a:rPr lang="en-US" sz="2400" dirty="0"/>
              <a:t> 6</a:t>
            </a:r>
          </a:p>
          <a:p>
            <a:r>
              <a:rPr lang="en-US" sz="2400" dirty="0"/>
              <a:t>Step 4: Print “No is Even”</a:t>
            </a:r>
          </a:p>
          <a:p>
            <a:r>
              <a:rPr lang="en-US" sz="2400" dirty="0"/>
              <a:t>Step 5: </a:t>
            </a:r>
            <a:r>
              <a:rPr lang="en-US" sz="2400" dirty="0" err="1"/>
              <a:t>goto</a:t>
            </a:r>
            <a:r>
              <a:rPr lang="en-US" sz="2400" dirty="0"/>
              <a:t> end</a:t>
            </a:r>
          </a:p>
          <a:p>
            <a:r>
              <a:rPr lang="en-US" sz="2400" dirty="0"/>
              <a:t>Step 6: Print “No is Odd”</a:t>
            </a:r>
          </a:p>
          <a:p>
            <a:r>
              <a:rPr lang="en-US" sz="2400" dirty="0"/>
              <a:t>Step 7: End</a:t>
            </a:r>
            <a:endParaRPr lang="en-I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5C13C7-2FA7-4DA4-8107-5FF1745286AA}"/>
              </a:ext>
            </a:extLst>
          </p:cNvPr>
          <p:cNvSpPr txBox="1"/>
          <p:nvPr/>
        </p:nvSpPr>
        <p:spPr>
          <a:xfrm>
            <a:off x="1638136" y="5135341"/>
            <a:ext cx="2854036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Input</a:t>
            </a:r>
            <a:r>
              <a:rPr lang="en-US" sz="2400" dirty="0"/>
              <a:t> – 30</a:t>
            </a:r>
          </a:p>
          <a:p>
            <a:r>
              <a:rPr lang="en-US" sz="2400" dirty="0"/>
              <a:t>No. is Even</a:t>
            </a: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4E980-30B1-4C72-8D3B-B1B5D7296037}"/>
              </a:ext>
            </a:extLst>
          </p:cNvPr>
          <p:cNvSpPr txBox="1"/>
          <p:nvPr/>
        </p:nvSpPr>
        <p:spPr>
          <a:xfrm>
            <a:off x="8007927" y="5135341"/>
            <a:ext cx="2161309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Input</a:t>
            </a:r>
            <a:r>
              <a:rPr lang="en-US" sz="2400" dirty="0"/>
              <a:t> – 55</a:t>
            </a:r>
          </a:p>
          <a:p>
            <a:r>
              <a:rPr lang="en-US" sz="2400" dirty="0"/>
              <a:t>No. is Odd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936014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72264A-BAAD-4280-96C4-DB8A3B2AD8D9}"/>
              </a:ext>
            </a:extLst>
          </p:cNvPr>
          <p:cNvSpPr txBox="1"/>
          <p:nvPr/>
        </p:nvSpPr>
        <p:spPr>
          <a:xfrm>
            <a:off x="4760686" y="2917203"/>
            <a:ext cx="57331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Thank u</a:t>
            </a:r>
            <a:endParaRPr lang="en-IN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90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511</Words>
  <Application>Microsoft Office PowerPoint</Application>
  <PresentationFormat>Widescreen</PresentationFormat>
  <Paragraphs>123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SimSun</vt:lpstr>
      <vt:lpstr>Arial</vt:lpstr>
      <vt:lpstr>Calibri</vt:lpstr>
      <vt:lpstr>Calibri Light</vt:lpstr>
      <vt:lpstr>Comic Sans MS</vt:lpstr>
      <vt:lpstr>Times New Roman</vt:lpstr>
      <vt:lpstr>Office Theme</vt:lpstr>
      <vt:lpstr>Topic: Basic concept-IV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abhijeet chautre</dc:creator>
  <cp:lastModifiedBy>abhijeet chautre</cp:lastModifiedBy>
  <cp:revision>12</cp:revision>
  <dcterms:created xsi:type="dcterms:W3CDTF">2020-12-21T10:21:03Z</dcterms:created>
  <dcterms:modified xsi:type="dcterms:W3CDTF">2020-12-23T05:39:01Z</dcterms:modified>
</cp:coreProperties>
</file>