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6" r:id="rId3"/>
    <p:sldId id="269" r:id="rId4"/>
    <p:sldId id="280" r:id="rId5"/>
    <p:sldId id="264" r:id="rId6"/>
    <p:sldId id="272"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81D8A6-35B0-41F1-9B95-FDFB633A3B85}" type="datetimeFigureOut">
              <a:rPr lang="en-IN" smtClean="0"/>
              <a:pPr/>
              <a:t>14-01-2022</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1DF6D4-B46B-409F-9E6B-F54DF77FE699}"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73008FF4-B005-4DB2-A924-4556576EF8EF}" type="datetime1">
              <a:rPr lang="en-IN" smtClean="0"/>
              <a:pPr/>
              <a:t>14-01-2022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C3955378-DCDB-44B7-BBD3-E4B3043BB0DD}" type="datetime1">
              <a:rPr lang="en-IN" smtClean="0"/>
              <a:pPr/>
              <a:t>14-01-2022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5F0E236A-4280-4D4B-B998-7D55E2E69795}" type="datetime1">
              <a:rPr lang="en-IN" smtClean="0"/>
              <a:pPr/>
              <a:t>14-01-2022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339E08EB-DFE2-4F0B-897E-A3D6164B976C}" type="datetime1">
              <a:rPr lang="en-IN" smtClean="0"/>
              <a:pPr/>
              <a:t>14-01-2022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C254C4-A03E-4B75-8F6A-9EE4E9416BE2}" type="datetime1">
              <a:rPr lang="en-IN" smtClean="0"/>
              <a:pPr/>
              <a:t>14-01-2022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27FC167D-9DAE-4803-9D3B-A115C774E9D8}" type="datetime1">
              <a:rPr lang="en-IN" smtClean="0"/>
              <a:pPr/>
              <a:t>14-01-2022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7766E2F7-F9F7-4903-BC88-D129C74601D6}" type="datetime1">
              <a:rPr lang="en-IN" smtClean="0"/>
              <a:pPr/>
              <a:t>14-01-2022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7E2A556E-6ED2-45C9-8F51-000214668EAC}" type="datetime1">
              <a:rPr lang="en-IN" smtClean="0"/>
              <a:pPr/>
              <a:t>14-01-2022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2ECAF-D633-4E1F-BA43-E138DEE725C0}" type="datetime1">
              <a:rPr lang="en-IN" smtClean="0"/>
              <a:pPr/>
              <a:t>14-01-2022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BDD16C-14E2-4C32-B62E-0A7D5AAC6720}" type="datetime1">
              <a:rPr lang="en-IN" smtClean="0"/>
              <a:pPr/>
              <a:t>14-01-2022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2511DC-BF65-44E3-967D-7A1A7EFE5380}" type="datetime1">
              <a:rPr lang="en-IN" smtClean="0"/>
              <a:pPr/>
              <a:t>14-01-2022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85C074-BD36-49F1-988F-82E98925360F}" type="datetime1">
              <a:rPr lang="en-IN" smtClean="0"/>
              <a:pPr/>
              <a:t>14-01-2022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CE93B5-BEE8-4E51-A903-1254F85D76F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1268760"/>
            <a:ext cx="6444208" cy="576064"/>
          </a:xfrm>
        </p:spPr>
        <p:txBody>
          <a:bodyPr>
            <a:noAutofit/>
          </a:bodyPr>
          <a:lstStyle/>
          <a:p>
            <a:r>
              <a:rPr lang="en-IN" sz="2800" dirty="0">
                <a:solidFill>
                  <a:schemeClr val="accent1">
                    <a:lumMod val="75000"/>
                  </a:schemeClr>
                </a:solidFill>
                <a:latin typeface="Times New Roman" pitchFamily="18" charset="0"/>
                <a:cs typeface="Times New Roman" pitchFamily="18" charset="0"/>
              </a:rPr>
              <a:t>Topic: </a:t>
            </a:r>
            <a:r>
              <a:rPr lang="en-IN" sz="2800" b="1" dirty="0">
                <a:solidFill>
                  <a:schemeClr val="accent1">
                    <a:lumMod val="75000"/>
                  </a:schemeClr>
                </a:solidFill>
                <a:latin typeface="Times New Roman" pitchFamily="18" charset="0"/>
                <a:cs typeface="Times New Roman" pitchFamily="18" charset="0"/>
              </a:rPr>
              <a:t>Physical Layer (Cabling)</a:t>
            </a:r>
          </a:p>
        </p:txBody>
      </p:sp>
      <p:sp>
        <p:nvSpPr>
          <p:cNvPr id="4" name="Slide Number Placeholder 3"/>
          <p:cNvSpPr>
            <a:spLocks noGrp="1"/>
          </p:cNvSpPr>
          <p:nvPr>
            <p:ph type="sldNum" sz="quarter" idx="12"/>
          </p:nvPr>
        </p:nvSpPr>
        <p:spPr/>
        <p:txBody>
          <a:bodyPr/>
          <a:lstStyle/>
          <a:p>
            <a:fld id="{40CE93B5-BEE8-4E51-A903-1254F85D76FE}" type="slidenum">
              <a:rPr lang="en-IN" smtClean="0"/>
              <a:pPr/>
              <a:t>1</a:t>
            </a:fld>
            <a:endParaRPr lang="en-IN"/>
          </a:p>
        </p:txBody>
      </p:sp>
      <p:sp>
        <p:nvSpPr>
          <p:cNvPr id="5" name="Title 1"/>
          <p:cNvSpPr txBox="1">
            <a:spLocks/>
          </p:cNvSpPr>
          <p:nvPr/>
        </p:nvSpPr>
        <p:spPr>
          <a:xfrm>
            <a:off x="611560" y="4293096"/>
            <a:ext cx="8136904" cy="223224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32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Dr. V. B. Waghmare</a:t>
            </a:r>
          </a:p>
          <a:p>
            <a:pPr marL="0" marR="0" lvl="0" indent="0" algn="ctr" defTabSz="914400" rtl="0" eaLnBrk="1" fontAlgn="auto" latinLnBrk="0" hangingPunct="1">
              <a:lnSpc>
                <a:spcPct val="100000"/>
              </a:lnSpc>
              <a:spcBef>
                <a:spcPct val="0"/>
              </a:spcBef>
              <a:spcAft>
                <a:spcPts val="0"/>
              </a:spcAft>
              <a:buClrTx/>
              <a:buSzTx/>
              <a:buFontTx/>
              <a:buNone/>
              <a:tabLst/>
              <a:defRPr/>
            </a:pPr>
            <a:r>
              <a:rPr lang="en-IN" sz="2000" dirty="0">
                <a:latin typeface="Times New Roman" pitchFamily="18" charset="0"/>
                <a:ea typeface="+mj-ea"/>
                <a:cs typeface="Times New Roman" pitchFamily="18" charset="0"/>
              </a:rPr>
              <a:t>Assistant Professor &amp; Head,</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200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Department of Computer</a:t>
            </a:r>
            <a:r>
              <a:rPr kumimoji="0" lang="en-IN" sz="200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Science,</a:t>
            </a:r>
          </a:p>
          <a:p>
            <a:pPr marL="0" marR="0" lvl="0" indent="0" algn="ctr" defTabSz="914400" rtl="0" eaLnBrk="1" fontAlgn="auto" latinLnBrk="0" hangingPunct="1">
              <a:lnSpc>
                <a:spcPct val="100000"/>
              </a:lnSpc>
              <a:spcBef>
                <a:spcPct val="0"/>
              </a:spcBef>
              <a:spcAft>
                <a:spcPts val="0"/>
              </a:spcAft>
              <a:buClrTx/>
              <a:buSzTx/>
              <a:buFontTx/>
              <a:buNone/>
              <a:tabLst/>
              <a:defRPr/>
            </a:pPr>
            <a:r>
              <a:rPr lang="en-IN" sz="2400" b="1" baseline="0" dirty="0">
                <a:latin typeface="Times New Roman" pitchFamily="18" charset="0"/>
                <a:ea typeface="+mj-ea"/>
                <a:cs typeface="Times New Roman" pitchFamily="18" charset="0"/>
              </a:rPr>
              <a:t>Vivekanand</a:t>
            </a:r>
            <a:r>
              <a:rPr lang="en-IN" sz="2400" b="1" dirty="0">
                <a:latin typeface="Times New Roman" pitchFamily="18" charset="0"/>
                <a:ea typeface="+mj-ea"/>
                <a:cs typeface="Times New Roman" pitchFamily="18" charset="0"/>
              </a:rPr>
              <a:t> College (Autonomous), </a:t>
            </a:r>
            <a:r>
              <a:rPr kumimoji="0" lang="en-IN" sz="24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Kolhapur (MS)</a:t>
            </a:r>
            <a:r>
              <a:rPr kumimoji="0" lang="en-IN" sz="2400" b="1"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India</a:t>
            </a:r>
            <a:endParaRPr kumimoji="0" lang="en-IN" sz="24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1026" name="Picture 2" descr="C:\Users\HP USER\Downloads\kisspng-company-industry-service-management-nearfield-syst-color-gears-5a81989b1474e6.9494931915184426510838.png"/>
          <p:cNvPicPr>
            <a:picLocks noChangeAspect="1" noChangeArrowheads="1"/>
          </p:cNvPicPr>
          <p:nvPr/>
        </p:nvPicPr>
        <p:blipFill>
          <a:blip r:embed="rId2" cstate="print"/>
          <a:srcRect/>
          <a:stretch>
            <a:fillRect/>
          </a:stretch>
        </p:blipFill>
        <p:spPr bwMode="auto">
          <a:xfrm>
            <a:off x="251520" y="1124744"/>
            <a:ext cx="1475656" cy="872996"/>
          </a:xfrm>
          <a:prstGeom prst="rect">
            <a:avLst/>
          </a:prstGeom>
          <a:noFill/>
        </p:spPr>
      </p:pic>
      <p:pic>
        <p:nvPicPr>
          <p:cNvPr id="1027" name="Picture 3" descr="C:\Users\HP USER\Downloads\FDP-Certificates\VCK.png"/>
          <p:cNvPicPr>
            <a:picLocks noChangeAspect="1" noChangeArrowheads="1"/>
          </p:cNvPicPr>
          <p:nvPr/>
        </p:nvPicPr>
        <p:blipFill>
          <a:blip r:embed="rId3" cstate="print"/>
          <a:srcRect/>
          <a:stretch>
            <a:fillRect/>
          </a:stretch>
        </p:blipFill>
        <p:spPr bwMode="auto">
          <a:xfrm>
            <a:off x="3275856" y="1988840"/>
            <a:ext cx="2592288" cy="2561180"/>
          </a:xfrm>
          <a:prstGeom prst="rect">
            <a:avLst/>
          </a:prstGeom>
          <a:noFill/>
        </p:spPr>
      </p:pic>
      <p:sp>
        <p:nvSpPr>
          <p:cNvPr id="7" name="Title 1"/>
          <p:cNvSpPr txBox="1">
            <a:spLocks/>
          </p:cNvSpPr>
          <p:nvPr/>
        </p:nvSpPr>
        <p:spPr>
          <a:xfrm>
            <a:off x="0" y="260648"/>
            <a:ext cx="7020272" cy="504056"/>
          </a:xfrm>
          <a:prstGeom prst="rect">
            <a:avLst/>
          </a:prstGeom>
          <a:solidFill>
            <a:schemeClr val="accent3">
              <a:lumMod val="20000"/>
              <a:lumOff val="80000"/>
            </a:schemeClr>
          </a:solidFill>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IN" sz="2000" b="1" i="0" u="none" strike="noStrike" kern="1200" cap="none" spc="0" normalizeH="0" baseline="0" noProof="0" dirty="0">
                <a:ln>
                  <a:noFill/>
                </a:ln>
                <a:solidFill>
                  <a:schemeClr val="accent1">
                    <a:lumMod val="75000"/>
                  </a:schemeClr>
                </a:solidFill>
                <a:effectLst/>
                <a:uLnTx/>
                <a:uFillTx/>
                <a:latin typeface="Times New Roman" pitchFamily="18" charset="0"/>
                <a:ea typeface="SimSun" pitchFamily="2" charset="-122"/>
                <a:cs typeface="Times New Roman" pitchFamily="18" charset="0"/>
              </a:rPr>
              <a:t>DSE1006E1</a:t>
            </a:r>
            <a:r>
              <a:rPr kumimoji="0" lang="en-IN" sz="2000" b="1" i="0" u="none" strike="noStrike" kern="1200" cap="none" spc="0" normalizeH="0" baseline="0" noProof="0" dirty="0">
                <a:ln>
                  <a:noFill/>
                </a:ln>
                <a:solidFill>
                  <a:schemeClr val="accent1">
                    <a:lumMod val="75000"/>
                  </a:schemeClr>
                </a:solidFill>
                <a:effectLst/>
                <a:uLnTx/>
                <a:uFillTx/>
                <a:latin typeface="SimSun" pitchFamily="2" charset="-122"/>
                <a:ea typeface="SimSun" pitchFamily="2" charset="-122"/>
                <a:cs typeface="Times New Roman" pitchFamily="18" charset="0"/>
              </a:rPr>
              <a:t>- </a:t>
            </a:r>
            <a:r>
              <a:rPr kumimoji="0" lang="en-IN" sz="2800" b="0" i="0" u="none" strike="noStrike" kern="1200" cap="none" spc="0" normalizeH="0" baseline="0" noProof="0" dirty="0">
                <a:ln>
                  <a:noFill/>
                </a:ln>
                <a:solidFill>
                  <a:schemeClr val="accent1">
                    <a:lumMod val="75000"/>
                  </a:schemeClr>
                </a:solidFill>
                <a:effectLst/>
                <a:uLnTx/>
                <a:uFillTx/>
                <a:latin typeface="SimSun" pitchFamily="2" charset="-122"/>
                <a:ea typeface="SimSun" pitchFamily="2" charset="-122"/>
                <a:cs typeface="Times New Roman" pitchFamily="18" charset="0"/>
              </a:rPr>
              <a:t>Computer Network</a:t>
            </a:r>
            <a:endParaRPr kumimoji="0" lang="en-IN" sz="2800" b="1" i="0" u="none" strike="noStrike" kern="1200" cap="none" spc="0" normalizeH="0" baseline="0" noProof="0" dirty="0">
              <a:ln>
                <a:noFill/>
              </a:ln>
              <a:solidFill>
                <a:schemeClr val="accent1">
                  <a:lumMod val="75000"/>
                </a:schemeClr>
              </a:solidFill>
              <a:effectLst/>
              <a:uLnTx/>
              <a:uFillTx/>
              <a:latin typeface="SimSun" pitchFamily="2" charset="-122"/>
              <a:ea typeface="SimSun" pitchFamily="2" charset="-122"/>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8640"/>
            <a:ext cx="7772400" cy="1470025"/>
          </a:xfrm>
        </p:spPr>
        <p:txBody>
          <a:bodyPr/>
          <a:lstStyle/>
          <a:p>
            <a:r>
              <a:rPr lang="en-IN" b="1" dirty="0">
                <a:latin typeface="Times New Roman" pitchFamily="18" charset="0"/>
                <a:cs typeface="Times New Roman" pitchFamily="18" charset="0"/>
              </a:rPr>
              <a:t>Content</a:t>
            </a:r>
          </a:p>
        </p:txBody>
      </p:sp>
      <p:sp>
        <p:nvSpPr>
          <p:cNvPr id="3" name="Subtitle 2"/>
          <p:cNvSpPr>
            <a:spLocks noGrp="1"/>
          </p:cNvSpPr>
          <p:nvPr>
            <p:ph type="subTitle" idx="1"/>
          </p:nvPr>
        </p:nvSpPr>
        <p:spPr>
          <a:xfrm>
            <a:off x="1259632" y="1556792"/>
            <a:ext cx="7128792" cy="3456384"/>
          </a:xfrm>
        </p:spPr>
        <p:txBody>
          <a:bodyPr>
            <a:normAutofit/>
          </a:bodyPr>
          <a:lstStyle/>
          <a:p>
            <a:pPr marL="269875" indent="-269875" algn="l">
              <a:lnSpc>
                <a:spcPct val="120000"/>
              </a:lnSpc>
              <a:buFont typeface="Wingdings" pitchFamily="2" charset="2"/>
              <a:buChar char="§"/>
            </a:pPr>
            <a:r>
              <a:rPr lang="en-IN" sz="4000" dirty="0">
                <a:solidFill>
                  <a:schemeClr val="tx1"/>
                </a:solidFill>
                <a:latin typeface="Times New Roman" pitchFamily="18" charset="0"/>
                <a:ea typeface="+mj-ea"/>
                <a:cs typeface="Times New Roman" pitchFamily="18" charset="0"/>
              </a:rPr>
              <a:t> Introduction </a:t>
            </a:r>
          </a:p>
          <a:p>
            <a:pPr marL="269875" indent="-269875" algn="l">
              <a:lnSpc>
                <a:spcPct val="120000"/>
              </a:lnSpc>
              <a:buFont typeface="Wingdings" pitchFamily="2" charset="2"/>
              <a:buChar char="§"/>
            </a:pPr>
            <a:r>
              <a:rPr lang="en-IN" sz="4000" dirty="0">
                <a:solidFill>
                  <a:schemeClr val="tx1"/>
                </a:solidFill>
                <a:latin typeface="Times New Roman" pitchFamily="18" charset="0"/>
                <a:ea typeface="+mj-ea"/>
                <a:cs typeface="Times New Roman" pitchFamily="18" charset="0"/>
              </a:rPr>
              <a:t>Twisted Pair</a:t>
            </a:r>
          </a:p>
          <a:p>
            <a:pPr marL="269875" indent="-269875" algn="l">
              <a:lnSpc>
                <a:spcPct val="120000"/>
              </a:lnSpc>
              <a:buFont typeface="Wingdings" pitchFamily="2" charset="2"/>
              <a:buChar char="§"/>
            </a:pPr>
            <a:r>
              <a:rPr lang="en-IN" sz="4000" dirty="0">
                <a:solidFill>
                  <a:schemeClr val="tx1"/>
                </a:solidFill>
                <a:latin typeface="Times New Roman" pitchFamily="18" charset="0"/>
                <a:ea typeface="+mj-ea"/>
                <a:cs typeface="Times New Roman" pitchFamily="18" charset="0"/>
              </a:rPr>
              <a:t> Coaxial Cable</a:t>
            </a:r>
          </a:p>
          <a:p>
            <a:pPr marL="269875" indent="-269875" algn="l">
              <a:lnSpc>
                <a:spcPct val="120000"/>
              </a:lnSpc>
              <a:buFont typeface="Wingdings" pitchFamily="2" charset="2"/>
              <a:buChar char="§"/>
            </a:pPr>
            <a:r>
              <a:rPr lang="en-IN" sz="4000" dirty="0">
                <a:solidFill>
                  <a:schemeClr val="tx1"/>
                </a:solidFill>
                <a:latin typeface="Times New Roman" pitchFamily="18" charset="0"/>
                <a:ea typeface="+mj-ea"/>
                <a:cs typeface="Times New Roman" pitchFamily="18" charset="0"/>
              </a:rPr>
              <a:t> Optical Fibre</a:t>
            </a:r>
          </a:p>
        </p:txBody>
      </p:sp>
      <p:sp>
        <p:nvSpPr>
          <p:cNvPr id="4" name="Slide Number Placeholder 3"/>
          <p:cNvSpPr>
            <a:spLocks noGrp="1"/>
          </p:cNvSpPr>
          <p:nvPr>
            <p:ph type="sldNum" sz="quarter" idx="12"/>
          </p:nvPr>
        </p:nvSpPr>
        <p:spPr/>
        <p:txBody>
          <a:bodyPr/>
          <a:lstStyle/>
          <a:p>
            <a:fld id="{40CE93B5-BEE8-4E51-A903-1254F85D76FE}" type="slidenum">
              <a:rPr lang="en-IN" smtClean="0"/>
              <a:pPr/>
              <a:t>2</a:t>
            </a:fld>
            <a:endParaRPr lang="en-I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latin typeface="Times New Roman" pitchFamily="18" charset="0"/>
                <a:cs typeface="Times New Roman" pitchFamily="18" charset="0"/>
              </a:rPr>
              <a:t>Introduction</a:t>
            </a:r>
          </a:p>
        </p:txBody>
      </p:sp>
      <p:sp>
        <p:nvSpPr>
          <p:cNvPr id="3" name="Content Placeholder 2"/>
          <p:cNvSpPr>
            <a:spLocks noGrp="1"/>
          </p:cNvSpPr>
          <p:nvPr>
            <p:ph idx="1"/>
          </p:nvPr>
        </p:nvSpPr>
        <p:spPr>
          <a:xfrm>
            <a:off x="457200" y="1600201"/>
            <a:ext cx="7931224" cy="4133055"/>
          </a:xfrm>
        </p:spPr>
        <p:txBody>
          <a:bodyPr>
            <a:normAutofit fontScale="85000" lnSpcReduction="10000"/>
          </a:bodyPr>
          <a:lstStyle/>
          <a:p>
            <a:pPr algn="just"/>
            <a:r>
              <a:rPr lang="en-US" dirty="0">
                <a:latin typeface="Times New Roman" pitchFamily="18" charset="0"/>
                <a:cs typeface="Times New Roman" pitchFamily="18" charset="0"/>
              </a:rPr>
              <a:t>Cable is the medium through which information usually moves from one network device to another.</a:t>
            </a:r>
          </a:p>
          <a:p>
            <a:pPr algn="just"/>
            <a:endParaRPr lang="en-US"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The type of cable chosen for a network is related to the network's topology, protocol, and size. </a:t>
            </a:r>
          </a:p>
          <a:p>
            <a:pPr marL="0" indent="0" algn="just">
              <a:buNone/>
            </a:pPr>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The following are the types of cables used in networks.</a:t>
            </a:r>
          </a:p>
          <a:p>
            <a:pPr marL="0" indent="0" algn="just">
              <a:buNone/>
            </a:pPr>
            <a:r>
              <a:rPr lang="en-US" sz="2800" dirty="0">
                <a:latin typeface="Times New Roman" pitchFamily="18" charset="0"/>
                <a:cs typeface="Times New Roman" pitchFamily="18" charset="0"/>
              </a:rPr>
              <a:t>	1. Twisted Pair Cable</a:t>
            </a:r>
          </a:p>
          <a:p>
            <a:pPr marL="0" indent="0" algn="just">
              <a:buNone/>
            </a:pPr>
            <a:r>
              <a:rPr lang="en-US" sz="2800" dirty="0">
                <a:latin typeface="Times New Roman" pitchFamily="18" charset="0"/>
                <a:cs typeface="Times New Roman" pitchFamily="18" charset="0"/>
              </a:rPr>
              <a:t>	2. Coaxial Cable</a:t>
            </a:r>
          </a:p>
          <a:p>
            <a:pPr marL="0" indent="0" algn="just">
              <a:buNone/>
            </a:pPr>
            <a:r>
              <a:rPr lang="en-US" sz="2800" dirty="0">
                <a:latin typeface="Times New Roman" pitchFamily="18" charset="0"/>
                <a:cs typeface="Times New Roman" pitchFamily="18" charset="0"/>
              </a:rPr>
              <a:t>	3. Fiber Optic Cable</a:t>
            </a:r>
          </a:p>
          <a:p>
            <a:pPr algn="just"/>
            <a:endParaRPr lang="en-IN"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40CE93B5-BEE8-4E51-A903-1254F85D76FE}" type="slidenum">
              <a:rPr lang="en-IN" smtClean="0"/>
              <a:pPr/>
              <a:t>3</a:t>
            </a:fld>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488" y="0"/>
            <a:ext cx="8229600" cy="1143000"/>
          </a:xfrm>
        </p:spPr>
        <p:txBody>
          <a:bodyPr>
            <a:normAutofit/>
          </a:bodyPr>
          <a:lstStyle/>
          <a:p>
            <a:r>
              <a:rPr lang="en-IN" b="1" dirty="0">
                <a:latin typeface="Times New Roman" pitchFamily="18" charset="0"/>
                <a:cs typeface="Times New Roman" pitchFamily="18" charset="0"/>
              </a:rPr>
              <a:t>Twisted Pair Cable</a:t>
            </a:r>
          </a:p>
        </p:txBody>
      </p:sp>
      <p:sp>
        <p:nvSpPr>
          <p:cNvPr id="4" name="Slide Number Placeholder 3"/>
          <p:cNvSpPr>
            <a:spLocks noGrp="1"/>
          </p:cNvSpPr>
          <p:nvPr>
            <p:ph type="sldNum" sz="quarter" idx="12"/>
          </p:nvPr>
        </p:nvSpPr>
        <p:spPr/>
        <p:txBody>
          <a:bodyPr/>
          <a:lstStyle/>
          <a:p>
            <a:fld id="{40CE93B5-BEE8-4E51-A903-1254F85D76FE}" type="slidenum">
              <a:rPr lang="en-IN" smtClean="0"/>
              <a:pPr/>
              <a:t>4</a:t>
            </a:fld>
            <a:endParaRPr lang="en-IN"/>
          </a:p>
        </p:txBody>
      </p:sp>
      <p:sp>
        <p:nvSpPr>
          <p:cNvPr id="9" name="TextBox 8">
            <a:extLst>
              <a:ext uri="{FF2B5EF4-FFF2-40B4-BE49-F238E27FC236}">
                <a16:creationId xmlns:a16="http://schemas.microsoft.com/office/drawing/2014/main" id="{331FDF66-7DC6-4D2B-BFA3-7517DA59B555}"/>
              </a:ext>
            </a:extLst>
          </p:cNvPr>
          <p:cNvSpPr txBox="1"/>
          <p:nvPr/>
        </p:nvSpPr>
        <p:spPr>
          <a:xfrm>
            <a:off x="683568" y="1143000"/>
            <a:ext cx="4572000" cy="1722651"/>
          </a:xfrm>
          <a:prstGeom prst="rect">
            <a:avLst/>
          </a:prstGeom>
          <a:noFill/>
        </p:spPr>
        <p:txBody>
          <a:bodyPr wrap="square">
            <a:spAutoFit/>
          </a:bodyPr>
          <a:lstStyle/>
          <a:p>
            <a:pPr algn="just">
              <a:lnSpc>
                <a:spcPct val="107000"/>
              </a:lnSpc>
              <a:spcAft>
                <a:spcPts val="800"/>
              </a:spcAft>
            </a:pP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Twisted pair cabling comes in two varieties: </a:t>
            </a:r>
            <a:r>
              <a:rPr lang="en-IN"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shielded and unshielded</a:t>
            </a: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Unshielded twisted pair (UTP) is the most popular and is generally the best option for school networks </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a:extLst>
              <a:ext uri="{FF2B5EF4-FFF2-40B4-BE49-F238E27FC236}">
                <a16:creationId xmlns:a16="http://schemas.microsoft.com/office/drawing/2014/main" id="{EFF06C63-2080-4E3E-B456-CB916934994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63648" y="1167000"/>
            <a:ext cx="2941320" cy="1362710"/>
          </a:xfrm>
          <a:prstGeom prst="rect">
            <a:avLst/>
          </a:prstGeom>
          <a:noFill/>
          <a:ln>
            <a:noFill/>
          </a:ln>
        </p:spPr>
      </p:pic>
      <p:sp>
        <p:nvSpPr>
          <p:cNvPr id="12" name="TextBox 11">
            <a:extLst>
              <a:ext uri="{FF2B5EF4-FFF2-40B4-BE49-F238E27FC236}">
                <a16:creationId xmlns:a16="http://schemas.microsoft.com/office/drawing/2014/main" id="{F7C37A43-0A6A-40DE-8C49-23DE24475C94}"/>
              </a:ext>
            </a:extLst>
          </p:cNvPr>
          <p:cNvSpPr txBox="1"/>
          <p:nvPr/>
        </p:nvSpPr>
        <p:spPr>
          <a:xfrm>
            <a:off x="4648308" y="2682242"/>
            <a:ext cx="4572000" cy="374077"/>
          </a:xfrm>
          <a:prstGeom prst="rect">
            <a:avLst/>
          </a:prstGeom>
          <a:noFill/>
        </p:spPr>
        <p:txBody>
          <a:bodyPr wrap="square">
            <a:spAutoFit/>
          </a:bodyPr>
          <a:lstStyle/>
          <a:p>
            <a:pPr algn="ctr">
              <a:lnSpc>
                <a:spcPct val="107000"/>
              </a:lnSpc>
              <a:spcAft>
                <a:spcPts val="800"/>
              </a:spcAft>
            </a:pPr>
            <a:r>
              <a:rPr lang="en-IN"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Fig. Unshielded twisted pair</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5D777E5B-BCA3-4A91-A709-DE54C1BF5A7F}"/>
              </a:ext>
            </a:extLst>
          </p:cNvPr>
          <p:cNvSpPr txBox="1"/>
          <p:nvPr/>
        </p:nvSpPr>
        <p:spPr>
          <a:xfrm>
            <a:off x="646992" y="3092139"/>
            <a:ext cx="4608576" cy="1938992"/>
          </a:xfrm>
          <a:prstGeom prst="rect">
            <a:avLst/>
          </a:prstGeom>
          <a:noFill/>
        </p:spPr>
        <p:txBody>
          <a:bodyPr wrap="square">
            <a:spAutoFit/>
          </a:bodyPr>
          <a:lstStyle/>
          <a:p>
            <a:pPr algn="just"/>
            <a:r>
              <a:rPr lang="en-IN" sz="2000" dirty="0">
                <a:effectLst/>
                <a:latin typeface="Times New Roman" panose="02020603050405020304" pitchFamily="18" charset="0"/>
                <a:ea typeface="Times New Roman" panose="02020603050405020304" pitchFamily="18" charset="0"/>
              </a:rPr>
              <a:t>The standard connector for unshielded twisted pair cabling is an RJ-45 connector. This is a plastic connector that looks like a large telephone-style connector. A slot allows the RJ-45 to be inserted only one way. RJ stands for Registered Jack</a:t>
            </a:r>
            <a:endParaRPr lang="en-IN" sz="2000" dirty="0"/>
          </a:p>
        </p:txBody>
      </p:sp>
      <p:pic>
        <p:nvPicPr>
          <p:cNvPr id="15" name="Picture 14">
            <a:extLst>
              <a:ext uri="{FF2B5EF4-FFF2-40B4-BE49-F238E27FC236}">
                <a16:creationId xmlns:a16="http://schemas.microsoft.com/office/drawing/2014/main" id="{DE4D7833-F8E0-431A-B775-FC78456C1EF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923007" y="3092139"/>
            <a:ext cx="2803525" cy="1595755"/>
          </a:xfrm>
          <a:prstGeom prst="rect">
            <a:avLst/>
          </a:prstGeom>
          <a:noFill/>
          <a:ln>
            <a:noFill/>
          </a:ln>
        </p:spPr>
      </p:pic>
      <p:sp>
        <p:nvSpPr>
          <p:cNvPr id="17" name="TextBox 16">
            <a:extLst>
              <a:ext uri="{FF2B5EF4-FFF2-40B4-BE49-F238E27FC236}">
                <a16:creationId xmlns:a16="http://schemas.microsoft.com/office/drawing/2014/main" id="{0B4AE6A6-9166-409C-8E77-583F3005D541}"/>
              </a:ext>
            </a:extLst>
          </p:cNvPr>
          <p:cNvSpPr txBox="1"/>
          <p:nvPr/>
        </p:nvSpPr>
        <p:spPr>
          <a:xfrm>
            <a:off x="5020481" y="4918069"/>
            <a:ext cx="4608576" cy="374077"/>
          </a:xfrm>
          <a:prstGeom prst="rect">
            <a:avLst/>
          </a:prstGeom>
          <a:noFill/>
        </p:spPr>
        <p:txBody>
          <a:bodyPr wrap="square">
            <a:spAutoFit/>
          </a:bodyPr>
          <a:lstStyle/>
          <a:p>
            <a:pPr algn="ctr">
              <a:lnSpc>
                <a:spcPct val="107000"/>
              </a:lnSpc>
              <a:spcAft>
                <a:spcPts val="800"/>
              </a:spcAft>
            </a:pPr>
            <a:r>
              <a:rPr lang="en-IN"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Fig. RJ-45 connector</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0CE93B5-BEE8-4E51-A903-1254F85D76FE}" type="slidenum">
              <a:rPr lang="en-IN" smtClean="0"/>
              <a:pPr/>
              <a:t>5</a:t>
            </a:fld>
            <a:endParaRPr lang="en-IN"/>
          </a:p>
        </p:txBody>
      </p:sp>
      <p:sp>
        <p:nvSpPr>
          <p:cNvPr id="5" name="Title 4"/>
          <p:cNvSpPr>
            <a:spLocks noGrp="1"/>
          </p:cNvSpPr>
          <p:nvPr>
            <p:ph type="title"/>
          </p:nvPr>
        </p:nvSpPr>
        <p:spPr/>
        <p:txBody>
          <a:bodyPr>
            <a:normAutofit/>
          </a:bodyPr>
          <a:lstStyle/>
          <a:p>
            <a:r>
              <a:rPr lang="en-IN" b="1" dirty="0">
                <a:latin typeface="Times New Roman" pitchFamily="18" charset="0"/>
                <a:cs typeface="Times New Roman" pitchFamily="18" charset="0"/>
              </a:rPr>
              <a:t>Coaxial Cable</a:t>
            </a:r>
          </a:p>
        </p:txBody>
      </p:sp>
      <p:sp>
        <p:nvSpPr>
          <p:cNvPr id="12" name="TextBox 11">
            <a:extLst>
              <a:ext uri="{FF2B5EF4-FFF2-40B4-BE49-F238E27FC236}">
                <a16:creationId xmlns:a16="http://schemas.microsoft.com/office/drawing/2014/main" id="{6787E5F1-5D17-44B5-93C7-4C1586B05646}"/>
              </a:ext>
            </a:extLst>
          </p:cNvPr>
          <p:cNvSpPr txBox="1"/>
          <p:nvPr/>
        </p:nvSpPr>
        <p:spPr>
          <a:xfrm>
            <a:off x="683568" y="1417638"/>
            <a:ext cx="7848872" cy="1323439"/>
          </a:xfrm>
          <a:prstGeom prst="rect">
            <a:avLst/>
          </a:prstGeom>
          <a:noFill/>
        </p:spPr>
        <p:txBody>
          <a:bodyPr wrap="square">
            <a:spAutoFit/>
          </a:bodyPr>
          <a:lstStyle/>
          <a:p>
            <a:pPr algn="just"/>
            <a:r>
              <a:rPr lang="en-US" sz="2000" dirty="0">
                <a:solidFill>
                  <a:srgbClr val="000000"/>
                </a:solidFill>
                <a:latin typeface="Times New Roman" panose="02020603050405020304" pitchFamily="18" charset="0"/>
                <a:cs typeface="Times New Roman" panose="02020603050405020304" pitchFamily="18" charset="0"/>
              </a:rPr>
              <a:t>Coaxial cabling has a single copper conductor at its center. A plastic layer provides insulation between the center conductor and a braided metal shield. The metal shield helps to block any outside interference from fluorescent lights, motors, and other computers.</a:t>
            </a:r>
            <a:endParaRPr lang="en-IN" sz="2000" dirty="0">
              <a:solidFill>
                <a:srgbClr val="000000"/>
              </a:solidFill>
              <a:latin typeface="Times New Roman" panose="02020603050405020304" pitchFamily="18" charset="0"/>
              <a:cs typeface="Times New Roman" panose="02020603050405020304" pitchFamily="18" charset="0"/>
            </a:endParaRPr>
          </a:p>
        </p:txBody>
      </p:sp>
      <p:pic>
        <p:nvPicPr>
          <p:cNvPr id="13" name="Picture 12">
            <a:extLst>
              <a:ext uri="{FF2B5EF4-FFF2-40B4-BE49-F238E27FC236}">
                <a16:creationId xmlns:a16="http://schemas.microsoft.com/office/drawing/2014/main" id="{3C708A64-574D-4B50-B795-0C6C123A4BF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27584" y="3009423"/>
            <a:ext cx="4391933" cy="839153"/>
          </a:xfrm>
          <a:prstGeom prst="rect">
            <a:avLst/>
          </a:prstGeom>
          <a:noFill/>
          <a:ln>
            <a:noFill/>
          </a:ln>
        </p:spPr>
      </p:pic>
      <p:sp>
        <p:nvSpPr>
          <p:cNvPr id="15" name="TextBox 14">
            <a:extLst>
              <a:ext uri="{FF2B5EF4-FFF2-40B4-BE49-F238E27FC236}">
                <a16:creationId xmlns:a16="http://schemas.microsoft.com/office/drawing/2014/main" id="{A7C00E94-BDFD-493C-B82F-744F457F0847}"/>
              </a:ext>
            </a:extLst>
          </p:cNvPr>
          <p:cNvSpPr txBox="1"/>
          <p:nvPr/>
        </p:nvSpPr>
        <p:spPr>
          <a:xfrm>
            <a:off x="422904" y="4075352"/>
            <a:ext cx="4572000" cy="369332"/>
          </a:xfrm>
          <a:prstGeom prst="rect">
            <a:avLst/>
          </a:prstGeom>
          <a:noFill/>
        </p:spPr>
        <p:txBody>
          <a:bodyPr wrap="square">
            <a:spAutoFit/>
          </a:bodyPr>
          <a:lstStyle/>
          <a:p>
            <a:pPr algn="ctr"/>
            <a:r>
              <a:rPr lang="en-IN" sz="1800" i="1" dirty="0">
                <a:solidFill>
                  <a:srgbClr val="000000"/>
                </a:solidFill>
                <a:effectLst/>
                <a:latin typeface="Times New Roman" panose="02020603050405020304" pitchFamily="18" charset="0"/>
                <a:ea typeface="Times New Roman" panose="02020603050405020304" pitchFamily="18" charset="0"/>
              </a:rPr>
              <a:t>Fig. Coaxial cable</a:t>
            </a:r>
            <a:endParaRPr lang="en-IN" sz="2800" dirty="0">
              <a:effectLst/>
              <a:latin typeface="Times New Roman" panose="02020603050405020304" pitchFamily="18" charset="0"/>
              <a:ea typeface="Times New Roman" panose="02020603050405020304" pitchFamily="18" charset="0"/>
            </a:endParaRPr>
          </a:p>
        </p:txBody>
      </p:sp>
      <p:sp>
        <p:nvSpPr>
          <p:cNvPr id="17" name="TextBox 16">
            <a:extLst>
              <a:ext uri="{FF2B5EF4-FFF2-40B4-BE49-F238E27FC236}">
                <a16:creationId xmlns:a16="http://schemas.microsoft.com/office/drawing/2014/main" id="{C1E183FA-42B9-407E-B70E-7A331CCA4194}"/>
              </a:ext>
            </a:extLst>
          </p:cNvPr>
          <p:cNvSpPr txBox="1"/>
          <p:nvPr/>
        </p:nvSpPr>
        <p:spPr>
          <a:xfrm>
            <a:off x="683568" y="4569520"/>
            <a:ext cx="8229600" cy="1908215"/>
          </a:xfrm>
          <a:prstGeom prst="rect">
            <a:avLst/>
          </a:prstGeom>
          <a:noFill/>
        </p:spPr>
        <p:txBody>
          <a:bodyPr wrap="square">
            <a:spAutoFit/>
          </a:bodyPr>
          <a:lstStyle/>
          <a:p>
            <a:r>
              <a:rPr lang="en-US" sz="2000" dirty="0">
                <a:solidFill>
                  <a:srgbClr val="000000"/>
                </a:solidFill>
                <a:latin typeface="Times New Roman" panose="02020603050405020304" pitchFamily="18" charset="0"/>
                <a:cs typeface="Times New Roman" panose="02020603050405020304" pitchFamily="18" charset="0"/>
              </a:rPr>
              <a:t>The most common type of connector used with coaxial cables is the </a:t>
            </a:r>
            <a:r>
              <a:rPr lang="en-US" sz="2000" dirty="0" err="1">
                <a:solidFill>
                  <a:srgbClr val="000000"/>
                </a:solidFill>
                <a:latin typeface="Times New Roman" panose="02020603050405020304" pitchFamily="18" charset="0"/>
                <a:cs typeface="Times New Roman" panose="02020603050405020304" pitchFamily="18" charset="0"/>
              </a:rPr>
              <a:t>Bayone</a:t>
            </a:r>
            <a:r>
              <a:rPr lang="en-US" sz="2000" dirty="0">
                <a:solidFill>
                  <a:srgbClr val="000000"/>
                </a:solidFill>
                <a:latin typeface="Times New Roman" panose="02020603050405020304" pitchFamily="18" charset="0"/>
                <a:cs typeface="Times New Roman" panose="02020603050405020304" pitchFamily="18" charset="0"/>
              </a:rPr>
              <a:t>-Neill-</a:t>
            </a:r>
            <a:r>
              <a:rPr lang="en-US" sz="2000" dirty="0" err="1">
                <a:solidFill>
                  <a:srgbClr val="000000"/>
                </a:solidFill>
                <a:latin typeface="Times New Roman" panose="02020603050405020304" pitchFamily="18" charset="0"/>
                <a:cs typeface="Times New Roman" panose="02020603050405020304" pitchFamily="18" charset="0"/>
              </a:rPr>
              <a:t>Concelman</a:t>
            </a:r>
            <a:r>
              <a:rPr lang="en-US" sz="2000" dirty="0">
                <a:solidFill>
                  <a:srgbClr val="000000"/>
                </a:solidFill>
                <a:latin typeface="Times New Roman" panose="02020603050405020304" pitchFamily="18" charset="0"/>
                <a:cs typeface="Times New Roman" panose="02020603050405020304" pitchFamily="18" charset="0"/>
              </a:rPr>
              <a:t> (BNC) connector.</a:t>
            </a:r>
          </a:p>
          <a:p>
            <a:r>
              <a:rPr lang="en-IN" sz="2000" dirty="0">
                <a:solidFill>
                  <a:srgbClr val="000000"/>
                </a:solidFill>
                <a:latin typeface="Times New Roman" panose="02020603050405020304" pitchFamily="18" charset="0"/>
                <a:cs typeface="Times New Roman" panose="02020603050405020304" pitchFamily="18" charset="0"/>
              </a:rPr>
              <a:t>Although coaxial cabling is difficult to install, it is highly resistant to signal interference. One disadvantage of thick coaxial is that it does not bend easily and is difficult to install.</a:t>
            </a:r>
          </a:p>
          <a:p>
            <a:endParaRPr lang="en-IN" dirty="0"/>
          </a:p>
        </p:txBody>
      </p:sp>
      <p:pic>
        <p:nvPicPr>
          <p:cNvPr id="1025" name="Picture 5">
            <a:extLst>
              <a:ext uri="{FF2B5EF4-FFF2-40B4-BE49-F238E27FC236}">
                <a16:creationId xmlns:a16="http://schemas.microsoft.com/office/drawing/2014/main" id="{D32024E2-21E2-4F44-9E3A-525DAE53ED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0441" y="2958001"/>
            <a:ext cx="2414410" cy="926075"/>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a:extLst>
              <a:ext uri="{FF2B5EF4-FFF2-40B4-BE49-F238E27FC236}">
                <a16:creationId xmlns:a16="http://schemas.microsoft.com/office/drawing/2014/main" id="{EB359E4E-4A84-4CFC-8CB8-F51FA35F8D64}"/>
              </a:ext>
            </a:extLst>
          </p:cNvPr>
          <p:cNvSpPr txBox="1"/>
          <p:nvPr/>
        </p:nvSpPr>
        <p:spPr>
          <a:xfrm>
            <a:off x="5334000" y="4055241"/>
            <a:ext cx="4572000" cy="369332"/>
          </a:xfrm>
          <a:prstGeom prst="rect">
            <a:avLst/>
          </a:prstGeom>
          <a:noFill/>
        </p:spPr>
        <p:txBody>
          <a:bodyPr wrap="square">
            <a:spAutoFit/>
          </a:bodyPr>
          <a:lstStyle/>
          <a:p>
            <a:pPr algn="ctr"/>
            <a:r>
              <a:rPr lang="en-IN" sz="1800" i="1" dirty="0">
                <a:solidFill>
                  <a:srgbClr val="000000"/>
                </a:solidFill>
                <a:effectLst/>
                <a:latin typeface="Times New Roman" panose="02020603050405020304" pitchFamily="18" charset="0"/>
                <a:ea typeface="Times New Roman" panose="02020603050405020304" pitchFamily="18" charset="0"/>
              </a:rPr>
              <a:t>Fig. BNC connector</a:t>
            </a:r>
            <a:endParaRPr lang="en-IN" sz="2800" dirty="0">
              <a:effectLst/>
              <a:latin typeface="Times New Roman" panose="02020603050405020304" pitchFamily="18" charset="0"/>
              <a:ea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err="1">
                <a:latin typeface="Times New Roman" pitchFamily="18" charset="0"/>
                <a:cs typeface="Times New Roman" pitchFamily="18" charset="0"/>
              </a:rPr>
              <a:t>Fiber</a:t>
            </a:r>
            <a:r>
              <a:rPr lang="en-IN" b="1" dirty="0">
                <a:latin typeface="Times New Roman" pitchFamily="18" charset="0"/>
                <a:cs typeface="Times New Roman" pitchFamily="18" charset="0"/>
              </a:rPr>
              <a:t> Optic Cable</a:t>
            </a:r>
          </a:p>
        </p:txBody>
      </p:sp>
      <p:sp>
        <p:nvSpPr>
          <p:cNvPr id="4" name="Slide Number Placeholder 3"/>
          <p:cNvSpPr>
            <a:spLocks noGrp="1"/>
          </p:cNvSpPr>
          <p:nvPr>
            <p:ph type="sldNum" sz="quarter" idx="12"/>
          </p:nvPr>
        </p:nvSpPr>
        <p:spPr/>
        <p:txBody>
          <a:bodyPr/>
          <a:lstStyle/>
          <a:p>
            <a:fld id="{40CE93B5-BEE8-4E51-A903-1254F85D76FE}" type="slidenum">
              <a:rPr lang="en-IN" smtClean="0"/>
              <a:pPr/>
              <a:t>6</a:t>
            </a:fld>
            <a:endParaRPr lang="en-IN"/>
          </a:p>
        </p:txBody>
      </p:sp>
      <p:sp>
        <p:nvSpPr>
          <p:cNvPr id="5" name="Content Placeholder 4"/>
          <p:cNvSpPr>
            <a:spLocks noGrp="1"/>
          </p:cNvSpPr>
          <p:nvPr>
            <p:ph idx="1"/>
          </p:nvPr>
        </p:nvSpPr>
        <p:spPr>
          <a:xfrm>
            <a:off x="457200" y="1417638"/>
            <a:ext cx="8229600" cy="1756792"/>
          </a:xfrm>
        </p:spPr>
        <p:txBody>
          <a:bodyPr>
            <a:normAutofit/>
          </a:bodyPr>
          <a:lstStyle/>
          <a:p>
            <a:pPr algn="just"/>
            <a:r>
              <a:rPr lang="en-US" sz="1800" dirty="0">
                <a:latin typeface="Times New Roman" pitchFamily="18" charset="0"/>
                <a:cs typeface="Times New Roman" pitchFamily="18" charset="0"/>
              </a:rPr>
              <a:t>Fiber optic cabling consists of a center glass core surrounded by several layers of protective materials. It transmits light rather than electronic signals eliminating the problem of electrical interference. This makes it ideal for certain environments that contain a large amount of electrical interference. It has also made it the standard for connecting networks between buildings, due to its immunity to the effects of moisture and lighting.</a:t>
            </a:r>
            <a:endParaRPr lang="en-IN" sz="1600" dirty="0"/>
          </a:p>
        </p:txBody>
      </p:sp>
      <p:sp>
        <p:nvSpPr>
          <p:cNvPr id="6" name="TextBox 5">
            <a:extLst>
              <a:ext uri="{FF2B5EF4-FFF2-40B4-BE49-F238E27FC236}">
                <a16:creationId xmlns:a16="http://schemas.microsoft.com/office/drawing/2014/main" id="{015CE395-8686-4056-8975-2ECE40E129AF}"/>
              </a:ext>
            </a:extLst>
          </p:cNvPr>
          <p:cNvSpPr txBox="1"/>
          <p:nvPr/>
        </p:nvSpPr>
        <p:spPr>
          <a:xfrm>
            <a:off x="755576" y="3284984"/>
            <a:ext cx="4250310" cy="1754326"/>
          </a:xfrm>
          <a:prstGeom prst="rect">
            <a:avLst/>
          </a:prstGeom>
          <a:noFill/>
        </p:spPr>
        <p:txBody>
          <a:bodyPr wrap="square">
            <a:spAutoFit/>
          </a:bodyPr>
          <a:lstStyle/>
          <a:p>
            <a:pPr algn="just"/>
            <a:r>
              <a:rPr lang="en-IN" dirty="0">
                <a:latin typeface="Times New Roman" pitchFamily="18" charset="0"/>
                <a:cs typeface="Times New Roman" pitchFamily="18" charset="0"/>
              </a:rPr>
              <a:t>The </a:t>
            </a:r>
            <a:r>
              <a:rPr lang="en-IN" dirty="0" err="1">
                <a:latin typeface="Times New Roman" pitchFamily="18" charset="0"/>
                <a:cs typeface="Times New Roman" pitchFamily="18" charset="0"/>
              </a:rPr>
              <a:t>center</a:t>
            </a:r>
            <a:r>
              <a:rPr lang="en-IN" dirty="0">
                <a:latin typeface="Times New Roman" pitchFamily="18" charset="0"/>
                <a:cs typeface="Times New Roman" pitchFamily="18" charset="0"/>
              </a:rPr>
              <a:t> core of </a:t>
            </a:r>
            <a:r>
              <a:rPr lang="en-IN" dirty="0" err="1">
                <a:latin typeface="Times New Roman" pitchFamily="18" charset="0"/>
                <a:cs typeface="Times New Roman" pitchFamily="18" charset="0"/>
              </a:rPr>
              <a:t>fiber</a:t>
            </a:r>
            <a:r>
              <a:rPr lang="en-IN" dirty="0">
                <a:latin typeface="Times New Roman" pitchFamily="18" charset="0"/>
                <a:cs typeface="Times New Roman" pitchFamily="18" charset="0"/>
              </a:rPr>
              <a:t> cables is made from glass or plastic </a:t>
            </a:r>
            <a:r>
              <a:rPr lang="en-IN" dirty="0" err="1">
                <a:latin typeface="Times New Roman" pitchFamily="18" charset="0"/>
                <a:cs typeface="Times New Roman" pitchFamily="18" charset="0"/>
              </a:rPr>
              <a:t>fibers</a:t>
            </a:r>
            <a:r>
              <a:rPr lang="en-IN" dirty="0">
                <a:latin typeface="Times New Roman" pitchFamily="18" charset="0"/>
                <a:cs typeface="Times New Roman" pitchFamily="18" charset="0"/>
              </a:rPr>
              <a:t>. A plastic coating then cushions the </a:t>
            </a:r>
            <a:r>
              <a:rPr lang="en-IN" dirty="0" err="1">
                <a:latin typeface="Times New Roman" pitchFamily="18" charset="0"/>
                <a:cs typeface="Times New Roman" pitchFamily="18" charset="0"/>
              </a:rPr>
              <a:t>fiber</a:t>
            </a:r>
            <a:r>
              <a:rPr lang="en-IN" dirty="0">
                <a:latin typeface="Times New Roman" pitchFamily="18" charset="0"/>
                <a:cs typeface="Times New Roman" pitchFamily="18" charset="0"/>
              </a:rPr>
              <a:t> </a:t>
            </a:r>
            <a:r>
              <a:rPr lang="en-IN" dirty="0" err="1">
                <a:latin typeface="Times New Roman" pitchFamily="18" charset="0"/>
                <a:cs typeface="Times New Roman" pitchFamily="18" charset="0"/>
              </a:rPr>
              <a:t>center</a:t>
            </a:r>
            <a:r>
              <a:rPr lang="en-IN" dirty="0">
                <a:latin typeface="Times New Roman" pitchFamily="18" charset="0"/>
                <a:cs typeface="Times New Roman" pitchFamily="18" charset="0"/>
              </a:rPr>
              <a:t>, and </a:t>
            </a:r>
            <a:r>
              <a:rPr lang="en-IN" dirty="0" err="1">
                <a:latin typeface="Times New Roman" pitchFamily="18" charset="0"/>
                <a:cs typeface="Times New Roman" pitchFamily="18" charset="0"/>
              </a:rPr>
              <a:t>kevlar</a:t>
            </a:r>
            <a:r>
              <a:rPr lang="en-IN" dirty="0">
                <a:latin typeface="Times New Roman" pitchFamily="18" charset="0"/>
                <a:cs typeface="Times New Roman" pitchFamily="18" charset="0"/>
              </a:rPr>
              <a:t> </a:t>
            </a:r>
            <a:r>
              <a:rPr lang="en-IN" dirty="0" err="1">
                <a:latin typeface="Times New Roman" pitchFamily="18" charset="0"/>
                <a:cs typeface="Times New Roman" pitchFamily="18" charset="0"/>
              </a:rPr>
              <a:t>fibers</a:t>
            </a:r>
            <a:r>
              <a:rPr lang="en-IN" dirty="0">
                <a:latin typeface="Times New Roman" pitchFamily="18" charset="0"/>
                <a:cs typeface="Times New Roman" pitchFamily="18" charset="0"/>
              </a:rPr>
              <a:t> help to strengthen the cables and prevent breakage. The outer insulating jacket made of </a:t>
            </a:r>
            <a:r>
              <a:rPr lang="en-IN" dirty="0" err="1">
                <a:latin typeface="Times New Roman" pitchFamily="18" charset="0"/>
                <a:cs typeface="Times New Roman" pitchFamily="18" charset="0"/>
              </a:rPr>
              <a:t>teflon</a:t>
            </a:r>
            <a:r>
              <a:rPr lang="en-IN" dirty="0">
                <a:latin typeface="Times New Roman" pitchFamily="18" charset="0"/>
                <a:cs typeface="Times New Roman" pitchFamily="18" charset="0"/>
              </a:rPr>
              <a:t> or PVC.</a:t>
            </a:r>
          </a:p>
        </p:txBody>
      </p:sp>
      <p:pic>
        <p:nvPicPr>
          <p:cNvPr id="7" name="Picture 6">
            <a:extLst>
              <a:ext uri="{FF2B5EF4-FFF2-40B4-BE49-F238E27FC236}">
                <a16:creationId xmlns:a16="http://schemas.microsoft.com/office/drawing/2014/main" id="{0AD64793-E537-4911-B80C-B2A0410B06F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05886" y="3068960"/>
            <a:ext cx="3939464" cy="938143"/>
          </a:xfrm>
          <a:prstGeom prst="rect">
            <a:avLst/>
          </a:prstGeom>
          <a:noFill/>
          <a:ln>
            <a:noFill/>
          </a:ln>
        </p:spPr>
      </p:pic>
      <p:sp>
        <p:nvSpPr>
          <p:cNvPr id="9" name="TextBox 8">
            <a:extLst>
              <a:ext uri="{FF2B5EF4-FFF2-40B4-BE49-F238E27FC236}">
                <a16:creationId xmlns:a16="http://schemas.microsoft.com/office/drawing/2014/main" id="{EF197491-7DB2-406A-B232-E08F7D8720C8}"/>
              </a:ext>
            </a:extLst>
          </p:cNvPr>
          <p:cNvSpPr txBox="1"/>
          <p:nvPr/>
        </p:nvSpPr>
        <p:spPr>
          <a:xfrm>
            <a:off x="4689618" y="4317430"/>
            <a:ext cx="4572000" cy="369332"/>
          </a:xfrm>
          <a:prstGeom prst="rect">
            <a:avLst/>
          </a:prstGeom>
          <a:noFill/>
        </p:spPr>
        <p:txBody>
          <a:bodyPr wrap="square">
            <a:spAutoFit/>
          </a:bodyPr>
          <a:lstStyle/>
          <a:p>
            <a:pPr algn="ctr"/>
            <a:r>
              <a:rPr lang="en-IN" sz="1800" i="1" dirty="0">
                <a:solidFill>
                  <a:srgbClr val="000000"/>
                </a:solidFill>
                <a:effectLst/>
                <a:latin typeface="Times New Roman" panose="02020603050405020304" pitchFamily="18" charset="0"/>
                <a:ea typeface="Times New Roman" panose="02020603050405020304" pitchFamily="18" charset="0"/>
              </a:rPr>
              <a:t>Fig. </a:t>
            </a:r>
            <a:r>
              <a:rPr lang="en-IN" sz="1800" i="1" dirty="0" err="1">
                <a:solidFill>
                  <a:srgbClr val="000000"/>
                </a:solidFill>
                <a:effectLst/>
                <a:latin typeface="Times New Roman" panose="02020603050405020304" pitchFamily="18" charset="0"/>
                <a:ea typeface="Times New Roman" panose="02020603050405020304" pitchFamily="18" charset="0"/>
              </a:rPr>
              <a:t>Fiber</a:t>
            </a:r>
            <a:r>
              <a:rPr lang="en-IN" sz="1800" i="1" dirty="0">
                <a:solidFill>
                  <a:srgbClr val="000000"/>
                </a:solidFill>
                <a:effectLst/>
                <a:latin typeface="Times New Roman" panose="02020603050405020304" pitchFamily="18" charset="0"/>
                <a:ea typeface="Times New Roman" panose="02020603050405020304" pitchFamily="18" charset="0"/>
              </a:rPr>
              <a:t> optic cable</a:t>
            </a:r>
            <a:endParaRPr lang="en-IN" sz="2800" dirty="0">
              <a:effectLst/>
              <a:latin typeface="Times New Roman" panose="02020603050405020304" pitchFamily="18" charset="0"/>
              <a:ea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0CE93B5-BEE8-4E51-A903-1254F85D76FE}" type="slidenum">
              <a:rPr lang="en-IN" smtClean="0"/>
              <a:pPr/>
              <a:t>7</a:t>
            </a:fld>
            <a:endParaRPr lang="en-IN"/>
          </a:p>
        </p:txBody>
      </p:sp>
      <p:pic>
        <p:nvPicPr>
          <p:cNvPr id="3074" name="Picture 2" descr="C:\Users\HP USER\Downloads\images.png"/>
          <p:cNvPicPr>
            <a:picLocks noChangeAspect="1" noChangeArrowheads="1"/>
          </p:cNvPicPr>
          <p:nvPr/>
        </p:nvPicPr>
        <p:blipFill>
          <a:blip r:embed="rId2" cstate="print"/>
          <a:srcRect/>
          <a:stretch>
            <a:fillRect/>
          </a:stretch>
        </p:blipFill>
        <p:spPr bwMode="auto">
          <a:xfrm>
            <a:off x="2843808" y="2204864"/>
            <a:ext cx="3238500" cy="1409700"/>
          </a:xfrm>
          <a:prstGeom prst="rect">
            <a:avLst/>
          </a:prstGeom>
          <a:noFill/>
        </p:spPr>
      </p:pic>
      <p:pic>
        <p:nvPicPr>
          <p:cNvPr id="3075" name="Picture 3" descr="C:\Users\HP USER\Downloads\sh.jpeg"/>
          <p:cNvPicPr>
            <a:picLocks noChangeAspect="1" noChangeArrowheads="1"/>
          </p:cNvPicPr>
          <p:nvPr/>
        </p:nvPicPr>
        <p:blipFill>
          <a:blip r:embed="rId3" cstate="print"/>
          <a:srcRect/>
          <a:stretch>
            <a:fillRect/>
          </a:stretch>
        </p:blipFill>
        <p:spPr bwMode="auto">
          <a:xfrm>
            <a:off x="3635896" y="4293096"/>
            <a:ext cx="2232248" cy="117373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1721</TotalTime>
  <Words>438</Words>
  <Application>Microsoft Office PowerPoint</Application>
  <PresentationFormat>On-screen Show (4:3)</PresentationFormat>
  <Paragraphs>42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SimSun</vt:lpstr>
      <vt:lpstr>Arial</vt:lpstr>
      <vt:lpstr>Calibri</vt:lpstr>
      <vt:lpstr>Times New Roman</vt:lpstr>
      <vt:lpstr>Wingdings</vt:lpstr>
      <vt:lpstr>Office Theme</vt:lpstr>
      <vt:lpstr>Topic: Physical Layer (Cabling)</vt:lpstr>
      <vt:lpstr>Content</vt:lpstr>
      <vt:lpstr>Introduction</vt:lpstr>
      <vt:lpstr>Twisted Pair Cable</vt:lpstr>
      <vt:lpstr>Coaxial Cable</vt:lpstr>
      <vt:lpstr>Fiber Optic Cable</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MOOC/MOODLE and e-Contents</dc:title>
  <dc:creator>Vishal</dc:creator>
  <cp:lastModifiedBy>Vivekanand College</cp:lastModifiedBy>
  <cp:revision>130</cp:revision>
  <dcterms:created xsi:type="dcterms:W3CDTF">2020-05-01T16:50:16Z</dcterms:created>
  <dcterms:modified xsi:type="dcterms:W3CDTF">2022-01-14T12:14:13Z</dcterms:modified>
</cp:coreProperties>
</file>