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6" r:id="rId3"/>
    <p:sldId id="269" r:id="rId4"/>
    <p:sldId id="270" r:id="rId5"/>
    <p:sldId id="271" r:id="rId6"/>
    <p:sldId id="272" r:id="rId7"/>
    <p:sldId id="273" r:id="rId8"/>
    <p:sldId id="274"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310"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81D8A6-35B0-41F1-9B95-FDFB633A3B85}" type="datetimeFigureOut">
              <a:rPr lang="en-IN" smtClean="0"/>
              <a:pPr/>
              <a:t>23-01-2022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1DF6D4-B46B-409F-9E6B-F54DF77FE699}"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3008FF4-B005-4DB2-A924-4556576EF8EF}" type="datetime1">
              <a:rPr lang="en-IN" smtClean="0"/>
              <a:pPr/>
              <a:t>23-01-2022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3955378-DCDB-44B7-BBD3-E4B3043BB0DD}" type="datetime1">
              <a:rPr lang="en-IN" smtClean="0"/>
              <a:pPr/>
              <a:t>23-01-2022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F0E236A-4280-4D4B-B998-7D55E2E69795}" type="datetime1">
              <a:rPr lang="en-IN" smtClean="0"/>
              <a:pPr/>
              <a:t>23-01-2022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39E08EB-DFE2-4F0B-897E-A3D6164B976C}" type="datetime1">
              <a:rPr lang="en-IN" smtClean="0"/>
              <a:pPr/>
              <a:t>23-01-2022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254C4-A03E-4B75-8F6A-9EE4E9416BE2}" type="datetime1">
              <a:rPr lang="en-IN" smtClean="0"/>
              <a:pPr/>
              <a:t>23-01-2022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27FC167D-9DAE-4803-9D3B-A115C774E9D8}" type="datetime1">
              <a:rPr lang="en-IN" smtClean="0"/>
              <a:pPr/>
              <a:t>23-01-2022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766E2F7-F9F7-4903-BC88-D129C74601D6}" type="datetime1">
              <a:rPr lang="en-IN" smtClean="0"/>
              <a:pPr/>
              <a:t>23-01-2022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E2A556E-6ED2-45C9-8F51-000214668EAC}" type="datetime1">
              <a:rPr lang="en-IN" smtClean="0"/>
              <a:pPr/>
              <a:t>23-01-2022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2ECAF-D633-4E1F-BA43-E138DEE725C0}" type="datetime1">
              <a:rPr lang="en-IN" smtClean="0"/>
              <a:pPr/>
              <a:t>23-01-2022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BDD16C-14E2-4C32-B62E-0A7D5AAC6720}" type="datetime1">
              <a:rPr lang="en-IN" smtClean="0"/>
              <a:pPr/>
              <a:t>23-01-2022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2511DC-BF65-44E3-967D-7A1A7EFE5380}" type="datetime1">
              <a:rPr lang="en-IN" smtClean="0"/>
              <a:pPr/>
              <a:t>23-01-2022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5C074-BD36-49F1-988F-82E98925360F}" type="datetime1">
              <a:rPr lang="en-IN" smtClean="0"/>
              <a:pPr/>
              <a:t>23-01-2022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CE93B5-BEE8-4E51-A903-1254F85D76F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268760"/>
            <a:ext cx="6444208" cy="576064"/>
          </a:xfrm>
        </p:spPr>
        <p:txBody>
          <a:bodyPr>
            <a:noAutofit/>
          </a:bodyPr>
          <a:lstStyle/>
          <a:p>
            <a:r>
              <a:rPr lang="en-IN" sz="2800" dirty="0">
                <a:solidFill>
                  <a:schemeClr val="accent1">
                    <a:lumMod val="75000"/>
                  </a:schemeClr>
                </a:solidFill>
                <a:latin typeface="Times New Roman" pitchFamily="18" charset="0"/>
                <a:cs typeface="Times New Roman" pitchFamily="18" charset="0"/>
              </a:rPr>
              <a:t>Topic: </a:t>
            </a:r>
            <a:r>
              <a:rPr lang="en-IN" sz="2400" b="1" dirty="0" smtClean="0">
                <a:solidFill>
                  <a:schemeClr val="accent1">
                    <a:lumMod val="75000"/>
                  </a:schemeClr>
                </a:solidFill>
                <a:latin typeface="Times New Roman" pitchFamily="18" charset="0"/>
                <a:cs typeface="Times New Roman" pitchFamily="18" charset="0"/>
              </a:rPr>
              <a:t>Network Devices</a:t>
            </a:r>
            <a:endParaRPr lang="en-IN" sz="2400" b="1" dirty="0">
              <a:solidFill>
                <a:schemeClr val="accent1">
                  <a:lumMod val="75000"/>
                </a:schemeClr>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1</a:t>
            </a:fld>
            <a:endParaRPr lang="en-IN"/>
          </a:p>
        </p:txBody>
      </p:sp>
      <p:sp>
        <p:nvSpPr>
          <p:cNvPr id="5" name="Title 1"/>
          <p:cNvSpPr txBox="1">
            <a:spLocks/>
          </p:cNvSpPr>
          <p:nvPr/>
        </p:nvSpPr>
        <p:spPr>
          <a:xfrm>
            <a:off x="611560" y="4293096"/>
            <a:ext cx="8136904" cy="223224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32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Dr. V. B. Waghmare</a:t>
            </a:r>
          </a:p>
          <a:p>
            <a:pPr marL="0" marR="0" lvl="0" indent="0" algn="ctr" defTabSz="914400" rtl="0" eaLnBrk="1" fontAlgn="auto" latinLnBrk="0" hangingPunct="1">
              <a:lnSpc>
                <a:spcPct val="100000"/>
              </a:lnSpc>
              <a:spcBef>
                <a:spcPct val="0"/>
              </a:spcBef>
              <a:spcAft>
                <a:spcPts val="0"/>
              </a:spcAft>
              <a:buClrTx/>
              <a:buSzTx/>
              <a:buFontTx/>
              <a:buNone/>
              <a:tabLst/>
              <a:defRPr/>
            </a:pPr>
            <a:r>
              <a:rPr lang="en-IN" sz="2000" dirty="0">
                <a:latin typeface="Times New Roman" pitchFamily="18" charset="0"/>
                <a:ea typeface="+mj-ea"/>
                <a:cs typeface="Times New Roman" pitchFamily="18" charset="0"/>
              </a:rPr>
              <a:t>Assistant Professor &amp; Head,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00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Department of Computer</a:t>
            </a:r>
            <a:r>
              <a:rPr kumimoji="0" lang="en-IN" sz="200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Science,</a:t>
            </a:r>
          </a:p>
          <a:p>
            <a:pPr marL="0" marR="0" lvl="0" indent="0" algn="ctr" defTabSz="914400" rtl="0" eaLnBrk="1" fontAlgn="auto" latinLnBrk="0" hangingPunct="1">
              <a:lnSpc>
                <a:spcPct val="100000"/>
              </a:lnSpc>
              <a:spcBef>
                <a:spcPct val="0"/>
              </a:spcBef>
              <a:spcAft>
                <a:spcPts val="0"/>
              </a:spcAft>
              <a:buClrTx/>
              <a:buSzTx/>
              <a:buFontTx/>
              <a:buNone/>
              <a:tabLst/>
              <a:defRPr/>
            </a:pPr>
            <a:r>
              <a:rPr lang="en-IN" sz="2400" b="1" baseline="0" dirty="0">
                <a:latin typeface="Times New Roman" pitchFamily="18" charset="0"/>
                <a:ea typeface="+mj-ea"/>
                <a:cs typeface="Times New Roman" pitchFamily="18" charset="0"/>
              </a:rPr>
              <a:t>Vivekanand</a:t>
            </a:r>
            <a:r>
              <a:rPr lang="en-IN" sz="2400" b="1" dirty="0">
                <a:latin typeface="Times New Roman" pitchFamily="18" charset="0"/>
                <a:ea typeface="+mj-ea"/>
                <a:cs typeface="Times New Roman" pitchFamily="18" charset="0"/>
              </a:rPr>
              <a:t> College (Autonomous), </a:t>
            </a:r>
            <a:r>
              <a:rPr kumimoji="0" lang="en-IN" sz="2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Kolhapur (MS)</a:t>
            </a:r>
            <a:r>
              <a:rPr kumimoji="0" lang="en-IN" sz="24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India</a:t>
            </a:r>
            <a:endParaRPr kumimoji="0" lang="en-IN" sz="2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1026" name="Picture 2" descr="C:\Users\HP USER\Downloads\kisspng-company-industry-service-management-nearfield-syst-color-gears-5a81989b1474e6.9494931915184426510838.png"/>
          <p:cNvPicPr>
            <a:picLocks noChangeAspect="1" noChangeArrowheads="1"/>
          </p:cNvPicPr>
          <p:nvPr/>
        </p:nvPicPr>
        <p:blipFill>
          <a:blip r:embed="rId2" cstate="print"/>
          <a:srcRect/>
          <a:stretch>
            <a:fillRect/>
          </a:stretch>
        </p:blipFill>
        <p:spPr bwMode="auto">
          <a:xfrm>
            <a:off x="251520" y="1124744"/>
            <a:ext cx="1475656" cy="872996"/>
          </a:xfrm>
          <a:prstGeom prst="rect">
            <a:avLst/>
          </a:prstGeom>
          <a:noFill/>
        </p:spPr>
      </p:pic>
      <p:pic>
        <p:nvPicPr>
          <p:cNvPr id="1027" name="Picture 3" descr="C:\Users\HP USER\Downloads\FDP-Certificates\VCK.png"/>
          <p:cNvPicPr>
            <a:picLocks noChangeAspect="1" noChangeArrowheads="1"/>
          </p:cNvPicPr>
          <p:nvPr/>
        </p:nvPicPr>
        <p:blipFill>
          <a:blip r:embed="rId3" cstate="print"/>
          <a:srcRect/>
          <a:stretch>
            <a:fillRect/>
          </a:stretch>
        </p:blipFill>
        <p:spPr bwMode="auto">
          <a:xfrm>
            <a:off x="3275856" y="1988840"/>
            <a:ext cx="2592288" cy="2561180"/>
          </a:xfrm>
          <a:prstGeom prst="rect">
            <a:avLst/>
          </a:prstGeom>
          <a:noFill/>
        </p:spPr>
      </p:pic>
      <p:sp>
        <p:nvSpPr>
          <p:cNvPr id="7" name="Title 1"/>
          <p:cNvSpPr txBox="1">
            <a:spLocks/>
          </p:cNvSpPr>
          <p:nvPr/>
        </p:nvSpPr>
        <p:spPr>
          <a:xfrm>
            <a:off x="0" y="260648"/>
            <a:ext cx="7020272" cy="504056"/>
          </a:xfrm>
          <a:prstGeom prst="rect">
            <a:avLst/>
          </a:prstGeom>
          <a:solidFill>
            <a:schemeClr val="accent3">
              <a:lumMod val="20000"/>
              <a:lumOff val="80000"/>
            </a:schemeClr>
          </a:solidFill>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IN" sz="2000" b="1" i="0" u="none" strike="noStrike" kern="1200" cap="none" spc="0" normalizeH="0" baseline="0" noProof="0" dirty="0">
                <a:ln>
                  <a:noFill/>
                </a:ln>
                <a:solidFill>
                  <a:schemeClr val="accent1">
                    <a:lumMod val="75000"/>
                  </a:schemeClr>
                </a:solidFill>
                <a:effectLst/>
                <a:uLnTx/>
                <a:uFillTx/>
                <a:latin typeface="Times New Roman" pitchFamily="18" charset="0"/>
                <a:ea typeface="SimSun" pitchFamily="2" charset="-122"/>
                <a:cs typeface="Times New Roman" pitchFamily="18" charset="0"/>
              </a:rPr>
              <a:t>DSE1006E1</a:t>
            </a:r>
            <a:r>
              <a:rPr kumimoji="0" lang="en-IN" sz="2000" b="1" i="0" u="none" strike="noStrike" kern="1200" cap="none" spc="0" normalizeH="0" baseline="0" noProof="0" dirty="0">
                <a:ln>
                  <a:noFill/>
                </a:ln>
                <a:solidFill>
                  <a:schemeClr val="accent1">
                    <a:lumMod val="75000"/>
                  </a:schemeClr>
                </a:solidFill>
                <a:effectLst/>
                <a:uLnTx/>
                <a:uFillTx/>
                <a:latin typeface="SimSun" pitchFamily="2" charset="-122"/>
                <a:ea typeface="SimSun" pitchFamily="2" charset="-122"/>
                <a:cs typeface="Times New Roman" pitchFamily="18" charset="0"/>
              </a:rPr>
              <a:t>- </a:t>
            </a:r>
            <a:r>
              <a:rPr kumimoji="0" lang="en-IN" sz="2800" b="0" i="0" u="none" strike="noStrike" kern="1200" cap="none" spc="0" normalizeH="0" baseline="0" noProof="0" dirty="0">
                <a:ln>
                  <a:noFill/>
                </a:ln>
                <a:solidFill>
                  <a:schemeClr val="accent1">
                    <a:lumMod val="75000"/>
                  </a:schemeClr>
                </a:solidFill>
                <a:effectLst/>
                <a:uLnTx/>
                <a:uFillTx/>
                <a:latin typeface="SimSun" pitchFamily="2" charset="-122"/>
                <a:ea typeface="SimSun" pitchFamily="2" charset="-122"/>
                <a:cs typeface="Times New Roman" pitchFamily="18" charset="0"/>
              </a:rPr>
              <a:t>Computer Network</a:t>
            </a:r>
            <a:endParaRPr kumimoji="0" lang="en-IN" sz="2800" b="1" i="0" u="none" strike="noStrike" kern="1200" cap="none" spc="0" normalizeH="0" baseline="0" noProof="0" dirty="0">
              <a:ln>
                <a:noFill/>
              </a:ln>
              <a:solidFill>
                <a:schemeClr val="accent1">
                  <a:lumMod val="75000"/>
                </a:schemeClr>
              </a:solidFill>
              <a:effectLst/>
              <a:uLnTx/>
              <a:uFillTx/>
              <a:latin typeface="SimSun" pitchFamily="2" charset="-122"/>
              <a:ea typeface="SimSun" pitchFamily="2" charset="-122"/>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772400" cy="1470025"/>
          </a:xfrm>
        </p:spPr>
        <p:txBody>
          <a:bodyPr/>
          <a:lstStyle/>
          <a:p>
            <a:r>
              <a:rPr lang="en-IN" b="1" dirty="0">
                <a:latin typeface="Times New Roman" pitchFamily="18" charset="0"/>
                <a:cs typeface="Times New Roman" pitchFamily="18" charset="0"/>
              </a:rPr>
              <a:t>Content</a:t>
            </a:r>
          </a:p>
        </p:txBody>
      </p:sp>
      <p:sp>
        <p:nvSpPr>
          <p:cNvPr id="3" name="Subtitle 2"/>
          <p:cNvSpPr>
            <a:spLocks noGrp="1"/>
          </p:cNvSpPr>
          <p:nvPr>
            <p:ph type="subTitle" idx="1"/>
          </p:nvPr>
        </p:nvSpPr>
        <p:spPr>
          <a:xfrm>
            <a:off x="1259632" y="1556792"/>
            <a:ext cx="7122368" cy="3701008"/>
          </a:xfrm>
        </p:spPr>
        <p:txBody>
          <a:bodyPr>
            <a:normAutofit fontScale="77500" lnSpcReduction="20000"/>
          </a:bodyPr>
          <a:lstStyle/>
          <a:p>
            <a:pPr marL="269875" indent="-269875" algn="l">
              <a:lnSpc>
                <a:spcPct val="120000"/>
              </a:lnSpc>
              <a:buFont typeface="Wingdings" pitchFamily="2" charset="2"/>
              <a:buChar char="§"/>
            </a:pPr>
            <a:r>
              <a:rPr lang="en-IN" sz="4000" dirty="0" smtClean="0">
                <a:solidFill>
                  <a:schemeClr val="tx1"/>
                </a:solidFill>
                <a:latin typeface="Times New Roman" pitchFamily="18" charset="0"/>
                <a:ea typeface="+mj-ea"/>
                <a:cs typeface="Times New Roman" pitchFamily="18" charset="0"/>
              </a:rPr>
              <a:t> Hub</a:t>
            </a:r>
            <a:endParaRPr lang="en-IN" sz="4000" dirty="0">
              <a:solidFill>
                <a:schemeClr val="tx1"/>
              </a:solidFill>
              <a:latin typeface="Times New Roman" pitchFamily="18" charset="0"/>
              <a:ea typeface="+mj-ea"/>
              <a:cs typeface="Times New Roman" pitchFamily="18" charset="0"/>
            </a:endParaRPr>
          </a:p>
          <a:p>
            <a:pPr marL="269875" indent="-269875" algn="l">
              <a:lnSpc>
                <a:spcPct val="120000"/>
              </a:lnSpc>
              <a:buFont typeface="Wingdings" pitchFamily="2" charset="2"/>
              <a:buChar char="§"/>
            </a:pPr>
            <a:r>
              <a:rPr lang="en-IN" sz="4000" dirty="0">
                <a:solidFill>
                  <a:schemeClr val="tx1"/>
                </a:solidFill>
                <a:latin typeface="Times New Roman" pitchFamily="18" charset="0"/>
                <a:ea typeface="+mj-ea"/>
                <a:cs typeface="Times New Roman" pitchFamily="18" charset="0"/>
              </a:rPr>
              <a:t> </a:t>
            </a:r>
            <a:r>
              <a:rPr lang="en-IN" sz="4000" dirty="0" smtClean="0">
                <a:solidFill>
                  <a:schemeClr val="tx1"/>
                </a:solidFill>
                <a:latin typeface="Times New Roman" pitchFamily="18" charset="0"/>
                <a:ea typeface="+mj-ea"/>
                <a:cs typeface="Times New Roman" pitchFamily="18" charset="0"/>
              </a:rPr>
              <a:t>Repeater</a:t>
            </a:r>
            <a:endParaRPr lang="en-IN" sz="4000" dirty="0">
              <a:solidFill>
                <a:schemeClr val="tx1"/>
              </a:solidFill>
              <a:latin typeface="Times New Roman" pitchFamily="18" charset="0"/>
              <a:ea typeface="+mj-ea"/>
              <a:cs typeface="Times New Roman" pitchFamily="18" charset="0"/>
            </a:endParaRPr>
          </a:p>
          <a:p>
            <a:pPr marL="269875" indent="-269875" algn="l">
              <a:lnSpc>
                <a:spcPct val="120000"/>
              </a:lnSpc>
              <a:buFont typeface="Wingdings" pitchFamily="2" charset="2"/>
              <a:buChar char="§"/>
            </a:pPr>
            <a:r>
              <a:rPr lang="en-IN" sz="4000" dirty="0">
                <a:solidFill>
                  <a:schemeClr val="tx1"/>
                </a:solidFill>
                <a:latin typeface="Times New Roman" pitchFamily="18" charset="0"/>
                <a:ea typeface="+mj-ea"/>
                <a:cs typeface="Times New Roman" pitchFamily="18" charset="0"/>
              </a:rPr>
              <a:t> </a:t>
            </a:r>
            <a:r>
              <a:rPr lang="en-IN" sz="4000" dirty="0" smtClean="0">
                <a:solidFill>
                  <a:schemeClr val="tx1"/>
                </a:solidFill>
                <a:latin typeface="Times New Roman" pitchFamily="18" charset="0"/>
                <a:ea typeface="+mj-ea"/>
                <a:cs typeface="Times New Roman" pitchFamily="18" charset="0"/>
              </a:rPr>
              <a:t>Switch</a:t>
            </a:r>
          </a:p>
          <a:p>
            <a:pPr marL="269875" indent="-269875" algn="l">
              <a:lnSpc>
                <a:spcPct val="120000"/>
              </a:lnSpc>
              <a:buFont typeface="Wingdings" pitchFamily="2" charset="2"/>
              <a:buChar char="§"/>
            </a:pPr>
            <a:r>
              <a:rPr lang="en-IN" sz="4000" dirty="0" smtClean="0">
                <a:solidFill>
                  <a:schemeClr val="tx1"/>
                </a:solidFill>
                <a:latin typeface="Times New Roman" pitchFamily="18" charset="0"/>
                <a:ea typeface="+mj-ea"/>
                <a:cs typeface="Times New Roman" pitchFamily="18" charset="0"/>
              </a:rPr>
              <a:t>Router</a:t>
            </a:r>
          </a:p>
          <a:p>
            <a:pPr marL="269875" indent="-269875" algn="l">
              <a:lnSpc>
                <a:spcPct val="120000"/>
              </a:lnSpc>
              <a:buFont typeface="Wingdings" pitchFamily="2" charset="2"/>
              <a:buChar char="§"/>
            </a:pPr>
            <a:r>
              <a:rPr lang="en-IN" sz="4000" dirty="0" smtClean="0">
                <a:solidFill>
                  <a:schemeClr val="tx1"/>
                </a:solidFill>
                <a:latin typeface="Times New Roman" pitchFamily="18" charset="0"/>
                <a:ea typeface="+mj-ea"/>
                <a:cs typeface="Times New Roman" pitchFamily="18" charset="0"/>
              </a:rPr>
              <a:t>Bridge</a:t>
            </a:r>
          </a:p>
          <a:p>
            <a:pPr marL="269875" indent="-269875" algn="l">
              <a:lnSpc>
                <a:spcPct val="120000"/>
              </a:lnSpc>
              <a:buFont typeface="Wingdings" pitchFamily="2" charset="2"/>
              <a:buChar char="§"/>
            </a:pPr>
            <a:r>
              <a:rPr lang="en-IN" sz="4000" dirty="0" smtClean="0">
                <a:solidFill>
                  <a:schemeClr val="tx1"/>
                </a:solidFill>
                <a:latin typeface="Times New Roman" pitchFamily="18" charset="0"/>
                <a:ea typeface="+mj-ea"/>
                <a:cs typeface="Times New Roman" pitchFamily="18" charset="0"/>
              </a:rPr>
              <a:t>Gateway</a:t>
            </a:r>
            <a:endParaRPr lang="en-IN" sz="4000" dirty="0">
              <a:solidFill>
                <a:schemeClr val="tx1"/>
              </a:solidFill>
              <a:latin typeface="Times New Roman" pitchFamily="18" charset="0"/>
              <a:ea typeface="+mj-ea"/>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2</a:t>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latin typeface="Times New Roman" pitchFamily="18" charset="0"/>
                <a:cs typeface="Times New Roman" pitchFamily="18" charset="0"/>
              </a:rPr>
              <a:t>Hub</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85800" y="1371600"/>
            <a:ext cx="7626424" cy="4133055"/>
          </a:xfrm>
        </p:spPr>
        <p:txBody>
          <a:bodyPr>
            <a:normAutofit/>
          </a:bodyPr>
          <a:lstStyle/>
          <a:p>
            <a:pPr algn="just"/>
            <a:r>
              <a:rPr lang="en-US" dirty="0" smtClean="0">
                <a:latin typeface="Times New Roman" pitchFamily="18" charset="0"/>
                <a:cs typeface="Times New Roman" pitchFamily="18" charset="0"/>
              </a:rPr>
              <a:t>A hub is a device for connecting multiple Ethernet devices and making them act as a single network segment. </a:t>
            </a:r>
            <a:r>
              <a:rPr lang="en-IN" sz="2800" b="1" dirty="0" smtClean="0">
                <a:latin typeface="Times New Roman" pitchFamily="18" charset="0"/>
                <a:cs typeface="Times New Roman" pitchFamily="18" charset="0"/>
              </a:rPr>
              <a:t> </a:t>
            </a:r>
            <a:endParaRPr lang="en-IN" sz="2800" b="1" dirty="0">
              <a:latin typeface="Times New Roman" pitchFamily="18" charset="0"/>
              <a:cs typeface="Times New Roman" pitchFamily="18" charset="0"/>
            </a:endParaRPr>
          </a:p>
          <a:p>
            <a:pPr algn="just">
              <a:buNone/>
            </a:pPr>
            <a:r>
              <a:rPr lang="en-US" sz="2800" b="1" dirty="0" smtClean="0">
                <a:latin typeface="Times New Roman" pitchFamily="18" charset="0"/>
                <a:cs typeface="Times New Roman" pitchFamily="18" charset="0"/>
              </a:rPr>
              <a:t>Types </a:t>
            </a:r>
            <a:r>
              <a:rPr lang="en-US" sz="2800" b="1" dirty="0" smtClean="0">
                <a:latin typeface="Times New Roman" pitchFamily="18" charset="0"/>
                <a:cs typeface="Times New Roman" pitchFamily="18" charset="0"/>
              </a:rPr>
              <a:t>of Hub −</a:t>
            </a:r>
          </a:p>
          <a:p>
            <a:pPr algn="just">
              <a:buFont typeface="Wingdings" panose="05000000000000000000" pitchFamily="2" charset="2"/>
              <a:buChar char="ü"/>
            </a:pPr>
            <a:r>
              <a:rPr lang="en-US" sz="2800" dirty="0" smtClean="0">
                <a:latin typeface="Times New Roman" pitchFamily="18" charset="0"/>
                <a:cs typeface="Times New Roman" pitchFamily="18" charset="0"/>
              </a:rPr>
              <a:t>Active Hub</a:t>
            </a:r>
          </a:p>
          <a:p>
            <a:pPr algn="just">
              <a:buFont typeface="Wingdings" panose="05000000000000000000" pitchFamily="2" charset="2"/>
              <a:buChar char="ü"/>
            </a:pPr>
            <a:r>
              <a:rPr lang="en-US" sz="2800" dirty="0" smtClean="0">
                <a:latin typeface="Times New Roman" pitchFamily="18" charset="0"/>
                <a:cs typeface="Times New Roman" pitchFamily="18" charset="0"/>
              </a:rPr>
              <a:t>Passive Hub</a:t>
            </a:r>
          </a:p>
          <a:p>
            <a:pPr algn="just">
              <a:buFont typeface="Wingdings" panose="05000000000000000000" pitchFamily="2" charset="2"/>
              <a:buChar char="ü"/>
            </a:pPr>
            <a:r>
              <a:rPr lang="en-US" sz="2800" dirty="0" smtClean="0">
                <a:latin typeface="Times New Roman" pitchFamily="18" charset="0"/>
                <a:cs typeface="Times New Roman" pitchFamily="18" charset="0"/>
              </a:rPr>
              <a:t>Intelligent Hub </a:t>
            </a:r>
          </a:p>
        </p:txBody>
      </p:sp>
      <p:sp>
        <p:nvSpPr>
          <p:cNvPr id="4" name="Slide Number Placeholder 3"/>
          <p:cNvSpPr>
            <a:spLocks noGrp="1"/>
          </p:cNvSpPr>
          <p:nvPr>
            <p:ph type="sldNum" sz="quarter" idx="12"/>
          </p:nvPr>
        </p:nvSpPr>
        <p:spPr/>
        <p:txBody>
          <a:bodyPr/>
          <a:lstStyle/>
          <a:p>
            <a:fld id="{40CE93B5-BEE8-4E51-A903-1254F85D76FE}" type="slidenum">
              <a:rPr lang="en-IN" smtClean="0"/>
              <a:pPr/>
              <a:t>3</a:t>
            </a:fld>
            <a:endParaRPr lang="en-IN" dirty="0"/>
          </a:p>
        </p:txBody>
      </p:sp>
      <p:pic>
        <p:nvPicPr>
          <p:cNvPr id="7" name="Picture 6"/>
          <p:cNvPicPr/>
          <p:nvPr/>
        </p:nvPicPr>
        <p:blipFill>
          <a:blip r:embed="rId2">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5257800" y="3657600"/>
            <a:ext cx="2392908" cy="134797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latin typeface="Times New Roman" pitchFamily="18" charset="0"/>
                <a:cs typeface="Times New Roman" pitchFamily="18" charset="0"/>
              </a:rPr>
              <a:t>Repeater</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85800" y="1371600"/>
            <a:ext cx="7626424" cy="4133055"/>
          </a:xfrm>
        </p:spPr>
        <p:txBody>
          <a:bodyPr>
            <a:normAutofit/>
          </a:bodyPr>
          <a:lstStyle/>
          <a:p>
            <a:pPr algn="just"/>
            <a:r>
              <a:rPr lang="en-US" dirty="0" smtClean="0">
                <a:latin typeface="Times New Roman" pitchFamily="18" charset="0"/>
                <a:cs typeface="Times New Roman" pitchFamily="18" charset="0"/>
              </a:rPr>
              <a:t>A Repeater connects two segments of a network cable.</a:t>
            </a:r>
          </a:p>
          <a:p>
            <a:pPr algn="just"/>
            <a:r>
              <a:rPr lang="en-US" dirty="0" smtClean="0">
                <a:latin typeface="Times New Roman" pitchFamily="18" charset="0"/>
                <a:cs typeface="Times New Roman" pitchFamily="18" charset="0"/>
              </a:rPr>
              <a:t>Sometimes it regenerates the signals to proper amplitudes and sends them to the other segment</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4</a:t>
            </a:fld>
            <a:endParaRPr lang="en-IN" dirty="0"/>
          </a:p>
        </p:txBody>
      </p:sp>
      <p:pic>
        <p:nvPicPr>
          <p:cNvPr id="6" name="Picture 5"/>
          <p:cNvPicPr/>
          <p:nvPr/>
        </p:nvPicPr>
        <p:blipFill>
          <a:blip r:embed="rId2"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3429000" y="4114800"/>
            <a:ext cx="2895600" cy="1524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latin typeface="Times New Roman" pitchFamily="18" charset="0"/>
                <a:cs typeface="Times New Roman" pitchFamily="18" charset="0"/>
              </a:rPr>
              <a:t>Switch</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85800" y="1371600"/>
            <a:ext cx="7626424" cy="4133055"/>
          </a:xfrm>
        </p:spPr>
        <p:txBody>
          <a:bodyPr>
            <a:normAutofit/>
          </a:bodyPr>
          <a:lstStyle/>
          <a:p>
            <a:pPr algn="just"/>
            <a:r>
              <a:rPr lang="en-US" dirty="0" smtClean="0">
                <a:latin typeface="Times New Roman" pitchFamily="18" charset="0"/>
                <a:cs typeface="Times New Roman" pitchFamily="18" charset="0"/>
              </a:rPr>
              <a:t>A Switch can check the errors before forwarding the data, which makes it more efficient and improves its performance. A switch is the better version of a hub. It is a multi-port bridge device.</a:t>
            </a:r>
          </a:p>
        </p:txBody>
      </p:sp>
      <p:sp>
        <p:nvSpPr>
          <p:cNvPr id="4" name="Slide Number Placeholder 3"/>
          <p:cNvSpPr>
            <a:spLocks noGrp="1"/>
          </p:cNvSpPr>
          <p:nvPr>
            <p:ph type="sldNum" sz="quarter" idx="12"/>
          </p:nvPr>
        </p:nvSpPr>
        <p:spPr/>
        <p:txBody>
          <a:bodyPr/>
          <a:lstStyle/>
          <a:p>
            <a:fld id="{40CE93B5-BEE8-4E51-A903-1254F85D76FE}" type="slidenum">
              <a:rPr lang="en-IN" smtClean="0"/>
              <a:pPr/>
              <a:t>5</a:t>
            </a:fld>
            <a:endParaRPr lang="en-IN" dirty="0"/>
          </a:p>
        </p:txBody>
      </p:sp>
      <p:pic>
        <p:nvPicPr>
          <p:cNvPr id="7" name="Picture 6"/>
          <p:cNvPicPr/>
          <p:nvPr/>
        </p:nvPicPr>
        <p:blipFill>
          <a:blip r:embed="rId2"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667000" y="4191000"/>
            <a:ext cx="3782705" cy="152681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latin typeface="Times New Roman" pitchFamily="18" charset="0"/>
                <a:cs typeface="Times New Roman" pitchFamily="18" charset="0"/>
              </a:rPr>
              <a:t>Router</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7626424" cy="3810000"/>
          </a:xfrm>
        </p:spPr>
        <p:txBody>
          <a:bodyPr>
            <a:normAutofit/>
          </a:bodyPr>
          <a:lstStyle/>
          <a:p>
            <a:pPr algn="just"/>
            <a:r>
              <a:rPr lang="en-US" sz="2800" dirty="0" smtClean="0">
                <a:latin typeface="Times New Roman" pitchFamily="18" charset="0"/>
                <a:cs typeface="Times New Roman" pitchFamily="18" charset="0"/>
              </a:rPr>
              <a:t>Routers are small physical devices that operate at the network layer to join multiple networks together</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Two types of routers −</a:t>
            </a:r>
          </a:p>
          <a:p>
            <a:pPr algn="just"/>
            <a:r>
              <a:rPr lang="en-US" sz="2800" b="1" dirty="0" smtClean="0">
                <a:latin typeface="Times New Roman" pitchFamily="18" charset="0"/>
                <a:cs typeface="Times New Roman" pitchFamily="18" charset="0"/>
              </a:rPr>
              <a:t>Static routers</a:t>
            </a:r>
            <a:r>
              <a:rPr lang="en-US" sz="2800" dirty="0" smtClean="0">
                <a:latin typeface="Times New Roman" pitchFamily="18" charset="0"/>
                <a:cs typeface="Times New Roman" pitchFamily="18" charset="0"/>
              </a:rPr>
              <a:t> – Static routers are configured </a:t>
            </a:r>
            <a:r>
              <a:rPr lang="en-US" sz="2800" dirty="0" smtClean="0">
                <a:latin typeface="Times New Roman" pitchFamily="18" charset="0"/>
                <a:cs typeface="Times New Roman" pitchFamily="18" charset="0"/>
              </a:rPr>
              <a:t>manually</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Dynamic routers</a:t>
            </a:r>
            <a:r>
              <a:rPr lang="en-US" sz="2800" dirty="0" smtClean="0">
                <a:latin typeface="Times New Roman" pitchFamily="18" charset="0"/>
                <a:cs typeface="Times New Roman" pitchFamily="18" charset="0"/>
              </a:rPr>
              <a:t> – Dynamic routers use adaptive </a:t>
            </a:r>
            <a:r>
              <a:rPr lang="en-US" sz="2800" dirty="0" smtClean="0">
                <a:latin typeface="Times New Roman" pitchFamily="18" charset="0"/>
                <a:cs typeface="Times New Roman" pitchFamily="18" charset="0"/>
              </a:rPr>
              <a:t>routing</a:t>
            </a:r>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6</a:t>
            </a:fld>
            <a:endParaRPr lang="en-IN" dirty="0"/>
          </a:p>
        </p:txBody>
      </p:sp>
      <p:pic>
        <p:nvPicPr>
          <p:cNvPr id="6" name="Picture 5"/>
          <p:cNvPicPr/>
          <p:nvPr/>
        </p:nvPicPr>
        <p:blipFill>
          <a:blip r:embed="rId2"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038600" y="4800600"/>
            <a:ext cx="3352800" cy="1447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latin typeface="Times New Roman" pitchFamily="18" charset="0"/>
                <a:cs typeface="Times New Roman" pitchFamily="18" charset="0"/>
              </a:rPr>
              <a:t>Bridge</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7626424" cy="3810000"/>
          </a:xfrm>
        </p:spPr>
        <p:txBody>
          <a:bodyPr>
            <a:normAutofit/>
          </a:bodyPr>
          <a:lstStyle/>
          <a:p>
            <a:pPr algn="just"/>
            <a:r>
              <a:rPr lang="en-US" sz="2400" dirty="0" smtClean="0">
                <a:latin typeface="Times New Roman" pitchFamily="18" charset="0"/>
                <a:cs typeface="Times New Roman" pitchFamily="18" charset="0"/>
              </a:rPr>
              <a:t>It can read only the outmost hardware address of the packet but cannot read the IP address. It reads the outmost section of the data packet to tell where the message is going. It reduces the traffic on other network segments. It does not send all the packets. So, a bridge can be programmed to reject packets from a particular network.</a:t>
            </a:r>
          </a:p>
        </p:txBody>
      </p:sp>
      <p:sp>
        <p:nvSpPr>
          <p:cNvPr id="4" name="Slide Number Placeholder 3"/>
          <p:cNvSpPr>
            <a:spLocks noGrp="1"/>
          </p:cNvSpPr>
          <p:nvPr>
            <p:ph type="sldNum" sz="quarter" idx="12"/>
          </p:nvPr>
        </p:nvSpPr>
        <p:spPr/>
        <p:txBody>
          <a:bodyPr/>
          <a:lstStyle/>
          <a:p>
            <a:fld id="{40CE93B5-BEE8-4E51-A903-1254F85D76FE}" type="slidenum">
              <a:rPr lang="en-IN" smtClean="0"/>
              <a:pPr/>
              <a:t>7</a:t>
            </a:fld>
            <a:endParaRPr lang="en-IN" dirty="0"/>
          </a:p>
        </p:txBody>
      </p:sp>
      <p:pic>
        <p:nvPicPr>
          <p:cNvPr id="7" name="Picture 6"/>
          <p:cNvPicPr/>
          <p:nvPr/>
        </p:nvPicPr>
        <p:blipFill>
          <a:blip r:embed="rId2">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971800" y="3657600"/>
            <a:ext cx="3581400" cy="23622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latin typeface="Times New Roman" pitchFamily="18" charset="0"/>
                <a:cs typeface="Times New Roman" pitchFamily="18" charset="0"/>
              </a:rPr>
              <a:t>Gateway</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7626424" cy="2819400"/>
          </a:xfrm>
        </p:spPr>
        <p:txBody>
          <a:bodyPr>
            <a:normAutofit/>
          </a:bodyPr>
          <a:lstStyle/>
          <a:p>
            <a:pPr algn="just"/>
            <a:r>
              <a:rPr lang="en-US" sz="2400" dirty="0" smtClean="0">
                <a:latin typeface="Times New Roman" pitchFamily="18" charset="0"/>
                <a:cs typeface="Times New Roman" pitchFamily="18" charset="0"/>
              </a:rPr>
              <a:t>A gateway is an internetworking capable of joining together two networks that use different base protocols.</a:t>
            </a:r>
          </a:p>
          <a:p>
            <a:pPr algn="just"/>
            <a:r>
              <a:rPr lang="en-US" sz="2400" dirty="0" smtClean="0">
                <a:latin typeface="Times New Roman" pitchFamily="18" charset="0"/>
                <a:cs typeface="Times New Roman" pitchFamily="18" charset="0"/>
              </a:rPr>
              <a:t>A network gateway can be implemented completely in software, hardware, or a combination of both, depending on the types of protocols they support.</a:t>
            </a:r>
          </a:p>
          <a:p>
            <a:pPr algn="just"/>
            <a:r>
              <a:rPr lang="en-US" sz="2400" dirty="0" smtClean="0">
                <a:latin typeface="Times New Roman" pitchFamily="18" charset="0"/>
                <a:cs typeface="Times New Roman" pitchFamily="18" charset="0"/>
              </a:rPr>
              <a:t>A network gateway can operate at any level of the OSI model.</a:t>
            </a:r>
          </a:p>
        </p:txBody>
      </p:sp>
      <p:sp>
        <p:nvSpPr>
          <p:cNvPr id="4" name="Slide Number Placeholder 3"/>
          <p:cNvSpPr>
            <a:spLocks noGrp="1"/>
          </p:cNvSpPr>
          <p:nvPr>
            <p:ph type="sldNum" sz="quarter" idx="12"/>
          </p:nvPr>
        </p:nvSpPr>
        <p:spPr/>
        <p:txBody>
          <a:bodyPr/>
          <a:lstStyle/>
          <a:p>
            <a:fld id="{40CE93B5-BEE8-4E51-A903-1254F85D76FE}" type="slidenum">
              <a:rPr lang="en-IN" smtClean="0"/>
              <a:pPr/>
              <a:t>8</a:t>
            </a:fld>
            <a:endParaRPr lang="en-IN" dirty="0"/>
          </a:p>
        </p:txBody>
      </p:sp>
      <p:pic>
        <p:nvPicPr>
          <p:cNvPr id="6" name="Picture 5"/>
          <p:cNvPicPr/>
          <p:nvPr/>
        </p:nvPicPr>
        <p:blipFill>
          <a:blip r:embed="rId2"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362200" y="3810000"/>
            <a:ext cx="4495800" cy="2743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0CE93B5-BEE8-4E51-A903-1254F85D76FE}" type="slidenum">
              <a:rPr lang="en-IN" smtClean="0"/>
              <a:pPr/>
              <a:t>9</a:t>
            </a:fld>
            <a:endParaRPr lang="en-IN"/>
          </a:p>
        </p:txBody>
      </p:sp>
      <p:pic>
        <p:nvPicPr>
          <p:cNvPr id="3074" name="Picture 2" descr="C:\Users\HP USER\Downloads\images.png"/>
          <p:cNvPicPr>
            <a:picLocks noChangeAspect="1" noChangeArrowheads="1"/>
          </p:cNvPicPr>
          <p:nvPr/>
        </p:nvPicPr>
        <p:blipFill>
          <a:blip r:embed="rId2" cstate="print"/>
          <a:srcRect/>
          <a:stretch>
            <a:fillRect/>
          </a:stretch>
        </p:blipFill>
        <p:spPr bwMode="auto">
          <a:xfrm>
            <a:off x="2843808" y="2204864"/>
            <a:ext cx="3238500" cy="1409700"/>
          </a:xfrm>
          <a:prstGeom prst="rect">
            <a:avLst/>
          </a:prstGeom>
          <a:noFill/>
        </p:spPr>
      </p:pic>
      <p:pic>
        <p:nvPicPr>
          <p:cNvPr id="3075" name="Picture 3" descr="C:\Users\HP USER\Downloads\sh.jpeg"/>
          <p:cNvPicPr>
            <a:picLocks noChangeAspect="1" noChangeArrowheads="1"/>
          </p:cNvPicPr>
          <p:nvPr/>
        </p:nvPicPr>
        <p:blipFill>
          <a:blip r:embed="rId3" cstate="print"/>
          <a:srcRect/>
          <a:stretch>
            <a:fillRect/>
          </a:stretch>
        </p:blipFill>
        <p:spPr bwMode="auto">
          <a:xfrm>
            <a:off x="3635896" y="4293096"/>
            <a:ext cx="2232248" cy="117373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1750</TotalTime>
  <Words>301</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Topic: Network Devices</vt:lpstr>
      <vt:lpstr>Content</vt:lpstr>
      <vt:lpstr>Hub</vt:lpstr>
      <vt:lpstr>Repeater</vt:lpstr>
      <vt:lpstr>Switch</vt:lpstr>
      <vt:lpstr>Router</vt:lpstr>
      <vt:lpstr>Bridge</vt:lpstr>
      <vt:lpstr>Gateway</vt:lpstr>
      <vt:lpstr>Slide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MOOC/MOODLE and e-Contents</dc:title>
  <dc:creator>Vishal</dc:creator>
  <cp:lastModifiedBy>user</cp:lastModifiedBy>
  <cp:revision>134</cp:revision>
  <dcterms:created xsi:type="dcterms:W3CDTF">2020-05-01T16:50:16Z</dcterms:created>
  <dcterms:modified xsi:type="dcterms:W3CDTF">2022-01-23T12:36:28Z</dcterms:modified>
</cp:coreProperties>
</file>