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69" r:id="rId3"/>
    <p:sldId id="270" r:id="rId4"/>
    <p:sldId id="271" r:id="rId5"/>
    <p:sldId id="272"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81D8A6-35B0-41F1-9B95-FDFB633A3B85}" type="datetimeFigureOut">
              <a:rPr lang="en-IN" smtClean="0"/>
              <a:pPr/>
              <a:t>24-01-2022</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1DF6D4-B46B-409F-9E6B-F54DF77FE699}"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73008FF4-B005-4DB2-A924-4556576EF8EF}" type="datetime1">
              <a:rPr lang="en-IN" smtClean="0"/>
              <a:pPr/>
              <a:t>24-01-2022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CE93B5-BEE8-4E51-A903-1254F85D76FE}"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C3955378-DCDB-44B7-BBD3-E4B3043BB0DD}" type="datetime1">
              <a:rPr lang="en-IN" smtClean="0"/>
              <a:pPr/>
              <a:t>24-01-2022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CE93B5-BEE8-4E51-A903-1254F85D76FE}"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5F0E236A-4280-4D4B-B998-7D55E2E69795}" type="datetime1">
              <a:rPr lang="en-IN" smtClean="0"/>
              <a:pPr/>
              <a:t>24-01-2022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CE93B5-BEE8-4E51-A903-1254F85D76FE}"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339E08EB-DFE2-4F0B-897E-A3D6164B976C}" type="datetime1">
              <a:rPr lang="en-IN" smtClean="0"/>
              <a:pPr/>
              <a:t>24-01-2022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CE93B5-BEE8-4E51-A903-1254F85D76FE}"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C254C4-A03E-4B75-8F6A-9EE4E9416BE2}" type="datetime1">
              <a:rPr lang="en-IN" smtClean="0"/>
              <a:pPr/>
              <a:t>24-01-2022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CE93B5-BEE8-4E51-A903-1254F85D76FE}"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27FC167D-9DAE-4803-9D3B-A115C774E9D8}" type="datetime1">
              <a:rPr lang="en-IN" smtClean="0"/>
              <a:pPr/>
              <a:t>24-01-2022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0CE93B5-BEE8-4E51-A903-1254F85D76FE}"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7766E2F7-F9F7-4903-BC88-D129C74601D6}" type="datetime1">
              <a:rPr lang="en-IN" smtClean="0"/>
              <a:pPr/>
              <a:t>24-01-2022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0CE93B5-BEE8-4E51-A903-1254F85D76FE}"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7E2A556E-6ED2-45C9-8F51-000214668EAC}" type="datetime1">
              <a:rPr lang="en-IN" smtClean="0"/>
              <a:pPr/>
              <a:t>24-01-2022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0CE93B5-BEE8-4E51-A903-1254F85D76FE}"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02ECAF-D633-4E1F-BA43-E138DEE725C0}" type="datetime1">
              <a:rPr lang="en-IN" smtClean="0"/>
              <a:pPr/>
              <a:t>24-01-2022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0CE93B5-BEE8-4E51-A903-1254F85D76FE}"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BDD16C-14E2-4C32-B62E-0A7D5AAC6720}" type="datetime1">
              <a:rPr lang="en-IN" smtClean="0"/>
              <a:pPr/>
              <a:t>24-01-2022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0CE93B5-BEE8-4E51-A903-1254F85D76FE}"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C2511DC-BF65-44E3-967D-7A1A7EFE5380}" type="datetime1">
              <a:rPr lang="en-IN" smtClean="0"/>
              <a:pPr/>
              <a:t>24-01-2022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0CE93B5-BEE8-4E51-A903-1254F85D76FE}"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85C074-BD36-49F1-988F-82E98925360F}" type="datetime1">
              <a:rPr lang="en-IN" smtClean="0"/>
              <a:pPr/>
              <a:t>24-01-2022</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CE93B5-BEE8-4E51-A903-1254F85D76FE}"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1268760"/>
            <a:ext cx="6444208" cy="576064"/>
          </a:xfrm>
        </p:spPr>
        <p:txBody>
          <a:bodyPr>
            <a:noAutofit/>
          </a:bodyPr>
          <a:lstStyle/>
          <a:p>
            <a:r>
              <a:rPr lang="en-IN" sz="2800" dirty="0">
                <a:solidFill>
                  <a:schemeClr val="accent1">
                    <a:lumMod val="75000"/>
                  </a:schemeClr>
                </a:solidFill>
                <a:latin typeface="Times New Roman" pitchFamily="18" charset="0"/>
                <a:cs typeface="Times New Roman" pitchFamily="18" charset="0"/>
              </a:rPr>
              <a:t>Topic: </a:t>
            </a:r>
            <a:r>
              <a:rPr lang="en-IN" sz="2400" b="1" dirty="0">
                <a:solidFill>
                  <a:schemeClr val="accent1">
                    <a:lumMod val="75000"/>
                  </a:schemeClr>
                </a:solidFill>
                <a:latin typeface="Times New Roman" pitchFamily="18" charset="0"/>
                <a:cs typeface="Times New Roman" pitchFamily="18" charset="0"/>
              </a:rPr>
              <a:t>Framing in Data Link Layer</a:t>
            </a:r>
          </a:p>
        </p:txBody>
      </p:sp>
      <p:sp>
        <p:nvSpPr>
          <p:cNvPr id="4" name="Slide Number Placeholder 3"/>
          <p:cNvSpPr>
            <a:spLocks noGrp="1"/>
          </p:cNvSpPr>
          <p:nvPr>
            <p:ph type="sldNum" sz="quarter" idx="12"/>
          </p:nvPr>
        </p:nvSpPr>
        <p:spPr/>
        <p:txBody>
          <a:bodyPr/>
          <a:lstStyle/>
          <a:p>
            <a:fld id="{40CE93B5-BEE8-4E51-A903-1254F85D76FE}" type="slidenum">
              <a:rPr lang="en-IN" smtClean="0"/>
              <a:pPr/>
              <a:t>1</a:t>
            </a:fld>
            <a:endParaRPr lang="en-IN"/>
          </a:p>
        </p:txBody>
      </p:sp>
      <p:sp>
        <p:nvSpPr>
          <p:cNvPr id="5" name="Title 1"/>
          <p:cNvSpPr txBox="1">
            <a:spLocks/>
          </p:cNvSpPr>
          <p:nvPr/>
        </p:nvSpPr>
        <p:spPr>
          <a:xfrm>
            <a:off x="611560" y="4293096"/>
            <a:ext cx="8136904" cy="223224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3200" b="1"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rPr>
              <a:t>Dr. V. B. Waghmare</a:t>
            </a:r>
          </a:p>
          <a:p>
            <a:pPr marL="0" marR="0" lvl="0" indent="0" algn="ctr" defTabSz="914400" rtl="0" eaLnBrk="1" fontAlgn="auto" latinLnBrk="0" hangingPunct="1">
              <a:lnSpc>
                <a:spcPct val="100000"/>
              </a:lnSpc>
              <a:spcBef>
                <a:spcPct val="0"/>
              </a:spcBef>
              <a:spcAft>
                <a:spcPts val="0"/>
              </a:spcAft>
              <a:buClrTx/>
              <a:buSzTx/>
              <a:buFontTx/>
              <a:buNone/>
              <a:tabLst/>
              <a:defRPr/>
            </a:pPr>
            <a:r>
              <a:rPr lang="en-IN" sz="2000" dirty="0">
                <a:latin typeface="Times New Roman" pitchFamily="18" charset="0"/>
                <a:ea typeface="+mj-ea"/>
                <a:cs typeface="Times New Roman" pitchFamily="18" charset="0"/>
              </a:rPr>
              <a:t>Assistant Professor &amp; Head,</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2000"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rPr>
              <a:t>Department of Computer</a:t>
            </a:r>
            <a:r>
              <a:rPr kumimoji="0" lang="en-IN" sz="2000" i="0" u="none" strike="noStrike" kern="1200" cap="none" spc="0" normalizeH="0" noProof="0" dirty="0">
                <a:ln>
                  <a:noFill/>
                </a:ln>
                <a:solidFill>
                  <a:schemeClr val="tx1"/>
                </a:solidFill>
                <a:effectLst/>
                <a:uLnTx/>
                <a:uFillTx/>
                <a:latin typeface="Times New Roman" pitchFamily="18" charset="0"/>
                <a:ea typeface="+mj-ea"/>
                <a:cs typeface="Times New Roman" pitchFamily="18" charset="0"/>
              </a:rPr>
              <a:t> Science,</a:t>
            </a:r>
          </a:p>
          <a:p>
            <a:pPr marL="0" marR="0" lvl="0" indent="0" algn="ctr" defTabSz="914400" rtl="0" eaLnBrk="1" fontAlgn="auto" latinLnBrk="0" hangingPunct="1">
              <a:lnSpc>
                <a:spcPct val="100000"/>
              </a:lnSpc>
              <a:spcBef>
                <a:spcPct val="0"/>
              </a:spcBef>
              <a:spcAft>
                <a:spcPts val="0"/>
              </a:spcAft>
              <a:buClrTx/>
              <a:buSzTx/>
              <a:buFontTx/>
              <a:buNone/>
              <a:tabLst/>
              <a:defRPr/>
            </a:pPr>
            <a:r>
              <a:rPr lang="en-IN" sz="2400" b="1" baseline="0" dirty="0">
                <a:latin typeface="Times New Roman" pitchFamily="18" charset="0"/>
                <a:ea typeface="+mj-ea"/>
                <a:cs typeface="Times New Roman" pitchFamily="18" charset="0"/>
              </a:rPr>
              <a:t>Vivekanand</a:t>
            </a:r>
            <a:r>
              <a:rPr lang="en-IN" sz="2400" b="1" dirty="0">
                <a:latin typeface="Times New Roman" pitchFamily="18" charset="0"/>
                <a:ea typeface="+mj-ea"/>
                <a:cs typeface="Times New Roman" pitchFamily="18" charset="0"/>
              </a:rPr>
              <a:t> College (Autonomous), </a:t>
            </a:r>
            <a:r>
              <a:rPr kumimoji="0" lang="en-IN" sz="2400" b="1"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rPr>
              <a:t>Kolhapur (MS)</a:t>
            </a:r>
            <a:r>
              <a:rPr kumimoji="0" lang="en-IN" sz="2400" b="1" i="0" u="none" strike="noStrike" kern="1200" cap="none" spc="0" normalizeH="0" noProof="0" dirty="0">
                <a:ln>
                  <a:noFill/>
                </a:ln>
                <a:solidFill>
                  <a:schemeClr val="tx1"/>
                </a:solidFill>
                <a:effectLst/>
                <a:uLnTx/>
                <a:uFillTx/>
                <a:latin typeface="Times New Roman" pitchFamily="18" charset="0"/>
                <a:ea typeface="+mj-ea"/>
                <a:cs typeface="Times New Roman" pitchFamily="18" charset="0"/>
              </a:rPr>
              <a:t> India</a:t>
            </a:r>
            <a:endParaRPr kumimoji="0" lang="en-IN" sz="2400" b="1"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endParaRPr>
          </a:p>
        </p:txBody>
      </p:sp>
      <p:pic>
        <p:nvPicPr>
          <p:cNvPr id="1026" name="Picture 2" descr="C:\Users\HP USER\Downloads\kisspng-company-industry-service-management-nearfield-syst-color-gears-5a81989b1474e6.9494931915184426510838.png"/>
          <p:cNvPicPr>
            <a:picLocks noChangeAspect="1" noChangeArrowheads="1"/>
          </p:cNvPicPr>
          <p:nvPr/>
        </p:nvPicPr>
        <p:blipFill>
          <a:blip r:embed="rId2" cstate="print"/>
          <a:srcRect/>
          <a:stretch>
            <a:fillRect/>
          </a:stretch>
        </p:blipFill>
        <p:spPr bwMode="auto">
          <a:xfrm>
            <a:off x="251520" y="1124744"/>
            <a:ext cx="1475656" cy="872996"/>
          </a:xfrm>
          <a:prstGeom prst="rect">
            <a:avLst/>
          </a:prstGeom>
          <a:noFill/>
        </p:spPr>
      </p:pic>
      <p:pic>
        <p:nvPicPr>
          <p:cNvPr id="1027" name="Picture 3" descr="C:\Users\HP USER\Downloads\FDP-Certificates\VCK.png"/>
          <p:cNvPicPr>
            <a:picLocks noChangeAspect="1" noChangeArrowheads="1"/>
          </p:cNvPicPr>
          <p:nvPr/>
        </p:nvPicPr>
        <p:blipFill>
          <a:blip r:embed="rId3" cstate="print"/>
          <a:srcRect/>
          <a:stretch>
            <a:fillRect/>
          </a:stretch>
        </p:blipFill>
        <p:spPr bwMode="auto">
          <a:xfrm>
            <a:off x="3275856" y="1988840"/>
            <a:ext cx="2592288" cy="2561180"/>
          </a:xfrm>
          <a:prstGeom prst="rect">
            <a:avLst/>
          </a:prstGeom>
          <a:noFill/>
        </p:spPr>
      </p:pic>
      <p:sp>
        <p:nvSpPr>
          <p:cNvPr id="7" name="Title 1"/>
          <p:cNvSpPr txBox="1">
            <a:spLocks/>
          </p:cNvSpPr>
          <p:nvPr/>
        </p:nvSpPr>
        <p:spPr>
          <a:xfrm>
            <a:off x="0" y="260648"/>
            <a:ext cx="7020272" cy="504056"/>
          </a:xfrm>
          <a:prstGeom prst="rect">
            <a:avLst/>
          </a:prstGeom>
          <a:solidFill>
            <a:schemeClr val="accent3">
              <a:lumMod val="20000"/>
              <a:lumOff val="80000"/>
            </a:schemeClr>
          </a:solidFill>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IN" sz="2000" b="1" i="0" u="none" strike="noStrike" kern="1200" cap="none" spc="0" normalizeH="0" baseline="0" noProof="0" dirty="0">
                <a:ln>
                  <a:noFill/>
                </a:ln>
                <a:solidFill>
                  <a:schemeClr val="accent1">
                    <a:lumMod val="75000"/>
                  </a:schemeClr>
                </a:solidFill>
                <a:effectLst/>
                <a:uLnTx/>
                <a:uFillTx/>
                <a:latin typeface="Times New Roman" pitchFamily="18" charset="0"/>
                <a:ea typeface="SimSun" pitchFamily="2" charset="-122"/>
                <a:cs typeface="Times New Roman" pitchFamily="18" charset="0"/>
              </a:rPr>
              <a:t>DSE1006E1</a:t>
            </a:r>
            <a:r>
              <a:rPr kumimoji="0" lang="en-IN" sz="2000" b="1" i="0" u="none" strike="noStrike" kern="1200" cap="none" spc="0" normalizeH="0" baseline="0" noProof="0" dirty="0">
                <a:ln>
                  <a:noFill/>
                </a:ln>
                <a:solidFill>
                  <a:schemeClr val="accent1">
                    <a:lumMod val="75000"/>
                  </a:schemeClr>
                </a:solidFill>
                <a:effectLst/>
                <a:uLnTx/>
                <a:uFillTx/>
                <a:latin typeface="SimSun" pitchFamily="2" charset="-122"/>
                <a:ea typeface="SimSun" pitchFamily="2" charset="-122"/>
                <a:cs typeface="Times New Roman" pitchFamily="18" charset="0"/>
              </a:rPr>
              <a:t>- </a:t>
            </a:r>
            <a:r>
              <a:rPr kumimoji="0" lang="en-IN" sz="2800" b="0" i="0" u="none" strike="noStrike" kern="1200" cap="none" spc="0" normalizeH="0" baseline="0" noProof="0" dirty="0">
                <a:ln>
                  <a:noFill/>
                </a:ln>
                <a:solidFill>
                  <a:schemeClr val="accent1">
                    <a:lumMod val="75000"/>
                  </a:schemeClr>
                </a:solidFill>
                <a:effectLst/>
                <a:uLnTx/>
                <a:uFillTx/>
                <a:latin typeface="SimSun" pitchFamily="2" charset="-122"/>
                <a:ea typeface="SimSun" pitchFamily="2" charset="-122"/>
                <a:cs typeface="Times New Roman" pitchFamily="18" charset="0"/>
              </a:rPr>
              <a:t>Computer Network</a:t>
            </a:r>
            <a:endParaRPr kumimoji="0" lang="en-IN" sz="2800" b="1" i="0" u="none" strike="noStrike" kern="1200" cap="none" spc="0" normalizeH="0" baseline="0" noProof="0" dirty="0">
              <a:ln>
                <a:noFill/>
              </a:ln>
              <a:solidFill>
                <a:schemeClr val="accent1">
                  <a:lumMod val="75000"/>
                </a:schemeClr>
              </a:solidFill>
              <a:effectLst/>
              <a:uLnTx/>
              <a:uFillTx/>
              <a:latin typeface="SimSun" pitchFamily="2" charset="-122"/>
              <a:ea typeface="SimSun" pitchFamily="2" charset="-122"/>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Times New Roman" pitchFamily="18" charset="0"/>
                <a:cs typeface="Times New Roman" pitchFamily="18" charset="0"/>
              </a:rPr>
              <a:t>Framing in Data Link Layer</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685800" y="1371601"/>
            <a:ext cx="7626424" cy="3048000"/>
          </a:xfrm>
        </p:spPr>
        <p:txBody>
          <a:bodyPr>
            <a:normAutofit/>
          </a:bodyPr>
          <a:lstStyle/>
          <a:p>
            <a:pPr algn="just"/>
            <a:r>
              <a:rPr lang="en-US" sz="2400" dirty="0">
                <a:latin typeface="Times New Roman" pitchFamily="18" charset="0"/>
                <a:cs typeface="Times New Roman" pitchFamily="18" charset="0"/>
              </a:rPr>
              <a:t>Synchronized transmission of bits from the source to the destination.</a:t>
            </a:r>
          </a:p>
          <a:p>
            <a:pPr algn="just"/>
            <a:r>
              <a:rPr lang="en-US" sz="2400" dirty="0">
                <a:latin typeface="Times New Roman" pitchFamily="18" charset="0"/>
                <a:cs typeface="Times New Roman" pitchFamily="18" charset="0"/>
              </a:rPr>
              <a:t>The data link layer packs these bits into frames.</a:t>
            </a:r>
          </a:p>
          <a:p>
            <a:pPr algn="just"/>
            <a:r>
              <a:rPr lang="en-US" sz="2400" dirty="0">
                <a:latin typeface="Times New Roman" pitchFamily="18" charset="0"/>
                <a:cs typeface="Times New Roman" pitchFamily="18" charset="0"/>
              </a:rPr>
              <a:t>Data-link layer takes the packets from the Network Layer and encapsulates them into frames. If the frame size becomes too large, then the packet may be divided into small sized frames.</a:t>
            </a:r>
          </a:p>
        </p:txBody>
      </p:sp>
      <p:sp>
        <p:nvSpPr>
          <p:cNvPr id="4" name="Slide Number Placeholder 3"/>
          <p:cNvSpPr>
            <a:spLocks noGrp="1"/>
          </p:cNvSpPr>
          <p:nvPr>
            <p:ph type="sldNum" sz="quarter" idx="12"/>
          </p:nvPr>
        </p:nvSpPr>
        <p:spPr/>
        <p:txBody>
          <a:bodyPr/>
          <a:lstStyle/>
          <a:p>
            <a:fld id="{40CE93B5-BEE8-4E51-A903-1254F85D76FE}" type="slidenum">
              <a:rPr lang="en-IN" smtClean="0"/>
              <a:pPr/>
              <a:t>2</a:t>
            </a:fld>
            <a:endParaRPr lang="en-IN" dirty="0"/>
          </a:p>
        </p:txBody>
      </p:sp>
      <p:pic>
        <p:nvPicPr>
          <p:cNvPr id="6" name="Picture 5" descr="Data Link Layer">
            <a:extLst>
              <a:ext uri="{FF2B5EF4-FFF2-40B4-BE49-F238E27FC236}">
                <a16:creationId xmlns:a16="http://schemas.microsoft.com/office/drawing/2014/main" id="{37721360-BBC0-4129-AD14-D3439F308F5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4181168"/>
            <a:ext cx="5459109" cy="21653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Times New Roman" pitchFamily="18" charset="0"/>
                <a:cs typeface="Times New Roman" pitchFamily="18" charset="0"/>
              </a:rPr>
              <a:t>Parts of Frame</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685800" y="1371601"/>
            <a:ext cx="7626424" cy="2590799"/>
          </a:xfrm>
        </p:spPr>
        <p:txBody>
          <a:bodyPr>
            <a:normAutofit/>
          </a:bodyPr>
          <a:lstStyle/>
          <a:p>
            <a:pPr algn="just"/>
            <a:r>
              <a:rPr lang="en-US" sz="2400" dirty="0">
                <a:latin typeface="Times New Roman" pitchFamily="18" charset="0"/>
                <a:cs typeface="Times New Roman" pitchFamily="18" charset="0"/>
              </a:rPr>
              <a:t>Frame Header − It contains the source and the destination addresses of the frame.</a:t>
            </a:r>
          </a:p>
          <a:p>
            <a:pPr algn="just"/>
            <a:r>
              <a:rPr lang="en-US" sz="2400" dirty="0">
                <a:latin typeface="Times New Roman" pitchFamily="18" charset="0"/>
                <a:cs typeface="Times New Roman" pitchFamily="18" charset="0"/>
              </a:rPr>
              <a:t>Payload field − It contains the message to be delivered.</a:t>
            </a:r>
          </a:p>
          <a:p>
            <a:pPr algn="just"/>
            <a:r>
              <a:rPr lang="en-US" sz="2400" dirty="0">
                <a:latin typeface="Times New Roman" pitchFamily="18" charset="0"/>
                <a:cs typeface="Times New Roman" pitchFamily="18" charset="0"/>
              </a:rPr>
              <a:t>Trailer − It contains the error detection and error correction bits.</a:t>
            </a:r>
          </a:p>
          <a:p>
            <a:pPr algn="just"/>
            <a:r>
              <a:rPr lang="en-US" sz="2400" dirty="0">
                <a:latin typeface="Times New Roman" pitchFamily="18" charset="0"/>
                <a:cs typeface="Times New Roman" pitchFamily="18" charset="0"/>
              </a:rPr>
              <a:t>Flag − It marks the beginning and end of the frame.</a:t>
            </a:r>
          </a:p>
        </p:txBody>
      </p:sp>
      <p:sp>
        <p:nvSpPr>
          <p:cNvPr id="4" name="Slide Number Placeholder 3"/>
          <p:cNvSpPr>
            <a:spLocks noGrp="1"/>
          </p:cNvSpPr>
          <p:nvPr>
            <p:ph type="sldNum" sz="quarter" idx="12"/>
          </p:nvPr>
        </p:nvSpPr>
        <p:spPr/>
        <p:txBody>
          <a:bodyPr/>
          <a:lstStyle/>
          <a:p>
            <a:fld id="{40CE93B5-BEE8-4E51-A903-1254F85D76FE}" type="slidenum">
              <a:rPr lang="en-IN" smtClean="0"/>
              <a:pPr/>
              <a:t>3</a:t>
            </a:fld>
            <a:endParaRPr lang="en-IN" dirty="0"/>
          </a:p>
        </p:txBody>
      </p:sp>
      <p:pic>
        <p:nvPicPr>
          <p:cNvPr id="7" name="Picture 6" descr="Frame Parts">
            <a:extLst>
              <a:ext uri="{FF2B5EF4-FFF2-40B4-BE49-F238E27FC236}">
                <a16:creationId xmlns:a16="http://schemas.microsoft.com/office/drawing/2014/main" id="{1C4922E0-ED36-4A3E-BCC6-8AD01918AD2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0600" y="4261168"/>
            <a:ext cx="7332772" cy="1453832"/>
          </a:xfrm>
          <a:prstGeom prst="rect">
            <a:avLst/>
          </a:prstGeom>
          <a:noFill/>
          <a:ln>
            <a:noFill/>
          </a:ln>
        </p:spPr>
      </p:pic>
    </p:spTree>
    <p:extLst>
      <p:ext uri="{BB962C8B-B14F-4D97-AF65-F5344CB8AC3E}">
        <p14:creationId xmlns:p14="http://schemas.microsoft.com/office/powerpoint/2010/main" val="3932645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Times New Roman" pitchFamily="18" charset="0"/>
                <a:cs typeface="Times New Roman" pitchFamily="18" charset="0"/>
              </a:rPr>
              <a:t>Flow Control</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685800" y="1371601"/>
            <a:ext cx="7543800" cy="4114799"/>
          </a:xfrm>
        </p:spPr>
        <p:txBody>
          <a:bodyPr>
            <a:normAutofit/>
          </a:bodyPr>
          <a:lstStyle/>
          <a:p>
            <a:pPr algn="just">
              <a:lnSpc>
                <a:spcPct val="107000"/>
              </a:lnSpc>
              <a:spcBef>
                <a:spcPts val="600"/>
              </a:spcBef>
              <a:spcAft>
                <a:spcPts val="840"/>
              </a:spcAft>
            </a:pPr>
            <a:r>
              <a:rPr lang="en-IN" sz="2400" b="1" dirty="0">
                <a:effectLst/>
                <a:latin typeface="Times New Roman" panose="02020603050405020304" pitchFamily="18" charset="0"/>
                <a:ea typeface="Times New Roman" panose="02020603050405020304" pitchFamily="18" charset="0"/>
                <a:cs typeface="Times New Roman" panose="02020603050405020304" pitchFamily="18" charset="0"/>
              </a:rPr>
              <a:t>Flow Control</a:t>
            </a:r>
            <a:r>
              <a:rPr lang="en-IN" sz="2400" dirty="0">
                <a:effectLst/>
                <a:latin typeface="Times New Roman" panose="02020603050405020304" pitchFamily="18" charset="0"/>
                <a:ea typeface="Times New Roman" panose="02020603050405020304" pitchFamily="18" charset="0"/>
                <a:cs typeface="Times New Roman" panose="02020603050405020304" pitchFamily="18" charset="0"/>
              </a:rPr>
              <a:t> mainly coordinates with the amount of data that can be sent before receiving an acknowledgment from the receiver and it is one of the major duties of the data link layer.</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840"/>
              </a:spcAft>
            </a:pPr>
            <a:r>
              <a:rPr lang="en-IN" sz="2400" dirty="0">
                <a:effectLst/>
                <a:latin typeface="Times New Roman" panose="02020603050405020304" pitchFamily="18" charset="0"/>
                <a:ea typeface="Times New Roman" panose="02020603050405020304" pitchFamily="18" charset="0"/>
                <a:cs typeface="Times New Roman" panose="02020603050405020304" pitchFamily="18" charset="0"/>
              </a:rPr>
              <a:t>For most of the protocols,</a:t>
            </a:r>
            <a:r>
              <a:rPr lang="en-IN" sz="2400" b="1" dirty="0">
                <a:effectLst/>
                <a:latin typeface="Times New Roman" panose="02020603050405020304" pitchFamily="18" charset="0"/>
                <a:ea typeface="Times New Roman" panose="02020603050405020304" pitchFamily="18" charset="0"/>
                <a:cs typeface="Times New Roman" panose="02020603050405020304" pitchFamily="18" charset="0"/>
              </a:rPr>
              <a:t> flow control </a:t>
            </a:r>
            <a:r>
              <a:rPr lang="en-IN" sz="2400" dirty="0">
                <a:effectLst/>
                <a:latin typeface="Times New Roman" panose="02020603050405020304" pitchFamily="18" charset="0"/>
                <a:ea typeface="Times New Roman" panose="02020603050405020304" pitchFamily="18" charset="0"/>
                <a:cs typeface="Times New Roman" panose="02020603050405020304" pitchFamily="18" charset="0"/>
              </a:rPr>
              <a:t>is a set of procedures that mainly tells the sender how much data the sender can send before it must </a:t>
            </a:r>
            <a:r>
              <a:rPr lang="en-IN" sz="2400" b="1" dirty="0">
                <a:effectLst/>
                <a:latin typeface="Times New Roman" panose="02020603050405020304" pitchFamily="18" charset="0"/>
                <a:ea typeface="Times New Roman" panose="02020603050405020304" pitchFamily="18" charset="0"/>
                <a:cs typeface="Times New Roman" panose="02020603050405020304" pitchFamily="18" charset="0"/>
              </a:rPr>
              <a:t>wait for an acknowledgment</a:t>
            </a:r>
            <a:r>
              <a:rPr lang="en-IN" sz="2400" dirty="0">
                <a:effectLst/>
                <a:latin typeface="Times New Roman" panose="02020603050405020304" pitchFamily="18" charset="0"/>
                <a:ea typeface="Times New Roman" panose="02020603050405020304" pitchFamily="18" charset="0"/>
                <a:cs typeface="Times New Roman" panose="02020603050405020304" pitchFamily="18" charset="0"/>
              </a:rPr>
              <a:t> from </a:t>
            </a:r>
            <a:r>
              <a:rPr lang="en-IN" sz="2400" b="1" dirty="0">
                <a:effectLst/>
                <a:latin typeface="Times New Roman" panose="02020603050405020304" pitchFamily="18" charset="0"/>
                <a:ea typeface="Times New Roman" panose="02020603050405020304" pitchFamily="18" charset="0"/>
                <a:cs typeface="Times New Roman" panose="02020603050405020304" pitchFamily="18" charset="0"/>
              </a:rPr>
              <a:t>the receiver</a:t>
            </a:r>
            <a:r>
              <a:rPr lang="en-IN" sz="24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40CE93B5-BEE8-4E51-A903-1254F85D76FE}" type="slidenum">
              <a:rPr lang="en-IN" smtClean="0"/>
              <a:pPr/>
              <a:t>4</a:t>
            </a:fld>
            <a:endParaRPr lang="en-IN" dirty="0"/>
          </a:p>
        </p:txBody>
      </p:sp>
    </p:spTree>
    <p:extLst>
      <p:ext uri="{BB962C8B-B14F-4D97-AF65-F5344CB8AC3E}">
        <p14:creationId xmlns:p14="http://schemas.microsoft.com/office/powerpoint/2010/main" val="3536848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Times New Roman" pitchFamily="18" charset="0"/>
                <a:cs typeface="Times New Roman" pitchFamily="18" charset="0"/>
              </a:rPr>
              <a:t>Error Control</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685800" y="1371601"/>
            <a:ext cx="7543800" cy="4114799"/>
          </a:xfrm>
        </p:spPr>
        <p:txBody>
          <a:bodyPr>
            <a:normAutofit/>
          </a:bodyPr>
          <a:lstStyle/>
          <a:p>
            <a:pPr algn="just">
              <a:lnSpc>
                <a:spcPct val="107000"/>
              </a:lnSpc>
              <a:spcAft>
                <a:spcPts val="800"/>
              </a:spcAft>
            </a:pPr>
            <a:r>
              <a:rPr lang="en-IN" sz="2400" dirty="0">
                <a:effectLst/>
                <a:latin typeface="Times New Roman" panose="02020603050405020304" pitchFamily="18" charset="0"/>
                <a:ea typeface="Times New Roman" panose="02020603050405020304" pitchFamily="18" charset="0"/>
                <a:cs typeface="Times New Roman" panose="02020603050405020304" pitchFamily="18" charset="0"/>
              </a:rPr>
              <a:t>Error Control contains both </a:t>
            </a:r>
            <a:r>
              <a:rPr lang="en-IN" sz="2400" b="1" dirty="0">
                <a:effectLst/>
                <a:latin typeface="Times New Roman" panose="02020603050405020304" pitchFamily="18" charset="0"/>
                <a:ea typeface="Times New Roman" panose="02020603050405020304" pitchFamily="18" charset="0"/>
                <a:cs typeface="Times New Roman" panose="02020603050405020304" pitchFamily="18" charset="0"/>
              </a:rPr>
              <a:t>error detection </a:t>
            </a:r>
            <a:r>
              <a:rPr lang="en-IN" sz="2400" dirty="0">
                <a:effectLst/>
                <a:latin typeface="Times New Roman" panose="02020603050405020304" pitchFamily="18" charset="0"/>
                <a:ea typeface="Times New Roman" panose="02020603050405020304" pitchFamily="18" charset="0"/>
                <a:cs typeface="Times New Roman" panose="02020603050405020304" pitchFamily="18" charset="0"/>
              </a:rPr>
              <a:t>and </a:t>
            </a:r>
            <a:r>
              <a:rPr lang="en-IN" sz="2400" b="1" dirty="0">
                <a:effectLst/>
                <a:latin typeface="Times New Roman" panose="02020603050405020304" pitchFamily="18" charset="0"/>
                <a:ea typeface="Times New Roman" panose="02020603050405020304" pitchFamily="18" charset="0"/>
                <a:cs typeface="Times New Roman" panose="02020603050405020304" pitchFamily="18" charset="0"/>
              </a:rPr>
              <a:t>error correction</a:t>
            </a:r>
            <a:r>
              <a:rPr lang="en-IN" sz="2400" dirty="0">
                <a:effectLst/>
                <a:latin typeface="Times New Roman" panose="02020603050405020304" pitchFamily="18" charset="0"/>
                <a:ea typeface="Times New Roman" panose="02020603050405020304" pitchFamily="18" charset="0"/>
                <a:cs typeface="Times New Roman" panose="02020603050405020304" pitchFamily="18" charset="0"/>
              </a:rPr>
              <a:t>. It mainly allows the receiver to inform the sender about any </a:t>
            </a:r>
            <a:r>
              <a:rPr lang="en-IN" sz="2400" b="1" dirty="0">
                <a:effectLst/>
                <a:latin typeface="Times New Roman" panose="02020603050405020304" pitchFamily="18" charset="0"/>
                <a:ea typeface="Times New Roman" panose="02020603050405020304" pitchFamily="18" charset="0"/>
                <a:cs typeface="Times New Roman" panose="02020603050405020304" pitchFamily="18" charset="0"/>
              </a:rPr>
              <a:t>damaged or lost frames </a:t>
            </a:r>
            <a:r>
              <a:rPr lang="en-IN" sz="2400" dirty="0">
                <a:effectLst/>
                <a:latin typeface="Times New Roman" panose="02020603050405020304" pitchFamily="18" charset="0"/>
                <a:ea typeface="Times New Roman" panose="02020603050405020304" pitchFamily="18" charset="0"/>
                <a:cs typeface="Times New Roman" panose="02020603050405020304" pitchFamily="18" charset="0"/>
              </a:rPr>
              <a:t>during the transmission and then it coordinates with the retransmission of those frames by the sender.</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n-IN" sz="2400" dirty="0">
                <a:effectLst/>
                <a:latin typeface="Times New Roman" panose="02020603050405020304" pitchFamily="18" charset="0"/>
                <a:ea typeface="Times New Roman" panose="02020603050405020304" pitchFamily="18" charset="0"/>
              </a:rPr>
              <a:t>The term Error control in the data link layer mainly refers to the methods of </a:t>
            </a:r>
            <a:r>
              <a:rPr lang="en-IN" sz="2400" b="1" dirty="0">
                <a:effectLst/>
                <a:latin typeface="Times New Roman" panose="02020603050405020304" pitchFamily="18" charset="0"/>
                <a:ea typeface="Times New Roman" panose="02020603050405020304" pitchFamily="18" charset="0"/>
              </a:rPr>
              <a:t>error detection </a:t>
            </a:r>
            <a:r>
              <a:rPr lang="en-IN" sz="2400" dirty="0">
                <a:effectLst/>
                <a:latin typeface="Times New Roman" panose="02020603050405020304" pitchFamily="18" charset="0"/>
                <a:ea typeface="Times New Roman" panose="02020603050405020304" pitchFamily="18" charset="0"/>
              </a:rPr>
              <a:t>and </a:t>
            </a:r>
            <a:r>
              <a:rPr lang="en-IN" sz="2400" b="1" dirty="0">
                <a:effectLst/>
                <a:latin typeface="Times New Roman" panose="02020603050405020304" pitchFamily="18" charset="0"/>
                <a:ea typeface="Times New Roman" panose="02020603050405020304" pitchFamily="18" charset="0"/>
              </a:rPr>
              <a:t>retransmission.</a:t>
            </a:r>
            <a:endParaRPr lang="en-IN"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40CE93B5-BEE8-4E51-A903-1254F85D76FE}" type="slidenum">
              <a:rPr lang="en-IN" smtClean="0"/>
              <a:pPr/>
              <a:t>5</a:t>
            </a:fld>
            <a:endParaRPr lang="en-IN" dirty="0"/>
          </a:p>
        </p:txBody>
      </p:sp>
    </p:spTree>
    <p:extLst>
      <p:ext uri="{BB962C8B-B14F-4D97-AF65-F5344CB8AC3E}">
        <p14:creationId xmlns:p14="http://schemas.microsoft.com/office/powerpoint/2010/main" val="3974828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0CE93B5-BEE8-4E51-A903-1254F85D76FE}" type="slidenum">
              <a:rPr lang="en-IN" smtClean="0"/>
              <a:pPr/>
              <a:t>6</a:t>
            </a:fld>
            <a:endParaRPr lang="en-IN"/>
          </a:p>
        </p:txBody>
      </p:sp>
      <p:pic>
        <p:nvPicPr>
          <p:cNvPr id="3074" name="Picture 2" descr="C:\Users\HP USER\Downloads\images.png"/>
          <p:cNvPicPr>
            <a:picLocks noChangeAspect="1" noChangeArrowheads="1"/>
          </p:cNvPicPr>
          <p:nvPr/>
        </p:nvPicPr>
        <p:blipFill>
          <a:blip r:embed="rId2" cstate="print"/>
          <a:srcRect/>
          <a:stretch>
            <a:fillRect/>
          </a:stretch>
        </p:blipFill>
        <p:spPr bwMode="auto">
          <a:xfrm>
            <a:off x="2843808" y="2204864"/>
            <a:ext cx="3238500" cy="1409700"/>
          </a:xfrm>
          <a:prstGeom prst="rect">
            <a:avLst/>
          </a:prstGeom>
          <a:noFill/>
        </p:spPr>
      </p:pic>
      <p:pic>
        <p:nvPicPr>
          <p:cNvPr id="3075" name="Picture 3" descr="C:\Users\HP USER\Downloads\sh.jpeg"/>
          <p:cNvPicPr>
            <a:picLocks noChangeAspect="1" noChangeArrowheads="1"/>
          </p:cNvPicPr>
          <p:nvPr/>
        </p:nvPicPr>
        <p:blipFill>
          <a:blip r:embed="rId3" cstate="print"/>
          <a:srcRect/>
          <a:stretch>
            <a:fillRect/>
          </a:stretch>
        </p:blipFill>
        <p:spPr bwMode="auto">
          <a:xfrm>
            <a:off x="3635896" y="4293096"/>
            <a:ext cx="2232248" cy="117373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1757</TotalTime>
  <Words>292</Words>
  <Application>Microsoft Office PowerPoint</Application>
  <PresentationFormat>On-screen Show (4:3)</PresentationFormat>
  <Paragraphs>27</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SimSun</vt:lpstr>
      <vt:lpstr>Arial</vt:lpstr>
      <vt:lpstr>Calibri</vt:lpstr>
      <vt:lpstr>Times New Roman</vt:lpstr>
      <vt:lpstr>Office Theme</vt:lpstr>
      <vt:lpstr>Topic: Framing in Data Link Layer</vt:lpstr>
      <vt:lpstr>Framing in Data Link Layer</vt:lpstr>
      <vt:lpstr>Parts of Frame</vt:lpstr>
      <vt:lpstr>Flow Control</vt:lpstr>
      <vt:lpstr>Error Control</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MOOC/MOODLE and e-Contents</dc:title>
  <dc:creator>Vishal</dc:creator>
  <cp:lastModifiedBy>abhijeet chautre</cp:lastModifiedBy>
  <cp:revision>135</cp:revision>
  <dcterms:created xsi:type="dcterms:W3CDTF">2020-05-01T16:50:16Z</dcterms:created>
  <dcterms:modified xsi:type="dcterms:W3CDTF">2022-01-24T04:29:53Z</dcterms:modified>
</cp:coreProperties>
</file>