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69" r:id="rId3"/>
    <p:sldId id="270" r:id="rId4"/>
    <p:sldId id="271" r:id="rId5"/>
    <p:sldId id="272" r:id="rId6"/>
    <p:sldId id="273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1D8A6-35B0-41F1-9B95-FDFB633A3B85}" type="datetimeFigureOut">
              <a:rPr lang="en-IN" smtClean="0"/>
              <a:pPr/>
              <a:t>03-02-2022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1DF6D4-B46B-409F-9E6B-F54DF77FE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8FF4-B005-4DB2-A924-4556576EF8EF}" type="datetime1">
              <a:rPr lang="en-IN" smtClean="0"/>
              <a:pPr/>
              <a:t>03-02-2022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55378-DCDB-44B7-BBD3-E4B3043BB0DD}" type="datetime1">
              <a:rPr lang="en-IN" smtClean="0"/>
              <a:pPr/>
              <a:t>03-02-2022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236A-4280-4D4B-B998-7D55E2E69795}" type="datetime1">
              <a:rPr lang="en-IN" smtClean="0"/>
              <a:pPr/>
              <a:t>03-02-2022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E08EB-DFE2-4F0B-897E-A3D6164B976C}" type="datetime1">
              <a:rPr lang="en-IN" smtClean="0"/>
              <a:pPr/>
              <a:t>03-02-2022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254C4-A03E-4B75-8F6A-9EE4E9416BE2}" type="datetime1">
              <a:rPr lang="en-IN" smtClean="0"/>
              <a:pPr/>
              <a:t>03-02-2022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167D-9DAE-4803-9D3B-A115C774E9D8}" type="datetime1">
              <a:rPr lang="en-IN" smtClean="0"/>
              <a:pPr/>
              <a:t>03-02-2022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E2F7-F9F7-4903-BC88-D129C74601D6}" type="datetime1">
              <a:rPr lang="en-IN" smtClean="0"/>
              <a:pPr/>
              <a:t>03-02-2022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556E-6ED2-45C9-8F51-000214668EAC}" type="datetime1">
              <a:rPr lang="en-IN" smtClean="0"/>
              <a:pPr/>
              <a:t>03-02-2022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ECAF-D633-4E1F-BA43-E138DEE725C0}" type="datetime1">
              <a:rPr lang="en-IN" smtClean="0"/>
              <a:pPr/>
              <a:t>03-02-2022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DD16C-14E2-4C32-B62E-0A7D5AAC6720}" type="datetime1">
              <a:rPr lang="en-IN" smtClean="0"/>
              <a:pPr/>
              <a:t>03-02-2022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11DC-BF65-44E3-967D-7A1A7EFE5380}" type="datetime1">
              <a:rPr lang="en-IN" smtClean="0"/>
              <a:pPr/>
              <a:t>03-02-2022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5C074-BD36-49F1-988F-82E98925360F}" type="datetime1">
              <a:rPr lang="en-IN" smtClean="0"/>
              <a:pPr/>
              <a:t>03-02-2022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1268760"/>
            <a:ext cx="6444208" cy="576064"/>
          </a:xfrm>
        </p:spPr>
        <p:txBody>
          <a:bodyPr>
            <a:noAutofit/>
          </a:bodyPr>
          <a:lstStyle/>
          <a:p>
            <a:r>
              <a:rPr lang="en-IN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Topic: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Application Layer</a:t>
            </a:r>
            <a:endParaRPr lang="en-IN" sz="2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560" y="4293096"/>
            <a:ext cx="8136904" cy="2232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Dr. V. B. Waghmare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000" dirty="0">
                <a:latin typeface="Times New Roman" pitchFamily="18" charset="0"/>
                <a:ea typeface="+mj-ea"/>
                <a:cs typeface="Times New Roman" pitchFamily="18" charset="0"/>
              </a:rPr>
              <a:t>Assistant Professor &amp; Head,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Department of Computer</a:t>
            </a:r>
            <a:r>
              <a:rPr kumimoji="0" lang="en-IN" sz="20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Science,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b="1" baseline="0" dirty="0">
                <a:latin typeface="Times New Roman" pitchFamily="18" charset="0"/>
                <a:ea typeface="+mj-ea"/>
                <a:cs typeface="Times New Roman" pitchFamily="18" charset="0"/>
              </a:rPr>
              <a:t>Vivekanand</a:t>
            </a:r>
            <a:r>
              <a:rPr lang="en-IN" sz="2400" b="1" dirty="0">
                <a:latin typeface="Times New Roman" pitchFamily="18" charset="0"/>
                <a:ea typeface="+mj-ea"/>
                <a:cs typeface="Times New Roman" pitchFamily="18" charset="0"/>
              </a:rPr>
              <a:t> College (Autonomous), </a:t>
            </a:r>
            <a:r>
              <a:rPr kumimoji="0" lang="en-I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Kolhapur (MS)</a:t>
            </a:r>
            <a:r>
              <a:rPr kumimoji="0" lang="en-IN" sz="24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India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26" name="Picture 2" descr="C:\Users\HP USER\Downloads\kisspng-company-industry-service-management-nearfield-syst-color-gears-5a81989b1474e6.949493191518442651083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24744"/>
            <a:ext cx="1475656" cy="872996"/>
          </a:xfrm>
          <a:prstGeom prst="rect">
            <a:avLst/>
          </a:prstGeom>
          <a:noFill/>
        </p:spPr>
      </p:pic>
      <p:pic>
        <p:nvPicPr>
          <p:cNvPr id="1027" name="Picture 3" descr="C:\Users\HP USER\Downloads\FDP-Certificates\VC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988840"/>
            <a:ext cx="2592288" cy="2561180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260648"/>
            <a:ext cx="7020272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DSE1006E1</a:t>
            </a:r>
            <a:r>
              <a:rPr kumimoji="0" lang="en-I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SimSun" pitchFamily="2" charset="-122"/>
                <a:ea typeface="SimSun" pitchFamily="2" charset="-122"/>
                <a:cs typeface="Times New Roman" pitchFamily="18" charset="0"/>
              </a:rPr>
              <a:t>- 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SimSun" pitchFamily="2" charset="-122"/>
                <a:ea typeface="SimSun" pitchFamily="2" charset="-122"/>
                <a:cs typeface="Times New Roman" pitchFamily="18" charset="0"/>
              </a:rPr>
              <a:t>Computer Network</a:t>
            </a:r>
            <a:endParaRPr kumimoji="0" lang="en-IN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SimSun" pitchFamily="2" charset="-122"/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Application Layer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1"/>
            <a:ext cx="7772400" cy="1600199"/>
          </a:xfrm>
        </p:spPr>
        <p:txBody>
          <a:bodyPr>
            <a:normAutofit/>
          </a:bodyPr>
          <a:lstStyle/>
          <a:p>
            <a:pPr algn="just">
              <a:lnSpc>
                <a:spcPts val="1560"/>
              </a:lnSpc>
              <a:spcAft>
                <a:spcPts val="800"/>
              </a:spcAft>
            </a:pPr>
            <a:r>
              <a:rPr lang="en-IN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Application layer includes the following functions: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3413" lvl="0" indent="-190500" algn="just">
              <a:lnSpc>
                <a:spcPts val="1365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Identifying communication partners</a:t>
            </a:r>
          </a:p>
          <a:p>
            <a:pPr marL="633413" lvl="0" indent="-190500" algn="just">
              <a:lnSpc>
                <a:spcPts val="1365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Determining resource availability</a:t>
            </a:r>
          </a:p>
          <a:p>
            <a:pPr marL="633413" lvl="0" indent="-190500" algn="just">
              <a:lnSpc>
                <a:spcPts val="1365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Synchronizing communication</a:t>
            </a:r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3413" lvl="0" indent="-190500" algn="just">
              <a:lnSpc>
                <a:spcPts val="1365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</a:pP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2</a:t>
            </a:fld>
            <a:endParaRPr lang="en-IN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3E13961-3E97-4077-9D12-C5B7D55686F0}"/>
              </a:ext>
            </a:extLst>
          </p:cNvPr>
          <p:cNvSpPr txBox="1">
            <a:spLocks/>
          </p:cNvSpPr>
          <p:nvPr/>
        </p:nvSpPr>
        <p:spPr>
          <a:xfrm>
            <a:off x="685800" y="3077063"/>
            <a:ext cx="7772400" cy="21807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56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Services provided by Application Layers</a:t>
            </a:r>
            <a:r>
              <a:rPr lang="en-I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3413" indent="-190500" algn="just">
              <a:lnSpc>
                <a:spcPts val="1365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Network Virtual terminal</a:t>
            </a:r>
          </a:p>
          <a:p>
            <a:pPr marL="633413" indent="-190500" algn="just">
              <a:lnSpc>
                <a:spcPts val="1365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File Transfer, Access, and Management (FTAM)</a:t>
            </a:r>
          </a:p>
          <a:p>
            <a:pPr marL="633413" indent="-190500" algn="just">
              <a:lnSpc>
                <a:spcPts val="1365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Addressing</a:t>
            </a:r>
          </a:p>
          <a:p>
            <a:pPr marL="633413" indent="-190500" algn="just">
              <a:lnSpc>
                <a:spcPts val="1365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</a:pPr>
            <a:r>
              <a:rPr lang="en-IN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Mail Services</a:t>
            </a:r>
          </a:p>
          <a:p>
            <a:pPr marL="633413" indent="-190500" algn="just">
              <a:lnSpc>
                <a:spcPts val="1365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</a:pPr>
            <a:r>
              <a:rPr lang="en-IN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Directory Services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Application Layer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1"/>
            <a:ext cx="7620000" cy="4800599"/>
          </a:xfrm>
        </p:spPr>
        <p:txBody>
          <a:bodyPr>
            <a:normAutofit/>
          </a:bodyPr>
          <a:lstStyle/>
          <a:p>
            <a:pPr algn="just">
              <a:lnSpc>
                <a:spcPts val="1560"/>
              </a:lnSpc>
              <a:spcAft>
                <a:spcPts val="800"/>
              </a:spcAft>
            </a:pPr>
            <a:r>
              <a:rPr lang="en-IN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Domain Name System (DNS):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3413" lvl="0" indent="-190500" algn="just"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Naming database in which internet domain names are located and translated into Internet Protocol (IP) addresses. </a:t>
            </a:r>
          </a:p>
          <a:p>
            <a:pPr marL="633413" indent="-190500" algn="just"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domain name system maps the name people use to locate a website to the IP address that a computer uses to locate that website.</a:t>
            </a:r>
          </a:p>
          <a:p>
            <a:pPr marL="633413" indent="-190500" algn="just"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example, if someone types "example.com" into a web browser, a server behind the scenes maps that name to the corresponding IP address. An IP address is similar in structure to 203.0.113.72.</a:t>
            </a:r>
          </a:p>
          <a:p>
            <a:pPr marL="633413" indent="-190500" algn="just"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Web browsing and most other internet activities rely on DNS to quickly provide the information necessary to connect users to remote hosts. </a:t>
            </a:r>
          </a:p>
          <a:p>
            <a:pPr marL="633413" indent="-190500" algn="just"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DNS servers convert URLs and domain names into IP addresses that computers can understand and use. They translate what a user types into a browser into something the machine can use to find a webpage. This process of translation and lookup is called 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DNS resolution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3413" indent="-190500" algn="just"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</a:pP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3413" indent="-190500" algn="just"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</a:pP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3413" lvl="0" indent="-190500" algn="just"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</a:pP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3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36503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Application Layer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1"/>
            <a:ext cx="7620000" cy="2971799"/>
          </a:xfrm>
        </p:spPr>
        <p:txBody>
          <a:bodyPr>
            <a:normAutofit lnSpcReduction="10000"/>
          </a:bodyPr>
          <a:lstStyle/>
          <a:p>
            <a:pPr algn="just">
              <a:lnSpc>
                <a:spcPts val="1560"/>
              </a:lnSpc>
              <a:spcAft>
                <a:spcPts val="800"/>
              </a:spcAft>
            </a:pPr>
            <a:r>
              <a:rPr lang="en-IN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HyperText</a:t>
            </a:r>
            <a:r>
              <a:rPr lang="en-IN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Transfer Protocol (HTTP)</a:t>
            </a:r>
          </a:p>
          <a:p>
            <a:pPr marL="633413" indent="-190500" algn="just"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communications protocol used to connect to Web servers on the Internet or on a local network (intranet). </a:t>
            </a:r>
          </a:p>
          <a:p>
            <a:pPr marL="633413" indent="-190500" algn="just"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primary function of HTTP is to establish a connection with the server and send HTML pages back to the user's browser.</a:t>
            </a:r>
          </a:p>
          <a:p>
            <a:pPr marL="633413" indent="-190500" algn="just"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</a:pP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Addresses of websites begin with an http:// prefix; however, Web browsers typically default to the HTTP protocol. For example, typing www.yahoo.com is the same as typing http://www.yahoo.com. In fact, only yahoo.com has to be typed in. The browser adds the rest.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3413" indent="-190500" algn="just"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</a:pP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3413" lvl="0" indent="-190500" algn="just"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</a:pP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4</a:t>
            </a:fld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EFF7D7-7821-495A-9C3F-7B8222EA47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0" y="4123259"/>
            <a:ext cx="3429000" cy="2632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0123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Application Layer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1"/>
            <a:ext cx="7391400" cy="4984749"/>
          </a:xfrm>
        </p:spPr>
        <p:txBody>
          <a:bodyPr>
            <a:normAutofit/>
          </a:bodyPr>
          <a:lstStyle/>
          <a:p>
            <a:pPr algn="just">
              <a:lnSpc>
                <a:spcPts val="1560"/>
              </a:lnSpc>
              <a:spcAft>
                <a:spcPts val="800"/>
              </a:spcAft>
            </a:pPr>
            <a:r>
              <a:rPr lang="en-IN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World Wide Web (WWW)</a:t>
            </a:r>
          </a:p>
          <a:p>
            <a:pPr marL="633413" indent="-190500" algn="just"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which is also known as a Web, is a collection of websites or web pages stored in web servers and connected to local computers through the internet. </a:t>
            </a:r>
          </a:p>
          <a:p>
            <a:pPr marL="633413" indent="-190500" algn="just"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</a:pPr>
            <a:r>
              <a:rPr lang="fr-F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These websites contain text pages, digital images, audios, videos, etc.</a:t>
            </a:r>
          </a:p>
          <a:p>
            <a:pPr marL="633413" indent="-190500" algn="just"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</a:pPr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web page is given an online address called a Uniform Resource Locator (URL). A particular collection of web pages that belong to a specific URL is called a website, e.g., </a:t>
            </a:r>
            <a:r>
              <a:rPr lang="en-IN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www.facebook.com</a:t>
            </a:r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 </a:t>
            </a:r>
            <a:r>
              <a:rPr lang="en-IN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www.google.com</a:t>
            </a:r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etc. So, the World Wide Web is like a huge electronic book whose pages are stored on multiple servers across the world.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3413" indent="-190500" algn="just"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</a:pPr>
            <a:r>
              <a:rPr lang="fr-F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Small websites store all of their </a:t>
            </a:r>
            <a:r>
              <a:rPr lang="en-IN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WebPages</a:t>
            </a:r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a single server, but big websites or organizations place their </a:t>
            </a:r>
            <a:r>
              <a:rPr lang="en-IN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WebPages</a:t>
            </a:r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different servers in different countries so that when users of a country search their site they could get the information quickly from the nearest server.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3413" indent="-190500" algn="just"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</a:pP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5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13985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Application Layer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6</a:t>
            </a:fld>
            <a:endParaRPr lang="en-I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7D9D0B-348E-41D4-8A77-2B0C85D2ADC8}"/>
              </a:ext>
            </a:extLst>
          </p:cNvPr>
          <p:cNvSpPr txBox="1"/>
          <p:nvPr/>
        </p:nvSpPr>
        <p:spPr>
          <a:xfrm>
            <a:off x="762000" y="1454509"/>
            <a:ext cx="4572000" cy="24815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20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Telnet</a:t>
            </a:r>
            <a:r>
              <a:rPr lang="en-IN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is an application protocol used on the Internet or local area network to provide a bidirectional interactive text-oriented communication facility using a virtual terminal connection. User data is interspersed in-band with Telnet control information in an 8-bit byte oriented data connection over the Transmission Control Protocol (TCP).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55D9C7-1619-4E1F-9C30-F723B351556E}"/>
              </a:ext>
            </a:extLst>
          </p:cNvPr>
          <p:cNvSpPr txBox="1"/>
          <p:nvPr/>
        </p:nvSpPr>
        <p:spPr>
          <a:xfrm>
            <a:off x="762000" y="3977873"/>
            <a:ext cx="45720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File Transfer Protocol (FTP)</a:t>
            </a: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is a standard communication protocol used for the transfer of computer files from a server to a client on a computer network. FTP is built on a client–server model architecture using separate control and data connections between the client and the server. </a:t>
            </a:r>
            <a:endParaRPr lang="en-IN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E7C0A5-0743-45D4-A894-1C7AE275F156}"/>
              </a:ext>
            </a:extLst>
          </p:cNvPr>
          <p:cNvSpPr txBox="1"/>
          <p:nvPr/>
        </p:nvSpPr>
        <p:spPr>
          <a:xfrm>
            <a:off x="5638800" y="1536826"/>
            <a:ext cx="2743200" cy="48195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Simple Mail Transfer Protocol (SMTP):</a:t>
            </a: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an internet standard communication protocol for electronic mail transmission. Mail servers and other message transfer agents use SMTP to send and receive mail messages. User-level email clients typically use SMTP only for sending messages to a mail server for relaying, and typically submit outgoing email to the mail server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212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7</a:t>
            </a:fld>
            <a:endParaRPr lang="en-IN"/>
          </a:p>
        </p:txBody>
      </p:sp>
      <p:pic>
        <p:nvPicPr>
          <p:cNvPr id="3074" name="Picture 2" descr="C:\Users\HP USER\Downloads\imag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204864"/>
            <a:ext cx="3238500" cy="1409700"/>
          </a:xfrm>
          <a:prstGeom prst="rect">
            <a:avLst/>
          </a:prstGeom>
          <a:noFill/>
        </p:spPr>
      </p:pic>
      <p:pic>
        <p:nvPicPr>
          <p:cNvPr id="3075" name="Picture 3" descr="C:\Users\HP USER\Downloads\sh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4293096"/>
            <a:ext cx="2232248" cy="11737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1801</TotalTime>
  <Words>700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SimSun</vt:lpstr>
      <vt:lpstr>Arial</vt:lpstr>
      <vt:lpstr>Calibri</vt:lpstr>
      <vt:lpstr>Courier New</vt:lpstr>
      <vt:lpstr>Times New Roman</vt:lpstr>
      <vt:lpstr>Office Theme</vt:lpstr>
      <vt:lpstr>Topic: Application Layer</vt:lpstr>
      <vt:lpstr>Application Layer</vt:lpstr>
      <vt:lpstr>Application Layer</vt:lpstr>
      <vt:lpstr>Application Layer</vt:lpstr>
      <vt:lpstr>Application Layer</vt:lpstr>
      <vt:lpstr>Application Layer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MOOC/MOODLE and e-Contents</dc:title>
  <dc:creator>Vishal</dc:creator>
  <cp:lastModifiedBy>abhijeet chautre</cp:lastModifiedBy>
  <cp:revision>142</cp:revision>
  <dcterms:created xsi:type="dcterms:W3CDTF">2020-05-01T16:50:16Z</dcterms:created>
  <dcterms:modified xsi:type="dcterms:W3CDTF">2022-02-03T05:21:54Z</dcterms:modified>
</cp:coreProperties>
</file>