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6" r:id="rId3"/>
    <p:sldId id="269" r:id="rId4"/>
    <p:sldId id="270" r:id="rId5"/>
    <p:sldId id="271" r:id="rId6"/>
    <p:sldId id="272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81D8A6-35B0-41F1-9B95-FDFB633A3B85}" type="datetimeFigureOut">
              <a:rPr lang="en-IN" smtClean="0"/>
              <a:pPr/>
              <a:t>03-02-2022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1DF6D4-B46B-409F-9E6B-F54DF77FE699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08FF4-B005-4DB2-A924-4556576EF8EF}" type="datetime1">
              <a:rPr lang="en-IN" smtClean="0"/>
              <a:pPr/>
              <a:t>03-02-2022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55378-DCDB-44B7-BBD3-E4B3043BB0DD}" type="datetime1">
              <a:rPr lang="en-IN" smtClean="0"/>
              <a:pPr/>
              <a:t>03-02-2022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E236A-4280-4D4B-B998-7D55E2E69795}" type="datetime1">
              <a:rPr lang="en-IN" smtClean="0"/>
              <a:pPr/>
              <a:t>03-02-2022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E08EB-DFE2-4F0B-897E-A3D6164B976C}" type="datetime1">
              <a:rPr lang="en-IN" smtClean="0"/>
              <a:pPr/>
              <a:t>03-02-2022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254C4-A03E-4B75-8F6A-9EE4E9416BE2}" type="datetime1">
              <a:rPr lang="en-IN" smtClean="0"/>
              <a:pPr/>
              <a:t>03-02-2022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FC167D-9DAE-4803-9D3B-A115C774E9D8}" type="datetime1">
              <a:rPr lang="en-IN" smtClean="0"/>
              <a:pPr/>
              <a:t>03-02-2022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6E2F7-F9F7-4903-BC88-D129C74601D6}" type="datetime1">
              <a:rPr lang="en-IN" smtClean="0"/>
              <a:pPr/>
              <a:t>03-02-2022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A556E-6ED2-45C9-8F51-000214668EAC}" type="datetime1">
              <a:rPr lang="en-IN" smtClean="0"/>
              <a:pPr/>
              <a:t>03-02-2022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2ECAF-D633-4E1F-BA43-E138DEE725C0}" type="datetime1">
              <a:rPr lang="en-IN" smtClean="0"/>
              <a:pPr/>
              <a:t>03-02-2022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DD16C-14E2-4C32-B62E-0A7D5AAC6720}" type="datetime1">
              <a:rPr lang="en-IN" smtClean="0"/>
              <a:pPr/>
              <a:t>03-02-2022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511DC-BF65-44E3-967D-7A1A7EFE5380}" type="datetime1">
              <a:rPr lang="en-IN" smtClean="0"/>
              <a:pPr/>
              <a:t>03-02-2022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5C074-BD36-49F1-988F-82E98925360F}" type="datetime1">
              <a:rPr lang="en-IN" smtClean="0"/>
              <a:pPr/>
              <a:t>03-02-2022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E93B5-BEE8-4E51-A903-1254F85D76FE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3728" y="1340768"/>
            <a:ext cx="6444208" cy="576064"/>
          </a:xfrm>
        </p:spPr>
        <p:txBody>
          <a:bodyPr>
            <a:noAutofit/>
          </a:bodyPr>
          <a:lstStyle/>
          <a:p>
            <a:r>
              <a:rPr lang="en-IN" sz="24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Topic: </a:t>
            </a:r>
            <a:r>
              <a:rPr lang="en-IN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Thread &amp; CPU Scheduling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611560" y="4221088"/>
            <a:ext cx="8136904" cy="22322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Dr. V. B. Waghmare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2000" dirty="0">
                <a:latin typeface="Times New Roman" pitchFamily="18" charset="0"/>
                <a:ea typeface="+mj-ea"/>
                <a:cs typeface="Times New Roman" pitchFamily="18" charset="0"/>
              </a:rPr>
              <a:t>Assistant Professor &amp; Head,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Department of Computer</a:t>
            </a:r>
            <a:r>
              <a:rPr kumimoji="0" lang="en-IN" sz="20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Science,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2400" b="1" baseline="0" dirty="0">
                <a:latin typeface="Times New Roman" pitchFamily="18" charset="0"/>
                <a:ea typeface="+mj-ea"/>
                <a:cs typeface="Times New Roman" pitchFamily="18" charset="0"/>
              </a:rPr>
              <a:t>Vivekanand</a:t>
            </a:r>
            <a:r>
              <a:rPr lang="en-IN" sz="2400" b="1" dirty="0">
                <a:latin typeface="Times New Roman" pitchFamily="18" charset="0"/>
                <a:ea typeface="+mj-ea"/>
                <a:cs typeface="Times New Roman" pitchFamily="18" charset="0"/>
              </a:rPr>
              <a:t> College (Autonomous), </a:t>
            </a:r>
            <a:r>
              <a:rPr kumimoji="0" lang="en-IN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Kolhapur (MS)</a:t>
            </a:r>
            <a:r>
              <a:rPr kumimoji="0" lang="en-IN" sz="24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India</a:t>
            </a:r>
            <a:endParaRPr kumimoji="0" lang="en-IN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027" name="Picture 3" descr="C:\Users\HP USER\Downloads\FDP-Certificates\VC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1988840"/>
            <a:ext cx="2592288" cy="2561180"/>
          </a:xfrm>
          <a:prstGeom prst="rect">
            <a:avLst/>
          </a:prstGeom>
          <a:noFill/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0" y="260648"/>
            <a:ext cx="7020272" cy="50405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SimSun" pitchFamily="2" charset="-122"/>
                <a:cs typeface="Times New Roman" pitchFamily="18" charset="0"/>
              </a:rPr>
              <a:t>DSE1006C </a:t>
            </a:r>
            <a:r>
              <a:rPr kumimoji="0" lang="en-I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SimSun" pitchFamily="2" charset="-122"/>
                <a:ea typeface="SimSun" pitchFamily="2" charset="-122"/>
                <a:cs typeface="Times New Roman" pitchFamily="18" charset="0"/>
              </a:rPr>
              <a:t>– </a:t>
            </a:r>
            <a:r>
              <a:rPr kumimoji="0" lang="en-IN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SimSun" pitchFamily="2" charset="-122"/>
                <a:ea typeface="SimSun" pitchFamily="2" charset="-122"/>
                <a:cs typeface="Times New Roman" pitchFamily="18" charset="0"/>
              </a:rPr>
              <a:t>Operating</a:t>
            </a:r>
            <a:r>
              <a:rPr kumimoji="0" lang="en-IN" sz="2800" b="0" i="0" u="none" strike="noStrike" kern="1200" cap="none" spc="0" normalizeH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SimSun" pitchFamily="2" charset="-122"/>
                <a:ea typeface="SimSun" pitchFamily="2" charset="-122"/>
                <a:cs typeface="Times New Roman" pitchFamily="18" charset="0"/>
              </a:rPr>
              <a:t> System</a:t>
            </a:r>
            <a:endParaRPr kumimoji="0" lang="en-IN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SimSun" pitchFamily="2" charset="-122"/>
              <a:ea typeface="SimSun" pitchFamily="2" charset="-122"/>
              <a:cs typeface="Times New Roman" pitchFamily="18" charset="0"/>
            </a:endParaRPr>
          </a:p>
        </p:txBody>
      </p:sp>
      <p:pic>
        <p:nvPicPr>
          <p:cNvPr id="3" name="Picture 2" descr="C:\Users\HP USER\Pictures\5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052736"/>
            <a:ext cx="1469306" cy="15849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6024" y="461739"/>
            <a:ext cx="7772400" cy="1470025"/>
          </a:xfrm>
        </p:spPr>
        <p:txBody>
          <a:bodyPr/>
          <a:lstStyle/>
          <a:p>
            <a:r>
              <a:rPr lang="en-IN" b="1" dirty="0">
                <a:latin typeface="Times New Roman" pitchFamily="18" charset="0"/>
                <a:cs typeface="Times New Roman" pitchFamily="18" charset="0"/>
              </a:rPr>
              <a:t>Content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4854" y="1925226"/>
            <a:ext cx="7128792" cy="2079837"/>
          </a:xfrm>
        </p:spPr>
        <p:txBody>
          <a:bodyPr>
            <a:normAutofit/>
          </a:bodyPr>
          <a:lstStyle/>
          <a:p>
            <a:pPr marL="269875" indent="-269875" algn="l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Thread </a:t>
            </a:r>
          </a:p>
          <a:p>
            <a:pPr marL="269875" indent="-269875" algn="l">
              <a:lnSpc>
                <a:spcPct val="120000"/>
              </a:lnSpc>
              <a:buFont typeface="Wingdings" pitchFamily="2" charset="2"/>
              <a:buChar char="§"/>
            </a:pPr>
            <a:r>
              <a:rPr lang="en-US" sz="40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CPU Scheduling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2</a:t>
            </a:fld>
            <a:endParaRPr lang="en-I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Thread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3</a:t>
            </a:fld>
            <a:endParaRPr lang="en-IN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DD35EB17-EC67-431E-99D9-53C3B6584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0CFC2A-6AD6-4D40-B024-6D4D904EF453}"/>
              </a:ext>
            </a:extLst>
          </p:cNvPr>
          <p:cNvSpPr txBox="1"/>
          <p:nvPr/>
        </p:nvSpPr>
        <p:spPr>
          <a:xfrm>
            <a:off x="894420" y="1031815"/>
            <a:ext cx="7355160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N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 thread is basically a </a:t>
            </a:r>
            <a:r>
              <a:rPr lang="en-US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lightweight process 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which helps to </a:t>
            </a:r>
            <a:r>
              <a:rPr lang="en-US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improve performance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of an application software through parallelism. Each thread belongs to exactly one process and no thread can exist outside a process. </a:t>
            </a:r>
          </a:p>
          <a:p>
            <a:pPr algn="just"/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Each thread represents a separate flow of control. </a:t>
            </a:r>
          </a:p>
          <a:p>
            <a:pPr algn="just"/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The process may contain </a:t>
            </a:r>
            <a:r>
              <a:rPr lang="en-US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multiple threads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Multithreading is the ability of the program to manage and execute multiple requests at the same time. </a:t>
            </a:r>
          </a:p>
          <a:p>
            <a:pPr algn="just"/>
            <a:r>
              <a:rPr lang="en-US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Multiple threads 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are created in the </a:t>
            </a:r>
            <a:r>
              <a:rPr lang="en-US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single process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endParaRPr lang="en-US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Following are some reasons </a:t>
            </a:r>
            <a:r>
              <a:rPr lang="en-US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why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we use threads in designing operating systems. </a:t>
            </a:r>
          </a:p>
          <a:p>
            <a:pPr marL="265113" indent="-265113" algn="just"/>
            <a:r>
              <a:rPr lang="en-US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1. A process with multiple threads makes a great server for example </a:t>
            </a:r>
            <a:r>
              <a:rPr lang="en-US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printer server. </a:t>
            </a:r>
          </a:p>
          <a:p>
            <a:pPr marL="265113" indent="-265113" algn="just"/>
            <a:r>
              <a:rPr lang="en-US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2. Because threads can share common data, they do not need to use </a:t>
            </a:r>
            <a:r>
              <a:rPr lang="en-US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interprocess</a:t>
            </a:r>
            <a:r>
              <a:rPr lang="en-US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communication. </a:t>
            </a:r>
          </a:p>
          <a:p>
            <a:pPr marL="265113" indent="-265113" algn="just"/>
            <a:r>
              <a:rPr lang="en-US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3. Because of the very nature, threads can take advantage of multiprocessors.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CPU Scheduling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4</a:t>
            </a:fld>
            <a:endParaRPr lang="en-IN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DD35EB17-EC67-431E-99D9-53C3B6584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0CFC2A-6AD6-4D40-B024-6D4D904EF453}"/>
              </a:ext>
            </a:extLst>
          </p:cNvPr>
          <p:cNvSpPr txBox="1"/>
          <p:nvPr/>
        </p:nvSpPr>
        <p:spPr>
          <a:xfrm>
            <a:off x="894420" y="1052736"/>
            <a:ext cx="735516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Scheduling is fundamental operating system function since almost all computer resources are scheduled before use.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A64E61-CFA7-463D-93E7-E9192E931EBB}"/>
              </a:ext>
            </a:extLst>
          </p:cNvPr>
          <p:cNvSpPr txBox="1"/>
          <p:nvPr/>
        </p:nvSpPr>
        <p:spPr>
          <a:xfrm>
            <a:off x="1043608" y="2420888"/>
            <a:ext cx="7792380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IN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IN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Process State</a:t>
            </a:r>
            <a:br>
              <a:rPr lang="en-IN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As a process executes, it changes its state. The state of a process is defined in part by the current activity of that process. Each process may be in one of the following states: 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• 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New.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The process is being created. 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• 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Running.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Instructions are being executed. 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• 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Waiting.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The process is waiting for some event to occur. 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• 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Ready.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The process is waiting to be assigned to a processor. </a:t>
            </a: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• </a:t>
            </a:r>
            <a:r>
              <a:rPr lang="en-US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Terminated.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The process has finished execution. </a:t>
            </a:r>
            <a:r>
              <a:rPr lang="en-IN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22167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CPU Scheduling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5</a:t>
            </a:fld>
            <a:endParaRPr lang="en-IN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DD35EB17-EC67-431E-99D9-53C3B6584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C57AC3-6231-4342-8D91-0EA3404735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012" y="1279525"/>
            <a:ext cx="7677975" cy="366164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2A3AA52-7B3F-48AD-93C7-209D6CFD000E}"/>
              </a:ext>
            </a:extLst>
          </p:cNvPr>
          <p:cNvSpPr txBox="1"/>
          <p:nvPr/>
        </p:nvSpPr>
        <p:spPr>
          <a:xfrm>
            <a:off x="971599" y="5313117"/>
            <a:ext cx="7677975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Each process is represented in the operating system by a process control block (PCB)-also called a </a:t>
            </a:r>
            <a:r>
              <a:rPr lang="en-US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task control block.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37936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6525"/>
            <a:ext cx="8229600" cy="1143000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Performance Criteria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6</a:t>
            </a:fld>
            <a:endParaRPr lang="en-IN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DD35EB17-EC67-431E-99D9-53C3B6584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A64E61-CFA7-463D-93E7-E9192E931EBB}"/>
              </a:ext>
            </a:extLst>
          </p:cNvPr>
          <p:cNvSpPr txBox="1"/>
          <p:nvPr/>
        </p:nvSpPr>
        <p:spPr>
          <a:xfrm>
            <a:off x="925631" y="1201836"/>
            <a:ext cx="7761169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There are some criteria’s suggested for comparing CPU scheduling algorithms. </a:t>
            </a:r>
          </a:p>
          <a:p>
            <a:pPr marL="265113" indent="-265113">
              <a:buAutoNum type="arabicPeriod"/>
            </a:pPr>
            <a:r>
              <a:rPr lang="en-US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CPU Utilization: 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When the CPU is very expensive we want to keep it as busy as possible. </a:t>
            </a:r>
          </a:p>
          <a:p>
            <a:pPr marL="265113" indent="-265113">
              <a:buAutoNum type="arabicPeriod"/>
            </a:pPr>
            <a:endParaRPr lang="en-US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65113" indent="-265113"/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en-US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Throughput: 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One measure of work is the number of jobs, which are completed per time unit. </a:t>
            </a:r>
          </a:p>
          <a:p>
            <a:pPr marL="265113" indent="-265113"/>
            <a:endParaRPr lang="en-US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65113" indent="-265113"/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3. </a:t>
            </a:r>
            <a:r>
              <a:rPr lang="en-US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Turnaround time: 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The interval form the time of submission to the time of completion is the turnaround time. </a:t>
            </a:r>
          </a:p>
          <a:p>
            <a:pPr marL="265113" indent="-265113"/>
            <a:endParaRPr lang="en-US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65113" indent="-265113"/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4. </a:t>
            </a:r>
            <a:r>
              <a:rPr lang="en-US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Waiting time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: Waiting time is the time that a job spends in the ready queue. </a:t>
            </a:r>
          </a:p>
          <a:p>
            <a:pPr marL="265113" indent="-265113"/>
            <a:endParaRPr lang="en-US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265113" indent="-265113"/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5. </a:t>
            </a:r>
            <a:r>
              <a:rPr lang="en-US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Response time: 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The time spent between submission of a request and getting the first response is called as response time. </a:t>
            </a:r>
          </a:p>
        </p:txBody>
      </p:sp>
    </p:spTree>
    <p:extLst>
      <p:ext uri="{BB962C8B-B14F-4D97-AF65-F5344CB8AC3E}">
        <p14:creationId xmlns:p14="http://schemas.microsoft.com/office/powerpoint/2010/main" val="350402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CE93B5-BEE8-4E51-A903-1254F85D76FE}" type="slidenum">
              <a:rPr lang="en-IN" smtClean="0"/>
              <a:pPr/>
              <a:t>7</a:t>
            </a:fld>
            <a:endParaRPr lang="en-IN"/>
          </a:p>
        </p:txBody>
      </p:sp>
      <p:pic>
        <p:nvPicPr>
          <p:cNvPr id="3074" name="Picture 2" descr="C:\Users\HP USER\Downloads\imag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204864"/>
            <a:ext cx="3238500" cy="1409700"/>
          </a:xfrm>
          <a:prstGeom prst="rect">
            <a:avLst/>
          </a:prstGeom>
          <a:noFill/>
        </p:spPr>
      </p:pic>
      <p:pic>
        <p:nvPicPr>
          <p:cNvPr id="3075" name="Picture 3" descr="C:\Users\HP USER\Downloads\sh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4293096"/>
            <a:ext cx="2232248" cy="11737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2599</TotalTime>
  <Words>450</Words>
  <Application>Microsoft Office PowerPoint</Application>
  <PresentationFormat>On-screen Show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SimSun</vt:lpstr>
      <vt:lpstr>Arial</vt:lpstr>
      <vt:lpstr>Calibri</vt:lpstr>
      <vt:lpstr>Times New Roman</vt:lpstr>
      <vt:lpstr>Wingdings</vt:lpstr>
      <vt:lpstr>Office Theme</vt:lpstr>
      <vt:lpstr>Topic: Thread &amp; CPU Scheduling</vt:lpstr>
      <vt:lpstr>Content</vt:lpstr>
      <vt:lpstr>Thread</vt:lpstr>
      <vt:lpstr>CPU Scheduling</vt:lpstr>
      <vt:lpstr>CPU Scheduling</vt:lpstr>
      <vt:lpstr>Performance Criteria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MOOC/MOODLE and e-Contents</dc:title>
  <dc:creator>Vishal</dc:creator>
  <cp:lastModifiedBy>abhijeet chautre</cp:lastModifiedBy>
  <cp:revision>180</cp:revision>
  <dcterms:created xsi:type="dcterms:W3CDTF">2020-05-01T16:50:16Z</dcterms:created>
  <dcterms:modified xsi:type="dcterms:W3CDTF">2022-02-03T05:44:18Z</dcterms:modified>
</cp:coreProperties>
</file>