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6" r:id="rId3"/>
    <p:sldId id="269" r:id="rId4"/>
    <p:sldId id="270" r:id="rId5"/>
    <p:sldId id="271" r:id="rId6"/>
    <p:sldId id="272" r:id="rId7"/>
    <p:sldId id="273" r:id="rId8"/>
    <p:sldId id="274"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81D8A6-35B0-41F1-9B95-FDFB633A3B85}" type="datetimeFigureOut">
              <a:rPr lang="en-IN" smtClean="0"/>
              <a:pPr/>
              <a:t>05-02-2022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1DF6D4-B46B-409F-9E6B-F54DF77FE69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3008FF4-B005-4DB2-A924-4556576EF8EF}" type="datetime1">
              <a:rPr lang="en-IN" smtClean="0"/>
              <a:pPr/>
              <a:t>05-02-2022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3955378-DCDB-44B7-BBD3-E4B3043BB0DD}" type="datetime1">
              <a:rPr lang="en-IN" smtClean="0"/>
              <a:pPr/>
              <a:t>05-02-2022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F0E236A-4280-4D4B-B998-7D55E2E69795}" type="datetime1">
              <a:rPr lang="en-IN" smtClean="0"/>
              <a:pPr/>
              <a:t>05-02-2022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39E08EB-DFE2-4F0B-897E-A3D6164B976C}" type="datetime1">
              <a:rPr lang="en-IN" smtClean="0"/>
              <a:pPr/>
              <a:t>05-02-2022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254C4-A03E-4B75-8F6A-9EE4E9416BE2}" type="datetime1">
              <a:rPr lang="en-IN" smtClean="0"/>
              <a:pPr/>
              <a:t>05-02-2022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7FC167D-9DAE-4803-9D3B-A115C774E9D8}" type="datetime1">
              <a:rPr lang="en-IN" smtClean="0"/>
              <a:pPr/>
              <a:t>05-02-2022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766E2F7-F9F7-4903-BC88-D129C74601D6}" type="datetime1">
              <a:rPr lang="en-IN" smtClean="0"/>
              <a:pPr/>
              <a:t>05-02-2022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E2A556E-6ED2-45C9-8F51-000214668EAC}" type="datetime1">
              <a:rPr lang="en-IN" smtClean="0"/>
              <a:pPr/>
              <a:t>05-02-2022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2ECAF-D633-4E1F-BA43-E138DEE725C0}" type="datetime1">
              <a:rPr lang="en-IN" smtClean="0"/>
              <a:pPr/>
              <a:t>05-02-2022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BDD16C-14E2-4C32-B62E-0A7D5AAC6720}" type="datetime1">
              <a:rPr lang="en-IN" smtClean="0"/>
              <a:pPr/>
              <a:t>05-02-2022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2511DC-BF65-44E3-967D-7A1A7EFE5380}" type="datetime1">
              <a:rPr lang="en-IN" smtClean="0"/>
              <a:pPr/>
              <a:t>05-02-2022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CE93B5-BEE8-4E51-A903-1254F85D76F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5C074-BD36-49F1-988F-82E98925360F}" type="datetime1">
              <a:rPr lang="en-IN" smtClean="0"/>
              <a:pPr/>
              <a:t>05-02-2022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E93B5-BEE8-4E51-A903-1254F85D76F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1340768"/>
            <a:ext cx="6444208" cy="576064"/>
          </a:xfrm>
        </p:spPr>
        <p:txBody>
          <a:bodyPr>
            <a:noAutofit/>
          </a:bodyPr>
          <a:lstStyle/>
          <a:p>
            <a:r>
              <a:rPr lang="en-IN" sz="2400" dirty="0">
                <a:solidFill>
                  <a:schemeClr val="accent1">
                    <a:lumMod val="75000"/>
                  </a:schemeClr>
                </a:solidFill>
                <a:latin typeface="Times New Roman" pitchFamily="18" charset="0"/>
                <a:cs typeface="Times New Roman" pitchFamily="18" charset="0"/>
              </a:rPr>
              <a:t>Topic: </a:t>
            </a:r>
            <a:r>
              <a:rPr lang="en-IN" sz="2400" b="1" dirty="0">
                <a:solidFill>
                  <a:schemeClr val="accent1">
                    <a:lumMod val="75000"/>
                  </a:schemeClr>
                </a:solidFill>
                <a:latin typeface="Times New Roman" pitchFamily="18" charset="0"/>
                <a:cs typeface="Times New Roman" pitchFamily="18" charset="0"/>
              </a:rPr>
              <a:t>Scheduling Algorithms</a:t>
            </a:r>
          </a:p>
        </p:txBody>
      </p:sp>
      <p:sp>
        <p:nvSpPr>
          <p:cNvPr id="4" name="Slide Number Placeholder 3"/>
          <p:cNvSpPr>
            <a:spLocks noGrp="1"/>
          </p:cNvSpPr>
          <p:nvPr>
            <p:ph type="sldNum" sz="quarter" idx="12"/>
          </p:nvPr>
        </p:nvSpPr>
        <p:spPr/>
        <p:txBody>
          <a:bodyPr/>
          <a:lstStyle/>
          <a:p>
            <a:fld id="{40CE93B5-BEE8-4E51-A903-1254F85D76FE}" type="slidenum">
              <a:rPr lang="en-IN" smtClean="0"/>
              <a:pPr/>
              <a:t>1</a:t>
            </a:fld>
            <a:endParaRPr lang="en-IN"/>
          </a:p>
        </p:txBody>
      </p:sp>
      <p:sp>
        <p:nvSpPr>
          <p:cNvPr id="5" name="Title 1"/>
          <p:cNvSpPr txBox="1">
            <a:spLocks/>
          </p:cNvSpPr>
          <p:nvPr/>
        </p:nvSpPr>
        <p:spPr>
          <a:xfrm>
            <a:off x="611560" y="4221088"/>
            <a:ext cx="8136904" cy="223224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2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Dr. V. B. Waghmare</a:t>
            </a:r>
          </a:p>
          <a:p>
            <a:pPr marL="0" marR="0" lvl="0" indent="0" algn="ctr" defTabSz="914400" rtl="0" eaLnBrk="1" fontAlgn="auto" latinLnBrk="0" hangingPunct="1">
              <a:lnSpc>
                <a:spcPct val="100000"/>
              </a:lnSpc>
              <a:spcBef>
                <a:spcPct val="0"/>
              </a:spcBef>
              <a:spcAft>
                <a:spcPts val="0"/>
              </a:spcAft>
              <a:buClrTx/>
              <a:buSzTx/>
              <a:buFontTx/>
              <a:buNone/>
              <a:tabLst/>
              <a:defRPr/>
            </a:pPr>
            <a:r>
              <a:rPr lang="en-IN" sz="2000" dirty="0">
                <a:latin typeface="Times New Roman" pitchFamily="18" charset="0"/>
                <a:ea typeface="+mj-ea"/>
                <a:cs typeface="Times New Roman" pitchFamily="18" charset="0"/>
              </a:rPr>
              <a:t>Assistant Professor &amp; Head,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00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Department of Computer</a:t>
            </a:r>
            <a:r>
              <a:rPr kumimoji="0" lang="en-IN" sz="200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Science,</a:t>
            </a:r>
          </a:p>
          <a:p>
            <a:pPr marL="0" marR="0" lvl="0" indent="0" algn="ctr" defTabSz="914400" rtl="0" eaLnBrk="1" fontAlgn="auto" latinLnBrk="0" hangingPunct="1">
              <a:lnSpc>
                <a:spcPct val="100000"/>
              </a:lnSpc>
              <a:spcBef>
                <a:spcPct val="0"/>
              </a:spcBef>
              <a:spcAft>
                <a:spcPts val="0"/>
              </a:spcAft>
              <a:buClrTx/>
              <a:buSzTx/>
              <a:buFontTx/>
              <a:buNone/>
              <a:tabLst/>
              <a:defRPr/>
            </a:pPr>
            <a:r>
              <a:rPr lang="en-IN" sz="2400" b="1" baseline="0" dirty="0">
                <a:latin typeface="Times New Roman" pitchFamily="18" charset="0"/>
                <a:ea typeface="+mj-ea"/>
                <a:cs typeface="Times New Roman" pitchFamily="18" charset="0"/>
              </a:rPr>
              <a:t>Vivekanand</a:t>
            </a:r>
            <a:r>
              <a:rPr lang="en-IN" sz="2400" b="1" dirty="0">
                <a:latin typeface="Times New Roman" pitchFamily="18" charset="0"/>
                <a:ea typeface="+mj-ea"/>
                <a:cs typeface="Times New Roman" pitchFamily="18" charset="0"/>
              </a:rPr>
              <a:t> College (Autonomous), </a:t>
            </a:r>
            <a:r>
              <a:rPr kumimoji="0" lang="en-IN"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Kolhapur (MS)</a:t>
            </a:r>
            <a:r>
              <a:rPr kumimoji="0" lang="en-IN" sz="24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India</a:t>
            </a:r>
            <a:endParaRPr kumimoji="0" lang="en-IN"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027" name="Picture 3" descr="C:\Users\HP USER\Downloads\FDP-Certificates\VCK.png"/>
          <p:cNvPicPr>
            <a:picLocks noChangeAspect="1" noChangeArrowheads="1"/>
          </p:cNvPicPr>
          <p:nvPr/>
        </p:nvPicPr>
        <p:blipFill>
          <a:blip r:embed="rId2" cstate="print"/>
          <a:srcRect/>
          <a:stretch>
            <a:fillRect/>
          </a:stretch>
        </p:blipFill>
        <p:spPr bwMode="auto">
          <a:xfrm>
            <a:off x="3275856" y="1988840"/>
            <a:ext cx="2592288" cy="2561180"/>
          </a:xfrm>
          <a:prstGeom prst="rect">
            <a:avLst/>
          </a:prstGeom>
          <a:noFill/>
        </p:spPr>
      </p:pic>
      <p:sp>
        <p:nvSpPr>
          <p:cNvPr id="7" name="Title 1"/>
          <p:cNvSpPr txBox="1">
            <a:spLocks/>
          </p:cNvSpPr>
          <p:nvPr/>
        </p:nvSpPr>
        <p:spPr>
          <a:xfrm>
            <a:off x="0" y="260648"/>
            <a:ext cx="7020272" cy="504056"/>
          </a:xfrm>
          <a:prstGeom prst="rect">
            <a:avLst/>
          </a:prstGeom>
          <a:solidFill>
            <a:schemeClr val="accent3">
              <a:lumMod val="20000"/>
              <a:lumOff val="80000"/>
            </a:schemeClr>
          </a:solidFill>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IN" sz="2000" b="1" i="0" u="none" strike="noStrike" kern="1200" cap="none" spc="0" normalizeH="0" baseline="0" noProof="0" dirty="0">
                <a:ln>
                  <a:noFill/>
                </a:ln>
                <a:solidFill>
                  <a:schemeClr val="accent1">
                    <a:lumMod val="75000"/>
                  </a:schemeClr>
                </a:solidFill>
                <a:effectLst/>
                <a:uLnTx/>
                <a:uFillTx/>
                <a:latin typeface="Times New Roman" pitchFamily="18" charset="0"/>
                <a:ea typeface="SimSun" pitchFamily="2" charset="-122"/>
                <a:cs typeface="Times New Roman" pitchFamily="18" charset="0"/>
              </a:rPr>
              <a:t>DSE1006C </a:t>
            </a:r>
            <a:r>
              <a:rPr kumimoji="0" lang="en-IN" sz="2000" b="1"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 </a:t>
            </a:r>
            <a:r>
              <a:rPr kumimoji="0" lang="en-IN" sz="2800" b="0"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Operating</a:t>
            </a:r>
            <a:r>
              <a:rPr kumimoji="0" lang="en-IN" sz="2800" b="0" i="0" u="none" strike="noStrike" kern="1200" cap="none" spc="0" normalizeH="0" noProof="0" dirty="0">
                <a:ln>
                  <a:noFill/>
                </a:ln>
                <a:solidFill>
                  <a:schemeClr val="accent1">
                    <a:lumMod val="75000"/>
                  </a:schemeClr>
                </a:solidFill>
                <a:effectLst/>
                <a:uLnTx/>
                <a:uFillTx/>
                <a:latin typeface="SimSun" pitchFamily="2" charset="-122"/>
                <a:ea typeface="SimSun" pitchFamily="2" charset="-122"/>
                <a:cs typeface="Times New Roman" pitchFamily="18" charset="0"/>
              </a:rPr>
              <a:t> System</a:t>
            </a:r>
            <a:endParaRPr kumimoji="0" lang="en-IN" sz="2800" b="1" i="0" u="none" strike="noStrike" kern="1200" cap="none" spc="0" normalizeH="0" baseline="0" noProof="0" dirty="0">
              <a:ln>
                <a:noFill/>
              </a:ln>
              <a:solidFill>
                <a:schemeClr val="accent1">
                  <a:lumMod val="75000"/>
                </a:schemeClr>
              </a:solidFill>
              <a:effectLst/>
              <a:uLnTx/>
              <a:uFillTx/>
              <a:latin typeface="SimSun" pitchFamily="2" charset="-122"/>
              <a:ea typeface="SimSun" pitchFamily="2" charset="-122"/>
              <a:cs typeface="Times New Roman" pitchFamily="18" charset="0"/>
            </a:endParaRPr>
          </a:p>
        </p:txBody>
      </p:sp>
      <p:pic>
        <p:nvPicPr>
          <p:cNvPr id="3" name="Picture 2" descr="C:\Users\HP USER\Pictures\5.png"/>
          <p:cNvPicPr>
            <a:picLocks noChangeAspect="1" noChangeArrowheads="1"/>
          </p:cNvPicPr>
          <p:nvPr/>
        </p:nvPicPr>
        <p:blipFill>
          <a:blip r:embed="rId3" cstate="print"/>
          <a:srcRect/>
          <a:stretch>
            <a:fillRect/>
          </a:stretch>
        </p:blipFill>
        <p:spPr bwMode="auto">
          <a:xfrm>
            <a:off x="395536" y="1052736"/>
            <a:ext cx="1469306" cy="158494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024" y="461739"/>
            <a:ext cx="7772400" cy="1470025"/>
          </a:xfrm>
        </p:spPr>
        <p:txBody>
          <a:bodyPr/>
          <a:lstStyle/>
          <a:p>
            <a:r>
              <a:rPr lang="en-IN" b="1" dirty="0">
                <a:latin typeface="Times New Roman" pitchFamily="18" charset="0"/>
                <a:cs typeface="Times New Roman" pitchFamily="18" charset="0"/>
              </a:rPr>
              <a:t>Content</a:t>
            </a:r>
          </a:p>
        </p:txBody>
      </p:sp>
      <p:sp>
        <p:nvSpPr>
          <p:cNvPr id="3" name="Subtitle 2"/>
          <p:cNvSpPr>
            <a:spLocks noGrp="1"/>
          </p:cNvSpPr>
          <p:nvPr>
            <p:ph type="subTitle" idx="1"/>
          </p:nvPr>
        </p:nvSpPr>
        <p:spPr>
          <a:xfrm>
            <a:off x="1264854" y="1925226"/>
            <a:ext cx="7128792" cy="2079837"/>
          </a:xfrm>
        </p:spPr>
        <p:txBody>
          <a:bodyPr>
            <a:normAutofit/>
          </a:bodyPr>
          <a:lstStyle/>
          <a:p>
            <a:pPr marL="269875" indent="-269875" algn="l">
              <a:lnSpc>
                <a:spcPct val="120000"/>
              </a:lnSpc>
              <a:buFont typeface="Wingdings" pitchFamily="2" charset="2"/>
              <a:buChar char="§"/>
            </a:pPr>
            <a:r>
              <a:rPr lang="en-US" sz="4000" dirty="0">
                <a:solidFill>
                  <a:schemeClr val="tx1"/>
                </a:solidFill>
                <a:latin typeface="Times New Roman" pitchFamily="18" charset="0"/>
                <a:ea typeface="+mj-ea"/>
                <a:cs typeface="Times New Roman" pitchFamily="18" charset="0"/>
              </a:rPr>
              <a:t> FCFS </a:t>
            </a:r>
          </a:p>
          <a:p>
            <a:pPr marL="269875" indent="-269875" algn="l">
              <a:lnSpc>
                <a:spcPct val="120000"/>
              </a:lnSpc>
              <a:buFont typeface="Wingdings" pitchFamily="2" charset="2"/>
              <a:buChar char="§"/>
            </a:pPr>
            <a:r>
              <a:rPr lang="en-US" sz="4000" dirty="0">
                <a:solidFill>
                  <a:schemeClr val="tx1"/>
                </a:solidFill>
                <a:latin typeface="Times New Roman" pitchFamily="18" charset="0"/>
                <a:ea typeface="+mj-ea"/>
                <a:cs typeface="Times New Roman" pitchFamily="18" charset="0"/>
              </a:rPr>
              <a:t> Shortest Job First</a:t>
            </a:r>
          </a:p>
        </p:txBody>
      </p:sp>
      <p:sp>
        <p:nvSpPr>
          <p:cNvPr id="4" name="Slide Number Placeholder 3"/>
          <p:cNvSpPr>
            <a:spLocks noGrp="1"/>
          </p:cNvSpPr>
          <p:nvPr>
            <p:ph type="sldNum" sz="quarter" idx="12"/>
          </p:nvPr>
        </p:nvSpPr>
        <p:spPr/>
        <p:txBody>
          <a:bodyPr/>
          <a:lstStyle/>
          <a:p>
            <a:fld id="{40CE93B5-BEE8-4E51-A903-1254F85D76FE}" type="slidenum">
              <a:rPr lang="en-IN" smtClean="0"/>
              <a:pPr/>
              <a:t>2</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rmAutofit/>
          </a:bodyPr>
          <a:lstStyle/>
          <a:p>
            <a:r>
              <a:rPr lang="en-US" sz="4400" dirty="0">
                <a:solidFill>
                  <a:schemeClr val="tx1"/>
                </a:solidFill>
                <a:latin typeface="Times New Roman" pitchFamily="18" charset="0"/>
                <a:ea typeface="+mj-ea"/>
                <a:cs typeface="Times New Roman" pitchFamily="18" charset="0"/>
              </a:rPr>
              <a:t>First come first serve (FCFS)</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3</a:t>
            </a:fld>
            <a:endParaRPr lang="en-IN" dirty="0"/>
          </a:p>
        </p:txBody>
      </p:sp>
      <p:sp>
        <p:nvSpPr>
          <p:cNvPr id="8" name="Rectangle 2">
            <a:extLst>
              <a:ext uri="{FF2B5EF4-FFF2-40B4-BE49-F238E27FC236}">
                <a16:creationId xmlns:a16="http://schemas.microsoft.com/office/drawing/2014/main" id="{DD35EB17-EC67-431E-99D9-53C3B6584DB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7" name="TextBox 6">
            <a:extLst>
              <a:ext uri="{FF2B5EF4-FFF2-40B4-BE49-F238E27FC236}">
                <a16:creationId xmlns:a16="http://schemas.microsoft.com/office/drawing/2014/main" id="{3B0CFC2A-6AD6-4D40-B024-6D4D904EF453}"/>
              </a:ext>
            </a:extLst>
          </p:cNvPr>
          <p:cNvSpPr txBox="1"/>
          <p:nvPr/>
        </p:nvSpPr>
        <p:spPr>
          <a:xfrm>
            <a:off x="894420" y="1031815"/>
            <a:ext cx="7355160" cy="646331"/>
          </a:xfrm>
          <a:prstGeom prst="rect">
            <a:avLst/>
          </a:prstGeom>
          <a:noFill/>
        </p:spPr>
        <p:txBody>
          <a:bodyPr wrap="square">
            <a:spAutoFit/>
          </a:bodyPr>
          <a:lstStyle/>
          <a:p>
            <a:pPr algn="just"/>
            <a:r>
              <a:rPr lang="en-US" dirty="0">
                <a:solidFill>
                  <a:srgbClr val="000000"/>
                </a:solidFill>
                <a:latin typeface="Times New Roman" panose="02020603050405020304" pitchFamily="18" charset="0"/>
              </a:rPr>
              <a:t>T</a:t>
            </a:r>
            <a:r>
              <a:rPr lang="en-US" sz="1800" b="0" i="0" u="none" strike="noStrike" baseline="0" dirty="0">
                <a:solidFill>
                  <a:srgbClr val="000000"/>
                </a:solidFill>
                <a:latin typeface="Times New Roman" panose="02020603050405020304" pitchFamily="18" charset="0"/>
              </a:rPr>
              <a:t>he process which arrives first, gets executed first, or the process which requests the CPU first, gets the CPU allocated first. </a:t>
            </a:r>
            <a:endParaRPr lang="en-US" b="0" i="0" u="none" strike="noStrike" baseline="0" dirty="0">
              <a:solidFill>
                <a:srgbClr val="000000"/>
              </a:solidFill>
              <a:latin typeface="Times New Roman" panose="02020603050405020304" pitchFamily="18" charset="0"/>
            </a:endParaRPr>
          </a:p>
        </p:txBody>
      </p:sp>
      <p:sp>
        <p:nvSpPr>
          <p:cNvPr id="9" name="TextBox 8">
            <a:extLst>
              <a:ext uri="{FF2B5EF4-FFF2-40B4-BE49-F238E27FC236}">
                <a16:creationId xmlns:a16="http://schemas.microsoft.com/office/drawing/2014/main" id="{55018B76-6406-4CAF-A092-CD6ABE71CC72}"/>
              </a:ext>
            </a:extLst>
          </p:cNvPr>
          <p:cNvSpPr txBox="1"/>
          <p:nvPr/>
        </p:nvSpPr>
        <p:spPr>
          <a:xfrm>
            <a:off x="894420" y="1854140"/>
            <a:ext cx="7355160" cy="3416320"/>
          </a:xfrm>
          <a:prstGeom prst="rect">
            <a:avLst/>
          </a:prstGeom>
          <a:noFill/>
        </p:spPr>
        <p:txBody>
          <a:bodyPr wrap="square">
            <a:spAutoFit/>
          </a:bodyPr>
          <a:lstStyle/>
          <a:p>
            <a:pPr marL="285750" indent="-285750" algn="just">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First Come First Serve, is just like </a:t>
            </a:r>
            <a:r>
              <a:rPr lang="en-US" sz="1800" b="1" i="0" u="none" strike="noStrike" baseline="0" dirty="0">
                <a:solidFill>
                  <a:srgbClr val="000000"/>
                </a:solidFill>
                <a:latin typeface="Times New Roman" panose="02020603050405020304" pitchFamily="18" charset="0"/>
              </a:rPr>
              <a:t>FIFO </a:t>
            </a:r>
            <a:r>
              <a:rPr lang="en-US" sz="1800" b="0" i="0" u="none" strike="noStrike" baseline="0" dirty="0">
                <a:solidFill>
                  <a:srgbClr val="000000"/>
                </a:solidFill>
                <a:latin typeface="Times New Roman" panose="02020603050405020304" pitchFamily="18" charset="0"/>
              </a:rPr>
              <a:t>(First in First out) Queue data structure, where the data element which is added to the queue first, is the one who leaves the queue first. </a:t>
            </a:r>
          </a:p>
          <a:p>
            <a:pPr marL="285750" indent="-285750" algn="l">
              <a:buFont typeface="Arial" panose="020B0604020202020204" pitchFamily="34" charset="0"/>
              <a:buChar char="•"/>
            </a:pPr>
            <a:endParaRPr lang="en-IN" sz="18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This is used in Batch Systems. </a:t>
            </a:r>
          </a:p>
          <a:p>
            <a:pPr marL="285750" indent="-285750" algn="just">
              <a:buFont typeface="Arial" panose="020B0604020202020204" pitchFamily="34" charset="0"/>
              <a:buChar char="•"/>
            </a:pPr>
            <a:endParaRPr lang="en-US"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It's </a:t>
            </a:r>
            <a:r>
              <a:rPr lang="en-US" sz="1800" b="1" i="0" u="none" strike="noStrike" baseline="0" dirty="0">
                <a:solidFill>
                  <a:srgbClr val="000000"/>
                </a:solidFill>
                <a:latin typeface="Times New Roman" panose="02020603050405020304" pitchFamily="18" charset="0"/>
              </a:rPr>
              <a:t>easy to understand and implement </a:t>
            </a:r>
            <a:r>
              <a:rPr lang="en-US" sz="1800" b="0" i="0" u="none" strike="noStrike" baseline="0" dirty="0">
                <a:solidFill>
                  <a:srgbClr val="000000"/>
                </a:solidFill>
                <a:latin typeface="Times New Roman" panose="02020603050405020304" pitchFamily="18" charset="0"/>
              </a:rPr>
              <a:t>programmatically, using a Queue data structure, where a new process enters through the </a:t>
            </a:r>
            <a:r>
              <a:rPr lang="en-US" sz="1800" b="1" i="0" u="none" strike="noStrike" baseline="0" dirty="0">
                <a:solidFill>
                  <a:srgbClr val="000000"/>
                </a:solidFill>
                <a:latin typeface="Times New Roman" panose="02020603050405020304" pitchFamily="18" charset="0"/>
              </a:rPr>
              <a:t>tail </a:t>
            </a:r>
            <a:r>
              <a:rPr lang="en-US" sz="1800" b="0" i="0" u="none" strike="noStrike" baseline="0" dirty="0">
                <a:solidFill>
                  <a:srgbClr val="000000"/>
                </a:solidFill>
                <a:latin typeface="Times New Roman" panose="02020603050405020304" pitchFamily="18" charset="0"/>
              </a:rPr>
              <a:t>of the queue, and the scheduler selects process from the </a:t>
            </a:r>
            <a:r>
              <a:rPr lang="en-US" sz="1800" b="1" i="0" u="none" strike="noStrike" baseline="0" dirty="0">
                <a:solidFill>
                  <a:srgbClr val="000000"/>
                </a:solidFill>
                <a:latin typeface="Times New Roman" panose="02020603050405020304" pitchFamily="18" charset="0"/>
              </a:rPr>
              <a:t>head </a:t>
            </a:r>
            <a:r>
              <a:rPr lang="en-US" sz="1800" b="0" i="0" u="none" strike="noStrike" baseline="0" dirty="0">
                <a:solidFill>
                  <a:srgbClr val="000000"/>
                </a:solidFill>
                <a:latin typeface="Times New Roman" panose="02020603050405020304" pitchFamily="18" charset="0"/>
              </a:rPr>
              <a:t>of the queue. </a:t>
            </a:r>
          </a:p>
          <a:p>
            <a:pPr marL="285750" indent="-285750" algn="l">
              <a:buFont typeface="Arial" panose="020B0604020202020204" pitchFamily="34" charset="0"/>
              <a:buChar char="•"/>
            </a:pPr>
            <a:endParaRPr lang="en-IN" sz="1800" b="0" i="0" u="none" strike="noStrike" baseline="0"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A perfect real life example of FCFS scheduling is </a:t>
            </a:r>
            <a:r>
              <a:rPr lang="en-US" sz="1800" b="1" i="0" u="none" strike="noStrike" baseline="0" dirty="0">
                <a:solidFill>
                  <a:srgbClr val="000000"/>
                </a:solidFill>
                <a:latin typeface="Times New Roman" panose="02020603050405020304" pitchFamily="18" charset="0"/>
              </a:rPr>
              <a:t>buying tickets at ticket counter</a:t>
            </a:r>
            <a:r>
              <a:rPr lang="en-US" sz="1800" b="0" i="0" u="none" strike="noStrike" baseline="0" dirty="0">
                <a:solidFill>
                  <a:srgbClr val="000000"/>
                </a:solidFill>
                <a:latin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rmAutofit fontScale="90000"/>
          </a:bodyPr>
          <a:lstStyle/>
          <a:p>
            <a:r>
              <a:rPr lang="en-US" sz="4400" dirty="0">
                <a:solidFill>
                  <a:schemeClr val="tx1"/>
                </a:solidFill>
                <a:latin typeface="Times New Roman" pitchFamily="18" charset="0"/>
                <a:ea typeface="+mj-ea"/>
                <a:cs typeface="Times New Roman" pitchFamily="18" charset="0"/>
              </a:rPr>
              <a:t>First come first serve (FCFS) Cont..</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4</a:t>
            </a:fld>
            <a:endParaRPr lang="en-IN" dirty="0"/>
          </a:p>
        </p:txBody>
      </p:sp>
      <p:sp>
        <p:nvSpPr>
          <p:cNvPr id="8" name="Rectangle 2">
            <a:extLst>
              <a:ext uri="{FF2B5EF4-FFF2-40B4-BE49-F238E27FC236}">
                <a16:creationId xmlns:a16="http://schemas.microsoft.com/office/drawing/2014/main" id="{DD35EB17-EC67-431E-99D9-53C3B6584DB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9" name="TextBox 8">
            <a:extLst>
              <a:ext uri="{FF2B5EF4-FFF2-40B4-BE49-F238E27FC236}">
                <a16:creationId xmlns:a16="http://schemas.microsoft.com/office/drawing/2014/main" id="{55018B76-6406-4CAF-A092-CD6ABE71CC72}"/>
              </a:ext>
            </a:extLst>
          </p:cNvPr>
          <p:cNvSpPr txBox="1"/>
          <p:nvPr/>
        </p:nvSpPr>
        <p:spPr>
          <a:xfrm>
            <a:off x="863588" y="1031815"/>
            <a:ext cx="7416824" cy="5324535"/>
          </a:xfrm>
          <a:prstGeom prst="rect">
            <a:avLst/>
          </a:prstGeom>
          <a:noFill/>
        </p:spPr>
        <p:txBody>
          <a:bodyPr wrap="square">
            <a:spAutoFit/>
          </a:bodyPr>
          <a:lstStyle/>
          <a:p>
            <a:r>
              <a:rPr lang="en-US" sz="2000" b="1" i="0" u="none" strike="noStrike" baseline="0" dirty="0">
                <a:solidFill>
                  <a:srgbClr val="000000"/>
                </a:solidFill>
                <a:latin typeface="Times New Roman" panose="02020603050405020304" pitchFamily="18" charset="0"/>
              </a:rPr>
              <a:t>Burst time: </a:t>
            </a:r>
            <a:r>
              <a:rPr lang="en-US" sz="2000" b="0" i="0" u="none" strike="noStrike" baseline="0" dirty="0">
                <a:solidFill>
                  <a:srgbClr val="000000"/>
                </a:solidFill>
                <a:latin typeface="Times New Roman" panose="02020603050405020304" pitchFamily="18" charset="0"/>
              </a:rPr>
              <a:t>is the total time taken by the process for its execution on the CPU. </a:t>
            </a:r>
          </a:p>
          <a:p>
            <a:endParaRPr lang="en-US" sz="2000" b="0" i="0" u="none" strike="noStrike" baseline="0" dirty="0">
              <a:solidFill>
                <a:srgbClr val="000000"/>
              </a:solidFill>
              <a:latin typeface="Times New Roman" panose="02020603050405020304" pitchFamily="18" charset="0"/>
            </a:endParaRPr>
          </a:p>
          <a:p>
            <a:r>
              <a:rPr lang="en-US" sz="2000" b="1" i="0" u="none" strike="noStrike" baseline="0" dirty="0">
                <a:solidFill>
                  <a:srgbClr val="000000"/>
                </a:solidFill>
                <a:latin typeface="Times New Roman" panose="02020603050405020304" pitchFamily="18" charset="0"/>
              </a:rPr>
              <a:t>Arrival time </a:t>
            </a:r>
            <a:r>
              <a:rPr lang="en-US" sz="2000" b="0" i="0" u="none" strike="noStrike" baseline="0" dirty="0">
                <a:solidFill>
                  <a:srgbClr val="000000"/>
                </a:solidFill>
                <a:latin typeface="Times New Roman" panose="02020603050405020304" pitchFamily="18" charset="0"/>
              </a:rPr>
              <a:t>is the time when a process enters into the ready state and is ready for its execution.</a:t>
            </a:r>
          </a:p>
          <a:p>
            <a:endParaRPr lang="en-US" sz="2000" b="0" i="0" u="none" strike="noStrike" baseline="0" dirty="0">
              <a:solidFill>
                <a:srgbClr val="000000"/>
              </a:solidFill>
              <a:latin typeface="Times New Roman" panose="02020603050405020304" pitchFamily="18" charset="0"/>
            </a:endParaRPr>
          </a:p>
          <a:p>
            <a:r>
              <a:rPr lang="en-US" sz="2000" b="1" i="0" u="none" strike="noStrike" baseline="0" dirty="0">
                <a:solidFill>
                  <a:srgbClr val="000000"/>
                </a:solidFill>
                <a:latin typeface="Times New Roman" panose="02020603050405020304" pitchFamily="18" charset="0"/>
              </a:rPr>
              <a:t>Exit time </a:t>
            </a:r>
            <a:r>
              <a:rPr lang="en-US" sz="2000" b="0" i="0" u="none" strike="noStrike" baseline="0" dirty="0">
                <a:solidFill>
                  <a:srgbClr val="000000"/>
                </a:solidFill>
                <a:latin typeface="Times New Roman" panose="02020603050405020304" pitchFamily="18" charset="0"/>
              </a:rPr>
              <a:t>is the time when a process completes its execution and exit from the system.</a:t>
            </a:r>
          </a:p>
          <a:p>
            <a:endParaRPr lang="en-US" sz="2000" b="0" i="0" u="none" strike="noStrike" baseline="0" dirty="0">
              <a:solidFill>
                <a:srgbClr val="000000"/>
              </a:solidFill>
              <a:latin typeface="Times New Roman" panose="02020603050405020304" pitchFamily="18" charset="0"/>
            </a:endParaRPr>
          </a:p>
          <a:p>
            <a:r>
              <a:rPr lang="en-US" sz="2000" b="1" i="0" u="none" strike="noStrike" baseline="0" dirty="0">
                <a:solidFill>
                  <a:srgbClr val="000000"/>
                </a:solidFill>
                <a:latin typeface="Times New Roman" panose="02020603050405020304" pitchFamily="18" charset="0"/>
              </a:rPr>
              <a:t>Response time </a:t>
            </a:r>
            <a:r>
              <a:rPr lang="en-US" sz="2000" b="0" i="0" u="none" strike="noStrike" baseline="0" dirty="0">
                <a:solidFill>
                  <a:srgbClr val="000000"/>
                </a:solidFill>
                <a:latin typeface="Times New Roman" panose="02020603050405020304" pitchFamily="18" charset="0"/>
              </a:rPr>
              <a:t>is the time spent when the process is in the ready state and gets the CPU for the first time.</a:t>
            </a:r>
          </a:p>
          <a:p>
            <a:endParaRPr lang="en-US" sz="2000" b="0" i="0" u="none" strike="noStrike" baseline="0" dirty="0">
              <a:solidFill>
                <a:srgbClr val="000000"/>
              </a:solidFill>
              <a:latin typeface="Times New Roman" panose="02020603050405020304" pitchFamily="18" charset="0"/>
            </a:endParaRPr>
          </a:p>
          <a:p>
            <a:r>
              <a:rPr lang="en-US" sz="2000" b="1" i="0" u="none" strike="noStrike" baseline="0" dirty="0">
                <a:solidFill>
                  <a:srgbClr val="000000"/>
                </a:solidFill>
                <a:latin typeface="Times New Roman" panose="02020603050405020304" pitchFamily="18" charset="0"/>
              </a:rPr>
              <a:t>Response time = </a:t>
            </a:r>
            <a:r>
              <a:rPr lang="en-US" sz="2000" b="0" i="0" u="none" strike="noStrike" baseline="0" dirty="0">
                <a:solidFill>
                  <a:srgbClr val="000000"/>
                </a:solidFill>
                <a:latin typeface="Times New Roman" panose="02020603050405020304" pitchFamily="18" charset="0"/>
              </a:rPr>
              <a:t>Time at which the process gets the CPU for the first time - Arrival time</a:t>
            </a:r>
          </a:p>
          <a:p>
            <a:endParaRPr lang="en-US" sz="2000" b="0" i="0" u="none" strike="noStrike" baseline="0" dirty="0">
              <a:solidFill>
                <a:srgbClr val="000000"/>
              </a:solidFill>
              <a:latin typeface="Times New Roman" panose="02020603050405020304" pitchFamily="18" charset="0"/>
            </a:endParaRPr>
          </a:p>
          <a:p>
            <a:r>
              <a:rPr lang="en-US" sz="2000" b="1" i="0" u="none" strike="noStrike" baseline="0" dirty="0">
                <a:solidFill>
                  <a:srgbClr val="000000"/>
                </a:solidFill>
                <a:latin typeface="Times New Roman" panose="02020603050405020304" pitchFamily="18" charset="0"/>
              </a:rPr>
              <a:t>Waiting time </a:t>
            </a:r>
            <a:r>
              <a:rPr lang="en-US" sz="2000" b="0" i="0" u="none" strike="noStrike" baseline="0" dirty="0">
                <a:solidFill>
                  <a:srgbClr val="000000"/>
                </a:solidFill>
                <a:latin typeface="Times New Roman" panose="02020603050405020304" pitchFamily="18" charset="0"/>
              </a:rPr>
              <a:t>= Turnaround time - Burst time</a:t>
            </a:r>
          </a:p>
          <a:p>
            <a:r>
              <a:rPr lang="en-US" sz="2000" b="1" i="0" u="none" strike="noStrike" baseline="0" dirty="0">
                <a:solidFill>
                  <a:srgbClr val="000000"/>
                </a:solidFill>
                <a:latin typeface="Times New Roman" panose="02020603050405020304" pitchFamily="18" charset="0"/>
              </a:rPr>
              <a:t>Turnaround time </a:t>
            </a:r>
            <a:r>
              <a:rPr lang="en-US" sz="2000" b="0" i="0" u="none" strike="noStrike" baseline="0" dirty="0">
                <a:solidFill>
                  <a:srgbClr val="000000"/>
                </a:solidFill>
                <a:latin typeface="Times New Roman" panose="02020603050405020304" pitchFamily="18" charset="0"/>
              </a:rPr>
              <a:t>= Burst time + Waiting time</a:t>
            </a:r>
            <a:endParaRPr lang="en-US" sz="18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7994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rmAutofit fontScale="90000"/>
          </a:bodyPr>
          <a:lstStyle/>
          <a:p>
            <a:r>
              <a:rPr lang="en-US" sz="4400" dirty="0">
                <a:solidFill>
                  <a:schemeClr val="tx1"/>
                </a:solidFill>
                <a:latin typeface="Times New Roman" pitchFamily="18" charset="0"/>
                <a:ea typeface="+mj-ea"/>
                <a:cs typeface="Times New Roman" pitchFamily="18" charset="0"/>
              </a:rPr>
              <a:t>First come first serve (FCFS) Cont..</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5</a:t>
            </a:fld>
            <a:endParaRPr lang="en-IN" dirty="0"/>
          </a:p>
        </p:txBody>
      </p:sp>
      <p:sp>
        <p:nvSpPr>
          <p:cNvPr id="8" name="Rectangle 2">
            <a:extLst>
              <a:ext uri="{FF2B5EF4-FFF2-40B4-BE49-F238E27FC236}">
                <a16:creationId xmlns:a16="http://schemas.microsoft.com/office/drawing/2014/main" id="{DD35EB17-EC67-431E-99D9-53C3B6584DB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9" name="TextBox 8">
            <a:extLst>
              <a:ext uri="{FF2B5EF4-FFF2-40B4-BE49-F238E27FC236}">
                <a16:creationId xmlns:a16="http://schemas.microsoft.com/office/drawing/2014/main" id="{55018B76-6406-4CAF-A092-CD6ABE71CC72}"/>
              </a:ext>
            </a:extLst>
          </p:cNvPr>
          <p:cNvSpPr txBox="1"/>
          <p:nvPr/>
        </p:nvSpPr>
        <p:spPr>
          <a:xfrm>
            <a:off x="863588" y="1031815"/>
            <a:ext cx="7416824" cy="4031873"/>
          </a:xfrm>
          <a:prstGeom prst="rect">
            <a:avLst/>
          </a:prstGeom>
          <a:noFill/>
        </p:spPr>
        <p:txBody>
          <a:bodyPr wrap="square">
            <a:spAutoFit/>
          </a:bodyPr>
          <a:lstStyle/>
          <a:p>
            <a:r>
              <a:rPr lang="en-US" sz="2000" b="1" i="0" u="none" strike="noStrike" baseline="0" dirty="0">
                <a:solidFill>
                  <a:srgbClr val="000000"/>
                </a:solidFill>
                <a:latin typeface="Times New Roman" panose="02020603050405020304" pitchFamily="18" charset="0"/>
              </a:rPr>
              <a:t>Calculating Average Waiting Time:</a:t>
            </a:r>
            <a:br>
              <a:rPr lang="en-US" sz="2000" b="1" i="0" u="none" strike="noStrike" baseline="0" dirty="0">
                <a:solidFill>
                  <a:srgbClr val="000000"/>
                </a:solidFill>
                <a:latin typeface="Times New Roman" panose="02020603050405020304" pitchFamily="18" charset="0"/>
              </a:rPr>
            </a:br>
            <a:endParaRPr lang="en-US" sz="2000" b="1"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For every scheduling algorithm, </a:t>
            </a:r>
            <a:r>
              <a:rPr lang="en-US" sz="1800" b="1" i="0" u="none" strike="noStrike" baseline="0" dirty="0">
                <a:solidFill>
                  <a:srgbClr val="000000"/>
                </a:solidFill>
                <a:latin typeface="Times New Roman" panose="02020603050405020304" pitchFamily="18" charset="0"/>
              </a:rPr>
              <a:t>Average waiting time </a:t>
            </a:r>
            <a:r>
              <a:rPr lang="en-US" sz="1800" b="0" i="0" u="none" strike="noStrike" baseline="0" dirty="0">
                <a:solidFill>
                  <a:srgbClr val="000000"/>
                </a:solidFill>
                <a:latin typeface="Times New Roman" panose="02020603050405020304" pitchFamily="18" charset="0"/>
              </a:rPr>
              <a:t>is a crucial parameter to </a:t>
            </a:r>
            <a:r>
              <a:rPr lang="en-US" sz="1800" b="1" i="0" u="none" strike="noStrike" baseline="0" dirty="0">
                <a:solidFill>
                  <a:srgbClr val="000000"/>
                </a:solidFill>
                <a:latin typeface="Times New Roman" panose="02020603050405020304" pitchFamily="18" charset="0"/>
              </a:rPr>
              <a:t>judge it's performance. </a:t>
            </a:r>
          </a:p>
          <a:p>
            <a:endParaRPr lang="en-US" sz="1800" b="1"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Lower the Average Waiting Time, </a:t>
            </a:r>
            <a:r>
              <a:rPr lang="en-US" sz="1800" b="1" i="0" u="none" strike="noStrike" baseline="0" dirty="0">
                <a:solidFill>
                  <a:srgbClr val="000000"/>
                </a:solidFill>
                <a:latin typeface="Times New Roman" panose="02020603050405020304" pitchFamily="18" charset="0"/>
              </a:rPr>
              <a:t>better the scheduling algorithm. </a:t>
            </a:r>
          </a:p>
          <a:p>
            <a:endParaRPr lang="en-US" sz="1800" b="1"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AWT or Average waiting time is the average of the waiting times of the processes in the queue, waiting for the scheduler to pick them for execution. </a:t>
            </a:r>
          </a:p>
          <a:p>
            <a:endParaRPr lang="en-US"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Consider the processes </a:t>
            </a:r>
            <a:r>
              <a:rPr lang="en-US" sz="1800" b="1" i="0" u="none" strike="noStrike" baseline="0" dirty="0">
                <a:solidFill>
                  <a:srgbClr val="000000"/>
                </a:solidFill>
                <a:latin typeface="Times New Roman" panose="02020603050405020304" pitchFamily="18" charset="0"/>
              </a:rPr>
              <a:t>P1, P2, P3, P4</a:t>
            </a:r>
            <a:r>
              <a:rPr lang="en-US" sz="1800" b="0" i="0" u="none" strike="noStrike" baseline="0" dirty="0">
                <a:solidFill>
                  <a:srgbClr val="000000"/>
                </a:solidFill>
                <a:latin typeface="Times New Roman" panose="02020603050405020304" pitchFamily="18" charset="0"/>
              </a:rPr>
              <a:t> given in the below table, arrives for execution in the same order, with Arrival Time 0, and given Burst Time, </a:t>
            </a:r>
          </a:p>
          <a:p>
            <a:endParaRPr lang="en-US"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let's find the average waiting time using the FCFS scheduling algorithm. </a:t>
            </a:r>
          </a:p>
        </p:txBody>
      </p:sp>
    </p:spTree>
    <p:extLst>
      <p:ext uri="{BB962C8B-B14F-4D97-AF65-F5344CB8AC3E}">
        <p14:creationId xmlns:p14="http://schemas.microsoft.com/office/powerpoint/2010/main" val="401839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rmAutofit fontScale="90000"/>
          </a:bodyPr>
          <a:lstStyle/>
          <a:p>
            <a:r>
              <a:rPr lang="en-US" sz="4400" dirty="0">
                <a:solidFill>
                  <a:schemeClr val="tx1"/>
                </a:solidFill>
                <a:latin typeface="Times New Roman" pitchFamily="18" charset="0"/>
                <a:ea typeface="+mj-ea"/>
                <a:cs typeface="Times New Roman" pitchFamily="18" charset="0"/>
              </a:rPr>
              <a:t>First come first serve (FCFS) Cont..</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6</a:t>
            </a:fld>
            <a:endParaRPr lang="en-IN" dirty="0"/>
          </a:p>
        </p:txBody>
      </p:sp>
      <p:sp>
        <p:nvSpPr>
          <p:cNvPr id="8" name="Rectangle 2">
            <a:extLst>
              <a:ext uri="{FF2B5EF4-FFF2-40B4-BE49-F238E27FC236}">
                <a16:creationId xmlns:a16="http://schemas.microsoft.com/office/drawing/2014/main" id="{DD35EB17-EC67-431E-99D9-53C3B6584DB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6" name="Picture 5">
            <a:extLst>
              <a:ext uri="{FF2B5EF4-FFF2-40B4-BE49-F238E27FC236}">
                <a16:creationId xmlns:a16="http://schemas.microsoft.com/office/drawing/2014/main" id="{E50A805E-B151-487A-BDAF-44B7F0D128D8}"/>
              </a:ext>
            </a:extLst>
          </p:cNvPr>
          <p:cNvPicPr>
            <a:picLocks noChangeAspect="1"/>
          </p:cNvPicPr>
          <p:nvPr/>
        </p:nvPicPr>
        <p:blipFill>
          <a:blip r:embed="rId2"/>
          <a:stretch>
            <a:fillRect/>
          </a:stretch>
        </p:blipFill>
        <p:spPr>
          <a:xfrm>
            <a:off x="1907704" y="1090963"/>
            <a:ext cx="4979961" cy="3809298"/>
          </a:xfrm>
          <a:prstGeom prst="rect">
            <a:avLst/>
          </a:prstGeom>
        </p:spPr>
      </p:pic>
      <p:sp>
        <p:nvSpPr>
          <p:cNvPr id="10" name="TextBox 9">
            <a:extLst>
              <a:ext uri="{FF2B5EF4-FFF2-40B4-BE49-F238E27FC236}">
                <a16:creationId xmlns:a16="http://schemas.microsoft.com/office/drawing/2014/main" id="{C8BC01FB-2BAC-446C-87AB-BD25F4FDF87D}"/>
              </a:ext>
            </a:extLst>
          </p:cNvPr>
          <p:cNvSpPr txBox="1"/>
          <p:nvPr/>
        </p:nvSpPr>
        <p:spPr>
          <a:xfrm>
            <a:off x="1736812" y="5074307"/>
            <a:ext cx="5670376" cy="369332"/>
          </a:xfrm>
          <a:prstGeom prst="rect">
            <a:avLst/>
          </a:prstGeom>
          <a:noFill/>
        </p:spPr>
        <p:txBody>
          <a:bodyPr wrap="square">
            <a:spAutoFit/>
          </a:bodyPr>
          <a:lstStyle/>
          <a:p>
            <a:r>
              <a:rPr lang="en-US" sz="1800" b="0" i="0" u="none" strike="noStrike" baseline="0" dirty="0">
                <a:solidFill>
                  <a:srgbClr val="000000"/>
                </a:solidFill>
                <a:latin typeface="Times New Roman" panose="02020603050405020304" pitchFamily="18" charset="0"/>
              </a:rPr>
              <a:t>The average waiting time will be </a:t>
            </a:r>
            <a:r>
              <a:rPr lang="en-US" sz="1800" b="1" i="0" u="none" strike="noStrike" baseline="0" dirty="0">
                <a:solidFill>
                  <a:srgbClr val="000000"/>
                </a:solidFill>
                <a:latin typeface="Times New Roman" panose="02020603050405020304" pitchFamily="18" charset="0"/>
              </a:rPr>
              <a:t>18.75 </a:t>
            </a:r>
            <a:r>
              <a:rPr lang="en-US" sz="1800" b="1" i="0" u="none" strike="noStrike" baseline="0" dirty="0" err="1">
                <a:solidFill>
                  <a:srgbClr val="000000"/>
                </a:solidFill>
                <a:latin typeface="Times New Roman" panose="02020603050405020304" pitchFamily="18" charset="0"/>
              </a:rPr>
              <a:t>ms</a:t>
            </a:r>
            <a:r>
              <a:rPr lang="en-US" sz="1800" b="1" i="0" u="none" strike="noStrike" baseline="0" dirty="0">
                <a:solidFill>
                  <a:srgbClr val="000000"/>
                </a:solidFill>
                <a:latin typeface="Times New Roman" panose="02020603050405020304" pitchFamily="18" charset="0"/>
              </a:rPr>
              <a:t> </a:t>
            </a:r>
            <a:r>
              <a:rPr lang="en-US" sz="1400" b="0" i="0" u="none" strike="noStrike" baseline="0" dirty="0">
                <a:solidFill>
                  <a:srgbClr val="000000"/>
                </a:solidFill>
                <a:latin typeface="Times New Roman" panose="02020603050405020304" pitchFamily="18" charset="0"/>
              </a:rPr>
              <a:t>(milliseconds) </a:t>
            </a:r>
            <a:endParaRPr lang="en-IN" dirty="0"/>
          </a:p>
        </p:txBody>
      </p:sp>
    </p:spTree>
    <p:extLst>
      <p:ext uri="{BB962C8B-B14F-4D97-AF65-F5344CB8AC3E}">
        <p14:creationId xmlns:p14="http://schemas.microsoft.com/office/powerpoint/2010/main" val="3307814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rmAutofit/>
          </a:bodyPr>
          <a:lstStyle/>
          <a:p>
            <a:r>
              <a:rPr lang="en-US" sz="3600" b="1" dirty="0">
                <a:solidFill>
                  <a:schemeClr val="tx1"/>
                </a:solidFill>
                <a:latin typeface="Times New Roman" pitchFamily="18" charset="0"/>
                <a:ea typeface="+mj-ea"/>
                <a:cs typeface="Times New Roman" pitchFamily="18" charset="0"/>
              </a:rPr>
              <a:t>Non Pre-emptive Shortest Job First</a:t>
            </a:r>
            <a:endParaRPr lang="en-US" sz="36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7</a:t>
            </a:fld>
            <a:endParaRPr lang="en-IN" dirty="0"/>
          </a:p>
        </p:txBody>
      </p:sp>
      <p:sp>
        <p:nvSpPr>
          <p:cNvPr id="8" name="Rectangle 2">
            <a:extLst>
              <a:ext uri="{FF2B5EF4-FFF2-40B4-BE49-F238E27FC236}">
                <a16:creationId xmlns:a16="http://schemas.microsoft.com/office/drawing/2014/main" id="{DD35EB17-EC67-431E-99D9-53C3B6584DB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9" name="TextBox 8">
            <a:extLst>
              <a:ext uri="{FF2B5EF4-FFF2-40B4-BE49-F238E27FC236}">
                <a16:creationId xmlns:a16="http://schemas.microsoft.com/office/drawing/2014/main" id="{CB508421-E1A8-4F70-80D8-8ED5BFEA8946}"/>
              </a:ext>
            </a:extLst>
          </p:cNvPr>
          <p:cNvSpPr txBox="1"/>
          <p:nvPr/>
        </p:nvSpPr>
        <p:spPr>
          <a:xfrm>
            <a:off x="457200" y="1137362"/>
            <a:ext cx="8229600" cy="646331"/>
          </a:xfrm>
          <a:prstGeom prst="rect">
            <a:avLst/>
          </a:prstGeom>
          <a:noFill/>
        </p:spPr>
        <p:txBody>
          <a:bodyPr wrap="square">
            <a:spAutoFit/>
          </a:bodyPr>
          <a:lstStyle/>
          <a:p>
            <a:r>
              <a:rPr lang="en-US" sz="1800" b="0" i="0" u="none" strike="noStrike" baseline="0" dirty="0">
                <a:solidFill>
                  <a:srgbClr val="000000"/>
                </a:solidFill>
                <a:latin typeface="Times New Roman" panose="02020603050405020304" pitchFamily="18" charset="0"/>
              </a:rPr>
              <a:t>Consider the below processes available in the ready queue for execution, with arrival time as 0 for all and given burst times. </a:t>
            </a:r>
            <a:endParaRPr lang="en-IN" dirty="0"/>
          </a:p>
        </p:txBody>
      </p:sp>
      <p:pic>
        <p:nvPicPr>
          <p:cNvPr id="7" name="Picture 6">
            <a:extLst>
              <a:ext uri="{FF2B5EF4-FFF2-40B4-BE49-F238E27FC236}">
                <a16:creationId xmlns:a16="http://schemas.microsoft.com/office/drawing/2014/main" id="{1915834E-5F1C-4D77-8654-FFA4C71ACE96}"/>
              </a:ext>
            </a:extLst>
          </p:cNvPr>
          <p:cNvPicPr>
            <a:picLocks noChangeAspect="1"/>
          </p:cNvPicPr>
          <p:nvPr/>
        </p:nvPicPr>
        <p:blipFill>
          <a:blip r:embed="rId2"/>
          <a:stretch>
            <a:fillRect/>
          </a:stretch>
        </p:blipFill>
        <p:spPr>
          <a:xfrm>
            <a:off x="1403648" y="1828347"/>
            <a:ext cx="6264696" cy="4732570"/>
          </a:xfrm>
          <a:prstGeom prst="rect">
            <a:avLst/>
          </a:prstGeom>
        </p:spPr>
      </p:pic>
    </p:spTree>
    <p:extLst>
      <p:ext uri="{BB962C8B-B14F-4D97-AF65-F5344CB8AC3E}">
        <p14:creationId xmlns:p14="http://schemas.microsoft.com/office/powerpoint/2010/main" val="1948514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Autofit/>
          </a:bodyPr>
          <a:lstStyle/>
          <a:p>
            <a:r>
              <a:rPr lang="en-US" sz="3200" b="1" dirty="0">
                <a:solidFill>
                  <a:schemeClr val="tx1"/>
                </a:solidFill>
                <a:latin typeface="Times New Roman" pitchFamily="18" charset="0"/>
                <a:ea typeface="+mj-ea"/>
                <a:cs typeface="Times New Roman" pitchFamily="18" charset="0"/>
              </a:rPr>
              <a:t>Non Pre-emptive Shortest Job First (Cont..)</a:t>
            </a:r>
            <a:endParaRPr lang="en-US" sz="32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0CE93B5-BEE8-4E51-A903-1254F85D76FE}" type="slidenum">
              <a:rPr lang="en-IN" smtClean="0"/>
              <a:pPr/>
              <a:t>8</a:t>
            </a:fld>
            <a:endParaRPr lang="en-IN" dirty="0"/>
          </a:p>
        </p:txBody>
      </p:sp>
      <p:sp>
        <p:nvSpPr>
          <p:cNvPr id="8" name="Rectangle 2">
            <a:extLst>
              <a:ext uri="{FF2B5EF4-FFF2-40B4-BE49-F238E27FC236}">
                <a16:creationId xmlns:a16="http://schemas.microsoft.com/office/drawing/2014/main" id="{DD35EB17-EC67-431E-99D9-53C3B6584DB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10" name="TextBox 9">
            <a:extLst>
              <a:ext uri="{FF2B5EF4-FFF2-40B4-BE49-F238E27FC236}">
                <a16:creationId xmlns:a16="http://schemas.microsoft.com/office/drawing/2014/main" id="{EF916BBC-CE4D-447D-ADD9-4E9914407380}"/>
              </a:ext>
            </a:extLst>
          </p:cNvPr>
          <p:cNvSpPr txBox="1"/>
          <p:nvPr/>
        </p:nvSpPr>
        <p:spPr>
          <a:xfrm>
            <a:off x="457200" y="1116211"/>
            <a:ext cx="8435280" cy="3046988"/>
          </a:xfrm>
          <a:prstGeom prst="rect">
            <a:avLst/>
          </a:prstGeom>
          <a:noFill/>
        </p:spPr>
        <p:txBody>
          <a:bodyPr wrap="square">
            <a:spAutoFit/>
          </a:bodyPr>
          <a:lstStyle/>
          <a:p>
            <a:r>
              <a:rPr lang="en-US" sz="2400" b="0" i="0" u="none" strike="noStrike" baseline="0" dirty="0">
                <a:solidFill>
                  <a:srgbClr val="000000"/>
                </a:solidFill>
                <a:latin typeface="Times New Roman" panose="02020603050405020304" pitchFamily="18" charset="0"/>
              </a:rPr>
              <a:t>As you can see in the GANTT chart above, the process P4 will be picked up first as it has the shortest burst time, then P2, followed by P3 and at last P1. </a:t>
            </a:r>
          </a:p>
          <a:p>
            <a:endParaRPr lang="en-US" sz="2400" b="0" i="0" u="none" strike="noStrike" baseline="0" dirty="0">
              <a:solidFill>
                <a:srgbClr val="000000"/>
              </a:solidFill>
              <a:latin typeface="Times New Roman" panose="02020603050405020304" pitchFamily="18" charset="0"/>
            </a:endParaRPr>
          </a:p>
          <a:p>
            <a:r>
              <a:rPr lang="en-US" sz="2400" b="0" i="0" u="none" strike="noStrike" baseline="0" dirty="0">
                <a:solidFill>
                  <a:srgbClr val="000000"/>
                </a:solidFill>
                <a:latin typeface="Times New Roman" panose="02020603050405020304" pitchFamily="18" charset="0"/>
              </a:rPr>
              <a:t>We scheduled the same set of processes using the First come first serve algorithm in the previous tutorial, and got average waiting time to be 18.75 </a:t>
            </a:r>
            <a:r>
              <a:rPr lang="en-US" sz="2400" b="0" i="0" u="none" strike="noStrike" baseline="0" dirty="0" err="1">
                <a:solidFill>
                  <a:srgbClr val="000000"/>
                </a:solidFill>
                <a:latin typeface="Times New Roman" panose="02020603050405020304" pitchFamily="18" charset="0"/>
              </a:rPr>
              <a:t>ms</a:t>
            </a:r>
            <a:r>
              <a:rPr lang="en-US" sz="2400" b="0" i="0" u="none" strike="noStrike" baseline="0" dirty="0">
                <a:solidFill>
                  <a:srgbClr val="000000"/>
                </a:solidFill>
                <a:latin typeface="Times New Roman" panose="02020603050405020304" pitchFamily="18" charset="0"/>
              </a:rPr>
              <a:t>, whereas with SJF, the average waiting time comes out 4.5 </a:t>
            </a:r>
            <a:r>
              <a:rPr lang="en-US" sz="2400" b="0" i="0" u="none" strike="noStrike" baseline="0" dirty="0" err="1">
                <a:solidFill>
                  <a:srgbClr val="000000"/>
                </a:solidFill>
                <a:latin typeface="Times New Roman" panose="02020603050405020304" pitchFamily="18" charset="0"/>
              </a:rPr>
              <a:t>ms.</a:t>
            </a:r>
            <a:r>
              <a:rPr lang="en-US" sz="2400" b="0" i="0" u="none" strike="noStrike" baseline="0" dirty="0">
                <a:solidFill>
                  <a:srgbClr val="000000"/>
                </a:solidFill>
                <a:latin typeface="Times New Roman" panose="02020603050405020304" pitchFamily="18" charset="0"/>
              </a:rPr>
              <a:t> </a:t>
            </a:r>
            <a:endParaRPr lang="en-IN" sz="2400" dirty="0"/>
          </a:p>
        </p:txBody>
      </p:sp>
    </p:spTree>
    <p:extLst>
      <p:ext uri="{BB962C8B-B14F-4D97-AF65-F5344CB8AC3E}">
        <p14:creationId xmlns:p14="http://schemas.microsoft.com/office/powerpoint/2010/main" val="2961080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CE93B5-BEE8-4E51-A903-1254F85D76FE}" type="slidenum">
              <a:rPr lang="en-IN" smtClean="0"/>
              <a:pPr/>
              <a:t>9</a:t>
            </a:fld>
            <a:endParaRPr lang="en-IN"/>
          </a:p>
        </p:txBody>
      </p:sp>
      <p:pic>
        <p:nvPicPr>
          <p:cNvPr id="3074" name="Picture 2" descr="C:\Users\HP USER\Downloads\images.png"/>
          <p:cNvPicPr>
            <a:picLocks noChangeAspect="1" noChangeArrowheads="1"/>
          </p:cNvPicPr>
          <p:nvPr/>
        </p:nvPicPr>
        <p:blipFill>
          <a:blip r:embed="rId2" cstate="print"/>
          <a:srcRect/>
          <a:stretch>
            <a:fillRect/>
          </a:stretch>
        </p:blipFill>
        <p:spPr bwMode="auto">
          <a:xfrm>
            <a:off x="2843808" y="2204864"/>
            <a:ext cx="3238500" cy="1409700"/>
          </a:xfrm>
          <a:prstGeom prst="rect">
            <a:avLst/>
          </a:prstGeom>
          <a:noFill/>
        </p:spPr>
      </p:pic>
      <p:pic>
        <p:nvPicPr>
          <p:cNvPr id="3075" name="Picture 3" descr="C:\Users\HP USER\Downloads\sh.jpeg"/>
          <p:cNvPicPr>
            <a:picLocks noChangeAspect="1" noChangeArrowheads="1"/>
          </p:cNvPicPr>
          <p:nvPr/>
        </p:nvPicPr>
        <p:blipFill>
          <a:blip r:embed="rId3" cstate="print"/>
          <a:srcRect/>
          <a:stretch>
            <a:fillRect/>
          </a:stretch>
        </p:blipFill>
        <p:spPr bwMode="auto">
          <a:xfrm>
            <a:off x="3635896" y="4293096"/>
            <a:ext cx="2232248" cy="117373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2636</TotalTime>
  <Words>558</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SimSun</vt:lpstr>
      <vt:lpstr>Arial</vt:lpstr>
      <vt:lpstr>Calibri</vt:lpstr>
      <vt:lpstr>Times New Roman</vt:lpstr>
      <vt:lpstr>Wingdings</vt:lpstr>
      <vt:lpstr>Office Theme</vt:lpstr>
      <vt:lpstr>Topic: Scheduling Algorithms</vt:lpstr>
      <vt:lpstr>Content</vt:lpstr>
      <vt:lpstr>First come first serve (FCFS)</vt:lpstr>
      <vt:lpstr>First come first serve (FCFS) Cont..</vt:lpstr>
      <vt:lpstr>First come first serve (FCFS) Cont..</vt:lpstr>
      <vt:lpstr>First come first serve (FCFS) Cont..</vt:lpstr>
      <vt:lpstr>Non Pre-emptive Shortest Job First</vt:lpstr>
      <vt:lpstr>Non Pre-emptive Shortest Job First (Cont..)</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MOOC/MOODLE and e-Contents</dc:title>
  <dc:creator>Vishal</dc:creator>
  <cp:lastModifiedBy>abhijeet chautre</cp:lastModifiedBy>
  <cp:revision>182</cp:revision>
  <dcterms:created xsi:type="dcterms:W3CDTF">2020-05-01T16:50:16Z</dcterms:created>
  <dcterms:modified xsi:type="dcterms:W3CDTF">2022-02-05T09:44:31Z</dcterms:modified>
</cp:coreProperties>
</file>