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1" r:id="rId6"/>
    <p:sldId id="262" r:id="rId7"/>
    <p:sldId id="263" r:id="rId8"/>
    <p:sldId id="264" r:id="rId9"/>
    <p:sldId id="265" r:id="rId10"/>
    <p:sldId id="266" r:id="rId11"/>
    <p:sldId id="269" r:id="rId12"/>
    <p:sldId id="267" r:id="rId13"/>
    <p:sldId id="268" r:id="rId14"/>
    <p:sldId id="25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CC2C4C-81EA-9C46-B9C9-F08C3C31EF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3B917F58-0140-D847-9A36-C13B33162D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7BD1824C-6718-0448-9530-737CD672B193}"/>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5" name="Footer Placeholder 4">
            <a:extLst>
              <a:ext uri="{FF2B5EF4-FFF2-40B4-BE49-F238E27FC236}">
                <a16:creationId xmlns="" xmlns:a16="http://schemas.microsoft.com/office/drawing/2014/main" id="{C4FE613D-2BB2-924A-A7F2-9099F9D995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3E76DD1-4922-1E46-8777-7BF52F86D462}"/>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50223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E1BB5B-AA65-0745-B666-26F8396F89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8C1A503A-9645-5346-A781-67CCC216C6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30CF1ED-E48E-B248-86EB-18D86F2E52F8}"/>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5" name="Footer Placeholder 4">
            <a:extLst>
              <a:ext uri="{FF2B5EF4-FFF2-40B4-BE49-F238E27FC236}">
                <a16:creationId xmlns="" xmlns:a16="http://schemas.microsoft.com/office/drawing/2014/main" id="{515DF174-0407-C840-AEC7-3A737BD61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5710E7A-E7ED-BD4A-9FE7-1CA38BF98006}"/>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191057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CE65857B-15F1-D942-AAF4-53D2C77DEF8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5964A4EB-738D-2F46-8358-EB3A5CA877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A74A8D1-42A4-AF40-83B6-08E12A7350BB}"/>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5" name="Footer Placeholder 4">
            <a:extLst>
              <a:ext uri="{FF2B5EF4-FFF2-40B4-BE49-F238E27FC236}">
                <a16:creationId xmlns="" xmlns:a16="http://schemas.microsoft.com/office/drawing/2014/main" id="{00F41EE7-AC36-0845-AA65-C3BBA9F8F8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082BC60-58D9-304B-8706-4BE799EA5D55}"/>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118501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DC20E1-5F59-0D42-844E-1774933D34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F0851EA-1F3B-FA49-AE9E-557DDF49A9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B5033AD-D244-E640-BF53-20B49847A989}"/>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5" name="Footer Placeholder 4">
            <a:extLst>
              <a:ext uri="{FF2B5EF4-FFF2-40B4-BE49-F238E27FC236}">
                <a16:creationId xmlns="" xmlns:a16="http://schemas.microsoft.com/office/drawing/2014/main" id="{3A3F2815-9326-6545-B2B4-E80ADD8241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6E31AD4-40FE-5C4A-84B1-EE36B3BBE50C}"/>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4011141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BFD160E-CD82-B24B-8C2C-C1948BF7EB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0E4636EF-F868-A145-9CC5-C4A1877601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35BC7BE-BC3B-2A4F-8675-ED4CEC3C7050}"/>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5" name="Footer Placeholder 4">
            <a:extLst>
              <a:ext uri="{FF2B5EF4-FFF2-40B4-BE49-F238E27FC236}">
                <a16:creationId xmlns="" xmlns:a16="http://schemas.microsoft.com/office/drawing/2014/main" id="{3E7DB5B2-6DE6-BC4E-9A35-345FC92989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24B9896-FC3F-6E4F-B01F-B59D54F02541}"/>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2614575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9443093-445E-5746-BB1A-5C159FD91E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CDE5A29D-CBE4-0F4E-9074-A54E55D1A6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BF1E91E4-7730-9E4A-93DB-D3C4678CDF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AB90C578-1886-B547-BF16-9B379CD5B219}"/>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6" name="Footer Placeholder 5">
            <a:extLst>
              <a:ext uri="{FF2B5EF4-FFF2-40B4-BE49-F238E27FC236}">
                <a16:creationId xmlns="" xmlns:a16="http://schemas.microsoft.com/office/drawing/2014/main" id="{B1A71455-0366-0640-B5BB-39EB7D51BB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B7BCAAD-281C-7C40-9CE6-A2649E8C7437}"/>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914646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6FB5E6-D42D-7E42-AEF5-E7AA63F4E2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114F30C9-F31D-C14F-8EDD-57F42CBC2F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E0D86C8-AE0C-0841-ADD9-65CB1C1D40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09DBFA86-7162-1A44-BFC0-8F333D6212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77F18D17-D8DE-1A4C-8824-26B08D8673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D417208D-8E36-A249-80A9-791C752C5CC1}"/>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8" name="Footer Placeholder 7">
            <a:extLst>
              <a:ext uri="{FF2B5EF4-FFF2-40B4-BE49-F238E27FC236}">
                <a16:creationId xmlns="" xmlns:a16="http://schemas.microsoft.com/office/drawing/2014/main" id="{0798209E-51E7-E348-A48D-14FF5E8FFC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AD9ED0C3-7EE4-134E-859C-68CD6E1BCCDC}"/>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2839162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BFDB1F6-ED1E-D347-AA4B-13638F1DA3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75C815AA-1C92-634A-ACAD-F902666F4168}"/>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4" name="Footer Placeholder 3">
            <a:extLst>
              <a:ext uri="{FF2B5EF4-FFF2-40B4-BE49-F238E27FC236}">
                <a16:creationId xmlns="" xmlns:a16="http://schemas.microsoft.com/office/drawing/2014/main" id="{8ED8AE9F-6C48-3F41-9CB3-4BF7D7B142F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B2B123E2-F5F2-954D-8A5A-AEA88EA46828}"/>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2501852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3BE0A1D-7284-2C45-988B-3AD49B904CBE}"/>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3" name="Footer Placeholder 2">
            <a:extLst>
              <a:ext uri="{FF2B5EF4-FFF2-40B4-BE49-F238E27FC236}">
                <a16:creationId xmlns="" xmlns:a16="http://schemas.microsoft.com/office/drawing/2014/main" id="{362F71D8-C0D8-0C4C-BAE4-93FE9EE271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59D5585C-CC4D-E141-8B86-B79A73B7E196}"/>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1470077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5404C0-847E-1745-BBA8-91519A9D2D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6B699797-D086-984F-85FC-0F1EFA5534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A058E35D-6EF4-B14B-933E-68CA2E0465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3DEE811-8F07-2C4F-81F0-107BD066EFE7}"/>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6" name="Footer Placeholder 5">
            <a:extLst>
              <a:ext uri="{FF2B5EF4-FFF2-40B4-BE49-F238E27FC236}">
                <a16:creationId xmlns="" xmlns:a16="http://schemas.microsoft.com/office/drawing/2014/main" id="{AF52A824-43E4-B04F-B2F1-6F78CC7C51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EFAC4234-C45C-BF44-A8AC-146DB816B932}"/>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1118877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F97A984-188F-7D4B-B079-07F60A2403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12F31619-DB38-D949-A66F-6246D5FB29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8197C461-F19F-2C4B-BD7E-646B8FF942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A1EA02BF-EAF3-8D47-A2E6-B2FA98F2D2D6}"/>
              </a:ext>
            </a:extLst>
          </p:cNvPr>
          <p:cNvSpPr>
            <a:spLocks noGrp="1"/>
          </p:cNvSpPr>
          <p:nvPr>
            <p:ph type="dt" sz="half" idx="10"/>
          </p:nvPr>
        </p:nvSpPr>
        <p:spPr/>
        <p:txBody>
          <a:bodyPr/>
          <a:lstStyle/>
          <a:p>
            <a:fld id="{2E099DCC-D2C2-6B45-A350-BAB59B0C42B9}" type="datetimeFigureOut">
              <a:rPr lang="en-US"/>
              <a:t>1/6/2026</a:t>
            </a:fld>
            <a:endParaRPr lang="en-US"/>
          </a:p>
        </p:txBody>
      </p:sp>
      <p:sp>
        <p:nvSpPr>
          <p:cNvPr id="6" name="Footer Placeholder 5">
            <a:extLst>
              <a:ext uri="{FF2B5EF4-FFF2-40B4-BE49-F238E27FC236}">
                <a16:creationId xmlns="" xmlns:a16="http://schemas.microsoft.com/office/drawing/2014/main" id="{6FBA1B91-C3B3-E14D-A31E-9D97F1C00C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573C2F76-874E-4148-AD84-9AA9E9D671A0}"/>
              </a:ext>
            </a:extLst>
          </p:cNvPr>
          <p:cNvSpPr>
            <a:spLocks noGrp="1"/>
          </p:cNvSpPr>
          <p:nvPr>
            <p:ph type="sldNum" sz="quarter" idx="12"/>
          </p:nvPr>
        </p:nvSpPr>
        <p:spPr/>
        <p:txBody>
          <a:bodyPr/>
          <a:lstStyle/>
          <a:p>
            <a:fld id="{64956055-4B04-FA4D-B7A0-589BD219ABA8}" type="slidenum">
              <a:rPr lang="en-US"/>
              <a:t>‹#›</a:t>
            </a:fld>
            <a:endParaRPr lang="en-US"/>
          </a:p>
        </p:txBody>
      </p:sp>
    </p:spTree>
    <p:extLst>
      <p:ext uri="{BB962C8B-B14F-4D97-AF65-F5344CB8AC3E}">
        <p14:creationId xmlns:p14="http://schemas.microsoft.com/office/powerpoint/2010/main" val="3501003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C79A11AB-F497-2349-988C-EF7928C687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7C5AFE9D-FDBD-7440-AE9D-AE71F651B7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CBBD1BE-D7EB-6247-9D17-16EB908EAA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099DCC-D2C2-6B45-A350-BAB59B0C42B9}" type="datetimeFigureOut">
              <a:rPr lang="en-US"/>
              <a:t>1/6/2026</a:t>
            </a:fld>
            <a:endParaRPr lang="en-US"/>
          </a:p>
        </p:txBody>
      </p:sp>
      <p:sp>
        <p:nvSpPr>
          <p:cNvPr id="5" name="Footer Placeholder 4">
            <a:extLst>
              <a:ext uri="{FF2B5EF4-FFF2-40B4-BE49-F238E27FC236}">
                <a16:creationId xmlns="" xmlns:a16="http://schemas.microsoft.com/office/drawing/2014/main" id="{492B2CD5-D550-5343-88C5-4EC347E439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A1AED86D-35A7-6443-9E07-856E2E6A16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56055-4B04-FA4D-B7A0-589BD219ABA8}" type="slidenum">
              <a:rPr lang="en-US"/>
              <a:t>‹#›</a:t>
            </a:fld>
            <a:endParaRPr lang="en-US"/>
          </a:p>
        </p:txBody>
      </p:sp>
    </p:spTree>
    <p:extLst>
      <p:ext uri="{BB962C8B-B14F-4D97-AF65-F5344CB8AC3E}">
        <p14:creationId xmlns:p14="http://schemas.microsoft.com/office/powerpoint/2010/main" val="1592080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CBF926-F759-6C4F-927E-988B00FF5F3E}"/>
              </a:ext>
            </a:extLst>
          </p:cNvPr>
          <p:cNvSpPr>
            <a:spLocks noGrp="1"/>
          </p:cNvSpPr>
          <p:nvPr>
            <p:ph type="ctrTitle"/>
          </p:nvPr>
        </p:nvSpPr>
        <p:spPr>
          <a:xfrm>
            <a:off x="952500" y="1041400"/>
            <a:ext cx="9144000" cy="2387600"/>
          </a:xfrm>
        </p:spPr>
        <p:txBody>
          <a:bodyPr/>
          <a:lstStyle/>
          <a:p>
            <a:r>
              <a:rPr lang="en-GB" b="1" dirty="0"/>
              <a:t>AERATION AND AGITATION. </a:t>
            </a:r>
            <a:endParaRPr lang="en-US" b="1" dirty="0"/>
          </a:p>
        </p:txBody>
      </p:sp>
      <p:sp>
        <p:nvSpPr>
          <p:cNvPr id="3" name="Subtitle 2">
            <a:extLst>
              <a:ext uri="{FF2B5EF4-FFF2-40B4-BE49-F238E27FC236}">
                <a16:creationId xmlns="" xmlns:a16="http://schemas.microsoft.com/office/drawing/2014/main" id="{48737148-56DE-7D4B-9D2E-B13E8163FBE1}"/>
              </a:ext>
            </a:extLst>
          </p:cNvPr>
          <p:cNvSpPr>
            <a:spLocks noGrp="1"/>
          </p:cNvSpPr>
          <p:nvPr>
            <p:ph type="subTitle" idx="1"/>
          </p:nvPr>
        </p:nvSpPr>
        <p:spPr>
          <a:xfrm>
            <a:off x="3048000" y="4005629"/>
            <a:ext cx="9144000" cy="1655762"/>
          </a:xfrm>
        </p:spPr>
        <p:txBody>
          <a:bodyPr>
            <a:normAutofit lnSpcReduction="10000"/>
          </a:bodyPr>
          <a:lstStyle/>
          <a:p>
            <a:pPr lvl="1"/>
            <a:r>
              <a:rPr lang="en-GB" sz="2400" b="1" dirty="0">
                <a:latin typeface="Times New Roman" panose="02020603050405020304" pitchFamily="18" charset="0"/>
                <a:cs typeface="Times New Roman" panose="02020603050405020304" pitchFamily="18" charset="0"/>
              </a:rPr>
              <a:t>           </a:t>
            </a:r>
            <a:r>
              <a:rPr lang="en-GB" sz="2400" b="1" dirty="0" smtClean="0">
                <a:latin typeface="Times New Roman" panose="02020603050405020304" pitchFamily="18" charset="0"/>
                <a:cs typeface="Times New Roman" panose="02020603050405020304" pitchFamily="18" charset="0"/>
              </a:rPr>
              <a:t>Miss. </a:t>
            </a:r>
            <a:r>
              <a:rPr lang="en-GB" sz="2400" b="1" dirty="0" err="1">
                <a:latin typeface="Times New Roman" panose="02020603050405020304" pitchFamily="18" charset="0"/>
                <a:cs typeface="Times New Roman" panose="02020603050405020304" pitchFamily="18" charset="0"/>
              </a:rPr>
              <a:t>Tejaswini</a:t>
            </a:r>
            <a:r>
              <a:rPr lang="en-GB" sz="2400" b="1" dirty="0">
                <a:latin typeface="Times New Roman" panose="02020603050405020304" pitchFamily="18" charset="0"/>
                <a:cs typeface="Times New Roman" panose="02020603050405020304" pitchFamily="18" charset="0"/>
              </a:rPr>
              <a:t> </a:t>
            </a:r>
            <a:r>
              <a:rPr lang="en-GB" sz="2400" b="1" dirty="0" err="1">
                <a:latin typeface="Times New Roman" panose="02020603050405020304" pitchFamily="18" charset="0"/>
                <a:cs typeface="Times New Roman" panose="02020603050405020304" pitchFamily="18" charset="0"/>
              </a:rPr>
              <a:t>Shivaji</a:t>
            </a:r>
            <a:r>
              <a:rPr lang="en-GB" sz="2400" b="1" dirty="0">
                <a:latin typeface="Times New Roman" panose="02020603050405020304" pitchFamily="18" charset="0"/>
                <a:cs typeface="Times New Roman" panose="02020603050405020304" pitchFamily="18" charset="0"/>
              </a:rPr>
              <a:t> </a:t>
            </a:r>
            <a:r>
              <a:rPr lang="en-GB" sz="2400" b="1" dirty="0" err="1">
                <a:latin typeface="Times New Roman" panose="02020603050405020304" pitchFamily="18" charset="0"/>
                <a:cs typeface="Times New Roman" panose="02020603050405020304" pitchFamily="18" charset="0"/>
              </a:rPr>
              <a:t>Vagavekar</a:t>
            </a:r>
            <a:r>
              <a:rPr lang="en-GB" sz="2400" b="1" dirty="0">
                <a:latin typeface="Times New Roman" panose="02020603050405020304" pitchFamily="18" charset="0"/>
                <a:cs typeface="Times New Roman" panose="02020603050405020304" pitchFamily="18" charset="0"/>
              </a:rPr>
              <a:t>.</a:t>
            </a:r>
          </a:p>
          <a:p>
            <a:pPr algn="just"/>
            <a:r>
              <a:rPr lang="en-GB" dirty="0" smtClean="0">
                <a:latin typeface="Times New Roman" panose="02020603050405020304" pitchFamily="18" charset="0"/>
                <a:cs typeface="Times New Roman" panose="02020603050405020304" pitchFamily="18" charset="0"/>
              </a:rPr>
              <a:t>				      </a:t>
            </a:r>
            <a:r>
              <a:rPr lang="en-GB" sz="2000" dirty="0" smtClean="0">
                <a:latin typeface="Times New Roman" panose="02020603050405020304" pitchFamily="18" charset="0"/>
                <a:cs typeface="Times New Roman" panose="02020603050405020304" pitchFamily="18" charset="0"/>
              </a:rPr>
              <a:t>Assistant </a:t>
            </a:r>
            <a:r>
              <a:rPr lang="en-GB" sz="2000" dirty="0">
                <a:latin typeface="Times New Roman" panose="02020603050405020304" pitchFamily="18" charset="0"/>
                <a:cs typeface="Times New Roman" panose="02020603050405020304" pitchFamily="18" charset="0"/>
              </a:rPr>
              <a:t>Professor .</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Department </a:t>
            </a:r>
            <a:r>
              <a:rPr lang="en-US" sz="2000" dirty="0">
                <a:latin typeface="Times New Roman" panose="02020603050405020304" pitchFamily="18" charset="0"/>
                <a:cs typeface="Times New Roman" panose="02020603050405020304" pitchFamily="18" charset="0"/>
              </a:rPr>
              <a:t>of Biotechnology (Entire) </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Vivekanand </a:t>
            </a:r>
            <a:r>
              <a:rPr lang="en-US" sz="2000" dirty="0">
                <a:latin typeface="Times New Roman" panose="02020603050405020304" pitchFamily="18" charset="0"/>
                <a:cs typeface="Times New Roman" panose="02020603050405020304" pitchFamily="18" charset="0"/>
              </a:rPr>
              <a:t>College, Kolhapur</a:t>
            </a:r>
          </a:p>
          <a:p>
            <a:endParaRPr lang="en-US" dirty="0"/>
          </a:p>
        </p:txBody>
      </p:sp>
    </p:spTree>
    <p:extLst>
      <p:ext uri="{BB962C8B-B14F-4D97-AF65-F5344CB8AC3E}">
        <p14:creationId xmlns:p14="http://schemas.microsoft.com/office/powerpoint/2010/main" val="2663135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F6744E-E033-B74A-866A-550D76040810}"/>
              </a:ext>
            </a:extLst>
          </p:cNvPr>
          <p:cNvSpPr>
            <a:spLocks noGrp="1"/>
          </p:cNvSpPr>
          <p:nvPr>
            <p:ph type="title"/>
          </p:nvPr>
        </p:nvSpPr>
        <p:spPr/>
        <p:txBody>
          <a:bodyPr/>
          <a:lstStyle/>
          <a:p>
            <a:r>
              <a:rPr lang="en-GB"/>
              <a:t>THE AGITATOR</a:t>
            </a:r>
            <a:endParaRPr lang="en-US"/>
          </a:p>
        </p:txBody>
      </p:sp>
      <p:sp>
        <p:nvSpPr>
          <p:cNvPr id="3" name="Content Placeholder 2">
            <a:extLst>
              <a:ext uri="{FF2B5EF4-FFF2-40B4-BE49-F238E27FC236}">
                <a16:creationId xmlns="" xmlns:a16="http://schemas.microsoft.com/office/drawing/2014/main" id="{813726F7-F4FF-DF41-A250-D2FF41903804}"/>
              </a:ext>
            </a:extLst>
          </p:cNvPr>
          <p:cNvSpPr>
            <a:spLocks noGrp="1"/>
          </p:cNvSpPr>
          <p:nvPr>
            <p:ph idx="1"/>
          </p:nvPr>
        </p:nvSpPr>
        <p:spPr/>
        <p:txBody>
          <a:bodyPr>
            <a:normAutofit fontScale="92500" lnSpcReduction="20000"/>
          </a:bodyPr>
          <a:lstStyle/>
          <a:p>
            <a:pPr marL="0" indent="0">
              <a:buNone/>
            </a:pPr>
            <a:r>
              <a:rPr lang="en-GB"/>
              <a:t> • Agitator is required to mix the following objectives: </a:t>
            </a:r>
          </a:p>
          <a:p>
            <a:pPr marL="0" indent="0">
              <a:buNone/>
            </a:pPr>
            <a:r>
              <a:rPr lang="en-GB"/>
              <a:t>• bulk fulid and gas-phase mixing, air dispersion, oxygen transfer, hear transfer, suspension of solid particles and maintaining uniform environment. </a:t>
            </a:r>
          </a:p>
          <a:p>
            <a:pPr marL="0" indent="0">
              <a:buNone/>
            </a:pPr>
            <a:r>
              <a:rPr lang="en-GB"/>
              <a:t>• Types: Disc turbines, vaned dics, open turbines of variable pitch and propellers , etc.</a:t>
            </a:r>
          </a:p>
          <a:p>
            <a:r>
              <a:rPr lang="en-GB"/>
              <a:t>Disc turbine:  It is with a series of rectangular vanes set in a vertical plane around the circumference .</a:t>
            </a:r>
          </a:p>
          <a:p>
            <a:pPr marL="0" indent="0">
              <a:buNone/>
            </a:pPr>
            <a:r>
              <a:rPr lang="en-GB"/>
              <a:t> • Vane disc: It is a series of rectangular vanes attached vertically to the underside. Air from the sparger hits the underside ot the disc and is displaced towards the vanes where the air bubbles are broken into smaller bubbles.
</a:t>
            </a:r>
            <a:endParaRPr lang="en-US"/>
          </a:p>
        </p:txBody>
      </p:sp>
    </p:spTree>
    <p:extLst>
      <p:ext uri="{BB962C8B-B14F-4D97-AF65-F5344CB8AC3E}">
        <p14:creationId xmlns:p14="http://schemas.microsoft.com/office/powerpoint/2010/main" val="626765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6D9C88-D87B-1942-A521-21D50B34E158}"/>
              </a:ext>
            </a:extLst>
          </p:cNvPr>
          <p:cNvSpPr>
            <a:spLocks noGrp="1"/>
          </p:cNvSpPr>
          <p:nvPr>
            <p:ph type="title"/>
          </p:nvPr>
        </p:nvSpPr>
        <p:spPr/>
        <p:txBody>
          <a:bodyPr/>
          <a:lstStyle/>
          <a:p>
            <a:endParaRPr lang="en-US"/>
          </a:p>
        </p:txBody>
      </p:sp>
      <p:pic>
        <p:nvPicPr>
          <p:cNvPr id="4" name="Picture 4">
            <a:extLst>
              <a:ext uri="{FF2B5EF4-FFF2-40B4-BE49-F238E27FC236}">
                <a16:creationId xmlns="" xmlns:a16="http://schemas.microsoft.com/office/drawing/2014/main" id="{DAC4EEB6-EEDD-D944-BAC5-E7818A95462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7344" y="0"/>
            <a:ext cx="8977311" cy="6858001"/>
          </a:xfrm>
        </p:spPr>
      </p:pic>
    </p:spTree>
    <p:extLst>
      <p:ext uri="{BB962C8B-B14F-4D97-AF65-F5344CB8AC3E}">
        <p14:creationId xmlns:p14="http://schemas.microsoft.com/office/powerpoint/2010/main" val="703837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A88B40-C0F3-A447-B3B2-BB181D847675}"/>
              </a:ext>
            </a:extLst>
          </p:cNvPr>
          <p:cNvSpPr>
            <a:spLocks noGrp="1"/>
          </p:cNvSpPr>
          <p:nvPr>
            <p:ph type="title"/>
          </p:nvPr>
        </p:nvSpPr>
        <p:spPr>
          <a:xfrm>
            <a:off x="838200" y="500062"/>
            <a:ext cx="10515600" cy="1325563"/>
          </a:xfrm>
        </p:spPr>
        <p:txBody>
          <a:bodyPr/>
          <a:lstStyle/>
          <a:p>
            <a:r>
              <a:rPr lang="en-GB"/>
              <a:t>Stirrer glands and bearings</a:t>
            </a:r>
            <a:endParaRPr lang="en-US"/>
          </a:p>
        </p:txBody>
      </p:sp>
      <p:sp>
        <p:nvSpPr>
          <p:cNvPr id="7" name="Content Placeholder 6">
            <a:extLst>
              <a:ext uri="{FF2B5EF4-FFF2-40B4-BE49-F238E27FC236}">
                <a16:creationId xmlns="" xmlns:a16="http://schemas.microsoft.com/office/drawing/2014/main" id="{4E93EFE0-D62D-8548-9BE1-57E97E44573F}"/>
              </a:ext>
            </a:extLst>
          </p:cNvPr>
          <p:cNvSpPr>
            <a:spLocks noGrp="1"/>
          </p:cNvSpPr>
          <p:nvPr>
            <p:ph idx="1"/>
          </p:nvPr>
        </p:nvSpPr>
        <p:spPr>
          <a:xfrm>
            <a:off x="838200" y="1567656"/>
            <a:ext cx="9270206" cy="4351338"/>
          </a:xfrm>
        </p:spPr>
        <p:txBody>
          <a:bodyPr>
            <a:normAutofit fontScale="77500" lnSpcReduction="20000"/>
          </a:bodyPr>
          <a:lstStyle/>
          <a:p>
            <a:pPr marL="0" indent="0">
              <a:buNone/>
            </a:pPr>
            <a:r>
              <a:rPr lang="en-GB"/>
              <a:t>• Sealing of stirrer shaft – difficult problem in the construction of fermentation equip. </a:t>
            </a:r>
          </a:p>
          <a:p>
            <a:pPr marL="0" indent="0">
              <a:buNone/>
            </a:pPr>
            <a:r>
              <a:rPr lang="en-GB"/>
              <a:t>• Entry of stirrer shaft – top, side or bottom </a:t>
            </a:r>
          </a:p>
          <a:p>
            <a:pPr marL="0" indent="0">
              <a:buNone/>
            </a:pPr>
            <a:r>
              <a:rPr lang="en-GB"/>
              <a:t>• Basic type of seal assambly: • 1. the stuffing box (packed gland seal) • 2. the simple bush seal • 3. the mechanical seal • 4. the magnetic drive.</a:t>
            </a:r>
          </a:p>
          <a:p>
            <a:pPr marL="0" indent="0">
              <a:buNone/>
            </a:pPr>
            <a:endParaRPr lang="en-GB"/>
          </a:p>
          <a:p>
            <a:pPr marL="0" indent="0">
              <a:buNone/>
            </a:pPr>
            <a:r>
              <a:rPr lang="en-GB" sz="4800"/>
              <a:t>Baffles</a:t>
            </a:r>
            <a:r>
              <a:rPr lang="en-GB"/>
              <a:t> </a:t>
            </a:r>
          </a:p>
          <a:p>
            <a:pPr marL="0" indent="0">
              <a:buNone/>
            </a:pPr>
            <a:r>
              <a:rPr lang="en-GB"/>
              <a:t> • Four baffles to prevent vortex and to improve aeration efficiency. • Vessel with3dm3 – six to eight baffles. </a:t>
            </a:r>
          </a:p>
          <a:p>
            <a:pPr marL="0" indent="0">
              <a:buNone/>
            </a:pPr>
            <a:r>
              <a:rPr lang="en-GB"/>
              <a:t>• They are metal strips, one-tenth of vessel dia. And attached radially to the wall. </a:t>
            </a:r>
          </a:p>
          <a:p>
            <a:pPr marL="0" indent="0">
              <a:buNone/>
            </a:pPr>
            <a:r>
              <a:rPr lang="en-GB"/>
              <a:t>• Increased agitation with wider baffles; drop in agitation with narrower baffles.</a:t>
            </a:r>
            <a:endParaRPr lang="en-US"/>
          </a:p>
        </p:txBody>
      </p:sp>
    </p:spTree>
    <p:extLst>
      <p:ext uri="{BB962C8B-B14F-4D97-AF65-F5344CB8AC3E}">
        <p14:creationId xmlns:p14="http://schemas.microsoft.com/office/powerpoint/2010/main" val="499549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 xmlns:a16="http://schemas.microsoft.com/office/drawing/2014/main" id="{03F0376B-A857-444C-ADB4-3883700B40E7}"/>
              </a:ext>
            </a:extLst>
          </p:cNvPr>
          <p:cNvSpPr>
            <a:spLocks noGrp="1"/>
          </p:cNvSpPr>
          <p:nvPr>
            <p:ph idx="1"/>
          </p:nvPr>
        </p:nvSpPr>
        <p:spPr>
          <a:xfrm>
            <a:off x="838200" y="1690688"/>
            <a:ext cx="10515600" cy="4351338"/>
          </a:xfrm>
        </p:spPr>
        <p:txBody>
          <a:bodyPr>
            <a:normAutofit lnSpcReduction="10000"/>
          </a:bodyPr>
          <a:lstStyle/>
          <a:p>
            <a:pPr marL="0" indent="0">
              <a:buNone/>
            </a:pPr>
            <a:r>
              <a:rPr lang="en-GB"/>
              <a:t>• A sparger is a device for introducing air into the liquid in a fermenter. • Types: 1. Porous sparger 2. The orifice sparger (a perforated pipe)                                               3.The nozzle sparger ( an open or partially closed pipe</a:t>
            </a:r>
          </a:p>
          <a:p>
            <a:pPr marL="0" indent="0">
              <a:buNone/>
            </a:pPr>
            <a:r>
              <a:rPr lang="en-GB"/>
              <a:t>1.Porous sparger:• Made of Sintered glass, ceramics or metal. </a:t>
            </a:r>
          </a:p>
          <a:p>
            <a:pPr marL="0" indent="0">
              <a:buNone/>
            </a:pPr>
            <a:r>
              <a:rPr lang="en-GB"/>
              <a:t>• The bubble size produced from spargers is always 10 to 100 times larger than the pore size of the aerator block. </a:t>
            </a:r>
          </a:p>
          <a:p>
            <a:pPr marL="0" indent="0">
              <a:buNone/>
            </a:pPr>
            <a:r>
              <a:rPr lang="en-GB"/>
              <a:t>2. Orifice sparger: • In small stirred fermenters the perforated pipes were arranged below the impeller in the form of crosses or rings. </a:t>
            </a:r>
          </a:p>
          <a:p>
            <a:pPr marL="0" indent="0">
              <a:buNone/>
            </a:pPr>
            <a:r>
              <a:rPr lang="en-GB"/>
              <a:t>• Orifice spargers without agitation used in yeast manufacturing, effluent treatment and in SCP production</a:t>
            </a:r>
            <a:endParaRPr lang="en-US"/>
          </a:p>
        </p:txBody>
      </p:sp>
      <p:sp>
        <p:nvSpPr>
          <p:cNvPr id="7" name="Title 6">
            <a:extLst>
              <a:ext uri="{FF2B5EF4-FFF2-40B4-BE49-F238E27FC236}">
                <a16:creationId xmlns="" xmlns:a16="http://schemas.microsoft.com/office/drawing/2014/main" id="{AA53481C-DCB0-5147-9C3A-CA9A35B043A2}"/>
              </a:ext>
            </a:extLst>
          </p:cNvPr>
          <p:cNvSpPr>
            <a:spLocks noGrp="1"/>
          </p:cNvSpPr>
          <p:nvPr>
            <p:ph type="title"/>
          </p:nvPr>
        </p:nvSpPr>
        <p:spPr/>
        <p:txBody>
          <a:bodyPr/>
          <a:lstStyle/>
          <a:p>
            <a:r>
              <a:rPr lang="en-GB"/>
              <a:t>The aeration system (Sparger).</a:t>
            </a:r>
            <a:endParaRPr lang="en-US"/>
          </a:p>
        </p:txBody>
      </p:sp>
    </p:spTree>
    <p:extLst>
      <p:ext uri="{BB962C8B-B14F-4D97-AF65-F5344CB8AC3E}">
        <p14:creationId xmlns:p14="http://schemas.microsoft.com/office/powerpoint/2010/main" val="142526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8D103F2-DD8C-DE4C-9C77-27B4D920174F}"/>
              </a:ext>
            </a:extLst>
          </p:cNvPr>
          <p:cNvSpPr>
            <a:spLocks noGrp="1"/>
          </p:cNvSpPr>
          <p:nvPr>
            <p:ph type="title"/>
          </p:nvPr>
        </p:nvSpPr>
        <p:spPr/>
        <p:txBody>
          <a:bodyPr/>
          <a:lstStyle/>
          <a:p>
            <a:endParaRPr lang="en-US"/>
          </a:p>
        </p:txBody>
      </p:sp>
      <p:sp>
        <p:nvSpPr>
          <p:cNvPr id="13" name="Content Placeholder 12">
            <a:extLst>
              <a:ext uri="{FF2B5EF4-FFF2-40B4-BE49-F238E27FC236}">
                <a16:creationId xmlns="" xmlns:a16="http://schemas.microsoft.com/office/drawing/2014/main" id="{9D00FBAC-36BA-CD40-BC19-02B2B28CDDAC}"/>
              </a:ext>
            </a:extLst>
          </p:cNvPr>
          <p:cNvSpPr>
            <a:spLocks noGrp="1"/>
          </p:cNvSpPr>
          <p:nvPr>
            <p:ph idx="1"/>
          </p:nvPr>
        </p:nvSpPr>
        <p:spPr/>
        <p:txBody>
          <a:bodyPr/>
          <a:lstStyle/>
          <a:p>
            <a:pPr marL="0" indent="0">
              <a:buNone/>
            </a:pPr>
            <a:r>
              <a:rPr lang="en-GB"/>
              <a:t>3.Nozzle sparger :• It’s a single open or partially closed pipe, provides stream of air bubbles. </a:t>
            </a:r>
          </a:p>
          <a:p>
            <a:pPr marL="0" indent="0">
              <a:buNone/>
            </a:pPr>
            <a:r>
              <a:rPr lang="en-GB"/>
              <a:t>• The single nozzle sparger causes a lower pressure loss than any other sparger and normally does not get blocked.</a:t>
            </a:r>
            <a:endParaRPr lang="en-US"/>
          </a:p>
        </p:txBody>
      </p:sp>
    </p:spTree>
    <p:extLst>
      <p:ext uri="{BB962C8B-B14F-4D97-AF65-F5344CB8AC3E}">
        <p14:creationId xmlns:p14="http://schemas.microsoft.com/office/powerpoint/2010/main" val="153936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F805C5-33CD-774A-BF28-76E945FED1A2}"/>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72812AEE-095A-A740-9545-84B5A44B690A}"/>
              </a:ext>
            </a:extLst>
          </p:cNvPr>
          <p:cNvSpPr>
            <a:spLocks noGrp="1"/>
          </p:cNvSpPr>
          <p:nvPr>
            <p:ph idx="1"/>
          </p:nvPr>
        </p:nvSpPr>
        <p:spPr/>
        <p:txBody>
          <a:bodyPr/>
          <a:lstStyle/>
          <a:p>
            <a:pPr marL="0" indent="0">
              <a:buNone/>
            </a:pPr>
            <a:r>
              <a:rPr lang="en-GB"/>
              <a:t>                                                       </a:t>
            </a:r>
          </a:p>
          <a:p>
            <a:pPr marL="0" indent="0">
              <a:buNone/>
            </a:pPr>
            <a:endParaRPr lang="en-GB"/>
          </a:p>
          <a:p>
            <a:pPr marL="0" indent="0">
              <a:buNone/>
            </a:pPr>
            <a:endParaRPr lang="en-GB"/>
          </a:p>
          <a:p>
            <a:pPr marL="0" indent="0">
              <a:buNone/>
            </a:pPr>
            <a:r>
              <a:rPr lang="en-GB"/>
              <a:t>                                                   </a:t>
            </a:r>
            <a:r>
              <a:rPr lang="en-GB" sz="4800" i="1" u="sng"/>
              <a:t>Thank you.</a:t>
            </a:r>
            <a:endParaRPr lang="en-US" sz="4800" i="1" u="sng"/>
          </a:p>
        </p:txBody>
      </p:sp>
    </p:spTree>
    <p:extLst>
      <p:ext uri="{BB962C8B-B14F-4D97-AF65-F5344CB8AC3E}">
        <p14:creationId xmlns:p14="http://schemas.microsoft.com/office/powerpoint/2010/main" val="812443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49235B-9F29-0D4B-8413-B5C049129048}"/>
              </a:ext>
            </a:extLst>
          </p:cNvPr>
          <p:cNvSpPr>
            <a:spLocks noGrp="1"/>
          </p:cNvSpPr>
          <p:nvPr>
            <p:ph type="title"/>
          </p:nvPr>
        </p:nvSpPr>
        <p:spPr/>
        <p:txBody>
          <a:bodyPr/>
          <a:lstStyle/>
          <a:p>
            <a:r>
              <a:rPr lang="en-GB" b="1"/>
              <a:t> Primary Use.</a:t>
            </a:r>
            <a:endParaRPr lang="en-US" b="1"/>
          </a:p>
        </p:txBody>
      </p:sp>
      <p:sp>
        <p:nvSpPr>
          <p:cNvPr id="3" name="Content Placeholder 2">
            <a:extLst>
              <a:ext uri="{FF2B5EF4-FFF2-40B4-BE49-F238E27FC236}">
                <a16:creationId xmlns="" xmlns:a16="http://schemas.microsoft.com/office/drawing/2014/main" id="{7FB9382E-B3B3-5141-B393-0DD67B3B3BA2}"/>
              </a:ext>
            </a:extLst>
          </p:cNvPr>
          <p:cNvSpPr>
            <a:spLocks noGrp="1"/>
          </p:cNvSpPr>
          <p:nvPr>
            <p:ph idx="1"/>
          </p:nvPr>
        </p:nvSpPr>
        <p:spPr>
          <a:xfrm>
            <a:off x="838200" y="1690688"/>
            <a:ext cx="10515600" cy="4160838"/>
          </a:xfrm>
        </p:spPr>
        <p:txBody>
          <a:bodyPr>
            <a:normAutofit fontScale="92500" lnSpcReduction="20000"/>
          </a:bodyPr>
          <a:lstStyle/>
          <a:p>
            <a:r>
              <a:rPr lang="en-GB">
                <a:latin typeface="+mj-lt"/>
                <a:ea typeface="+mj-ea"/>
                <a:cs typeface="+mj-cs"/>
              </a:rPr>
              <a:t>Aeration is to provide microorganism in submerged culture with sufficient oxygen for metabolic requirements.</a:t>
            </a:r>
          </a:p>
          <a:p>
            <a:r>
              <a:rPr lang="en-GB">
                <a:latin typeface="+mj-lt"/>
                <a:ea typeface="+mj-ea"/>
                <a:cs typeface="+mj-cs"/>
              </a:rPr>
              <a:t> Agitation ensures that a uniform suspension of microbial cells is achieved in a homogenous nutrient medium. </a:t>
            </a:r>
          </a:p>
          <a:p>
            <a:r>
              <a:rPr lang="en-GB">
                <a:latin typeface="+mj-lt"/>
                <a:ea typeface="+mj-ea"/>
                <a:cs typeface="+mj-cs"/>
              </a:rPr>
              <a:t>Aeration and agitation depends on fermentation.</a:t>
            </a:r>
          </a:p>
          <a:p>
            <a:pPr marL="0" indent="0">
              <a:buNone/>
            </a:pPr>
            <a:r>
              <a:rPr lang="en-GB">
                <a:latin typeface="+mj-lt"/>
                <a:ea typeface="+mj-ea"/>
                <a:cs typeface="+mj-cs"/>
              </a:rPr>
              <a:t>• Fine bubble aerator without agitation: Advantage of lower equipment and      power costs, </a:t>
            </a:r>
          </a:p>
          <a:p>
            <a:pPr marL="0" indent="0">
              <a:buNone/>
            </a:pPr>
            <a:r>
              <a:rPr lang="en-GB">
                <a:latin typeface="+mj-lt"/>
                <a:ea typeface="+mj-ea"/>
                <a:cs typeface="+mj-cs"/>
              </a:rPr>
              <a:t>• Agitation may be dispensed with only when aeration provides sufficient agitation.</a:t>
            </a:r>
          </a:p>
          <a:p>
            <a:pPr marL="0" indent="0">
              <a:buNone/>
            </a:pPr>
            <a:r>
              <a:rPr lang="en-GB">
                <a:latin typeface="+mj-lt"/>
                <a:ea typeface="+mj-ea"/>
                <a:cs typeface="+mj-cs"/>
              </a:rPr>
              <a:t>• E.g. In processes when broth of low viscosity and low total solids. </a:t>
            </a:r>
          </a:p>
          <a:p>
            <a:pPr marL="0" indent="0">
              <a:buNone/>
            </a:pPr>
            <a:r>
              <a:rPr lang="en-GB">
                <a:latin typeface="+mj-lt"/>
                <a:ea typeface="+mj-ea"/>
                <a:cs typeface="+mj-cs"/>
              </a:rPr>
              <a:t>• Mechanical agitation is required for fungal and actinomycetes fermentation.</a:t>
            </a:r>
            <a:endParaRPr lang="en-US">
              <a:latin typeface="+mj-lt"/>
              <a:ea typeface="+mj-ea"/>
              <a:cs typeface="+mj-cs"/>
            </a:endParaRPr>
          </a:p>
        </p:txBody>
      </p:sp>
    </p:spTree>
    <p:extLst>
      <p:ext uri="{BB962C8B-B14F-4D97-AF65-F5344CB8AC3E}">
        <p14:creationId xmlns:p14="http://schemas.microsoft.com/office/powerpoint/2010/main" val="3697929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34DACE4-53A9-F94B-AFB3-9318CFCB364D}"/>
              </a:ext>
            </a:extLst>
          </p:cNvPr>
          <p:cNvSpPr>
            <a:spLocks noGrp="1"/>
          </p:cNvSpPr>
          <p:nvPr>
            <p:ph type="title"/>
          </p:nvPr>
        </p:nvSpPr>
        <p:spPr/>
        <p:txBody>
          <a:bodyPr/>
          <a:lstStyle/>
          <a:p>
            <a:r>
              <a:rPr lang="en-GB" b="1"/>
              <a:t>Structural</a:t>
            </a:r>
            <a:r>
              <a:rPr lang="en-GB"/>
              <a:t> </a:t>
            </a:r>
            <a:r>
              <a:rPr lang="en-GB" b="1"/>
              <a:t>components</a:t>
            </a:r>
            <a:r>
              <a:rPr lang="en-GB"/>
              <a:t> </a:t>
            </a:r>
            <a:r>
              <a:rPr lang="en-GB" b="1"/>
              <a:t>of</a:t>
            </a:r>
            <a:r>
              <a:rPr lang="en-GB"/>
              <a:t> </a:t>
            </a:r>
            <a:r>
              <a:rPr lang="en-GB" b="1"/>
              <a:t>aeration</a:t>
            </a:r>
            <a:r>
              <a:rPr lang="en-GB"/>
              <a:t> </a:t>
            </a:r>
            <a:r>
              <a:rPr lang="en-GB" b="1"/>
              <a:t>and</a:t>
            </a:r>
            <a:r>
              <a:rPr lang="en-GB"/>
              <a:t> </a:t>
            </a:r>
            <a:r>
              <a:rPr lang="en-GB" b="1"/>
              <a:t>agitation</a:t>
            </a:r>
            <a:endParaRPr lang="en-US" b="1"/>
          </a:p>
        </p:txBody>
      </p:sp>
      <p:sp>
        <p:nvSpPr>
          <p:cNvPr id="3" name="Content Placeholder 2">
            <a:extLst>
              <a:ext uri="{FF2B5EF4-FFF2-40B4-BE49-F238E27FC236}">
                <a16:creationId xmlns="" xmlns:a16="http://schemas.microsoft.com/office/drawing/2014/main" id="{79277A37-18D5-D347-9A72-3D0A1D7B840C}"/>
              </a:ext>
            </a:extLst>
          </p:cNvPr>
          <p:cNvSpPr>
            <a:spLocks noGrp="1"/>
          </p:cNvSpPr>
          <p:nvPr>
            <p:ph idx="1"/>
          </p:nvPr>
        </p:nvSpPr>
        <p:spPr>
          <a:xfrm>
            <a:off x="838200" y="1958975"/>
            <a:ext cx="10515600" cy="4351338"/>
          </a:xfrm>
        </p:spPr>
        <p:txBody>
          <a:bodyPr/>
          <a:lstStyle/>
          <a:p>
            <a:pPr marL="0" indent="0">
              <a:buNone/>
            </a:pPr>
            <a:r>
              <a:rPr lang="en-GB"/>
              <a:t>• 1. The agitator (Impeller)</a:t>
            </a:r>
          </a:p>
          <a:p>
            <a:pPr marL="0" indent="0">
              <a:buNone/>
            </a:pPr>
            <a:r>
              <a:rPr lang="en-GB"/>
              <a:t>• 2. Stirrer glands and bearings </a:t>
            </a:r>
          </a:p>
          <a:p>
            <a:pPr marL="0" indent="0">
              <a:buNone/>
            </a:pPr>
            <a:r>
              <a:rPr lang="en-GB"/>
              <a:t>• 3. Baffles </a:t>
            </a:r>
          </a:p>
          <a:p>
            <a:pPr marL="0" indent="0">
              <a:buNone/>
            </a:pPr>
            <a:r>
              <a:rPr lang="en-GB"/>
              <a:t>• 4. The aeration system (Sparger)</a:t>
            </a:r>
            <a:endParaRPr lang="en-US"/>
          </a:p>
        </p:txBody>
      </p:sp>
    </p:spTree>
    <p:extLst>
      <p:ext uri="{BB962C8B-B14F-4D97-AF65-F5344CB8AC3E}">
        <p14:creationId xmlns:p14="http://schemas.microsoft.com/office/powerpoint/2010/main" val="2597991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BF275D-07D8-7049-9F7F-51E78D21511B}"/>
              </a:ext>
            </a:extLst>
          </p:cNvPr>
          <p:cNvSpPr>
            <a:spLocks noGrp="1"/>
          </p:cNvSpPr>
          <p:nvPr>
            <p:ph type="title"/>
          </p:nvPr>
        </p:nvSpPr>
        <p:spPr>
          <a:xfrm>
            <a:off x="1833562" y="365125"/>
            <a:ext cx="7786687" cy="1373188"/>
          </a:xfrm>
        </p:spPr>
        <p:txBody>
          <a:bodyPr/>
          <a:lstStyle/>
          <a:p>
            <a:endParaRPr lang="en-US"/>
          </a:p>
        </p:txBody>
      </p:sp>
      <p:pic>
        <p:nvPicPr>
          <p:cNvPr id="6" name="Picture 6">
            <a:extLst>
              <a:ext uri="{FF2B5EF4-FFF2-40B4-BE49-F238E27FC236}">
                <a16:creationId xmlns="" xmlns:a16="http://schemas.microsoft.com/office/drawing/2014/main" id="{82D89CCB-4B13-374B-AB10-E3296FA465F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5375" y="0"/>
            <a:ext cx="9548813" cy="6858000"/>
          </a:xfrm>
        </p:spPr>
      </p:pic>
    </p:spTree>
    <p:extLst>
      <p:ext uri="{BB962C8B-B14F-4D97-AF65-F5344CB8AC3E}">
        <p14:creationId xmlns:p14="http://schemas.microsoft.com/office/powerpoint/2010/main" val="1362215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20B1EC-5CFA-0D4E-A644-A42500354F3F}"/>
              </a:ext>
            </a:extLst>
          </p:cNvPr>
          <p:cNvSpPr>
            <a:spLocks noGrp="1"/>
          </p:cNvSpPr>
          <p:nvPr>
            <p:ph type="title"/>
          </p:nvPr>
        </p:nvSpPr>
        <p:spPr>
          <a:xfrm>
            <a:off x="838200" y="500062"/>
            <a:ext cx="10515600" cy="1325563"/>
          </a:xfrm>
        </p:spPr>
        <p:txBody>
          <a:bodyPr>
            <a:normAutofit/>
          </a:bodyPr>
          <a:lstStyle/>
          <a:p>
            <a:r>
              <a:rPr lang="en-GB"/>
              <a:t>Aeration and Agitation.</a:t>
            </a:r>
            <a:endParaRPr lang="en-US"/>
          </a:p>
        </p:txBody>
      </p:sp>
      <p:sp>
        <p:nvSpPr>
          <p:cNvPr id="3" name="Content Placeholder 2">
            <a:extLst>
              <a:ext uri="{FF2B5EF4-FFF2-40B4-BE49-F238E27FC236}">
                <a16:creationId xmlns="" xmlns:a16="http://schemas.microsoft.com/office/drawing/2014/main" id="{694B59E0-0D4B-254A-8C6D-625ADE09D146}"/>
              </a:ext>
            </a:extLst>
          </p:cNvPr>
          <p:cNvSpPr>
            <a:spLocks noGrp="1"/>
          </p:cNvSpPr>
          <p:nvPr>
            <p:ph idx="1"/>
          </p:nvPr>
        </p:nvSpPr>
        <p:spPr/>
        <p:txBody>
          <a:bodyPr/>
          <a:lstStyle/>
          <a:p>
            <a:pPr marL="0" indent="0">
              <a:buNone/>
            </a:pPr>
            <a:r>
              <a:rPr lang="en-GB"/>
              <a:t>• Aeartion provides oxygen to culture.</a:t>
            </a:r>
          </a:p>
          <a:p>
            <a:pPr marL="0" indent="0">
              <a:buNone/>
            </a:pPr>
            <a:r>
              <a:rPr lang="en-GB"/>
              <a:t> • Removes unwanted volatile products of metabolis. </a:t>
            </a:r>
          </a:p>
          <a:p>
            <a:pPr marL="0" indent="0">
              <a:buNone/>
            </a:pPr>
            <a:r>
              <a:rPr lang="en-GB"/>
              <a:t>• Agitation either by stirring or as a side effect of aeration</a:t>
            </a:r>
            <a:endParaRPr lang="en-US"/>
          </a:p>
        </p:txBody>
      </p:sp>
    </p:spTree>
    <p:extLst>
      <p:ext uri="{BB962C8B-B14F-4D97-AF65-F5344CB8AC3E}">
        <p14:creationId xmlns:p14="http://schemas.microsoft.com/office/powerpoint/2010/main" val="4139554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69E9553-9005-6943-B2AD-1EF698D286C5}"/>
              </a:ext>
            </a:extLst>
          </p:cNvPr>
          <p:cNvSpPr>
            <a:spLocks noGrp="1"/>
          </p:cNvSpPr>
          <p:nvPr>
            <p:ph type="title"/>
          </p:nvPr>
        </p:nvSpPr>
        <p:spPr/>
        <p:txBody>
          <a:bodyPr/>
          <a:lstStyle/>
          <a:p>
            <a:r>
              <a:rPr lang="en-GB"/>
              <a:t>Importance of Agitation.</a:t>
            </a:r>
            <a:endParaRPr lang="en-US"/>
          </a:p>
        </p:txBody>
      </p:sp>
      <p:sp>
        <p:nvSpPr>
          <p:cNvPr id="3" name="Content Placeholder 2">
            <a:extLst>
              <a:ext uri="{FF2B5EF4-FFF2-40B4-BE49-F238E27FC236}">
                <a16:creationId xmlns="" xmlns:a16="http://schemas.microsoft.com/office/drawing/2014/main" id="{9D66B42B-E312-1740-B223-E5271DAD5AAA}"/>
              </a:ext>
            </a:extLst>
          </p:cNvPr>
          <p:cNvSpPr>
            <a:spLocks noGrp="1"/>
          </p:cNvSpPr>
          <p:nvPr>
            <p:ph idx="1"/>
          </p:nvPr>
        </p:nvSpPr>
        <p:spPr>
          <a:xfrm>
            <a:off x="838200" y="1690688"/>
            <a:ext cx="10515600" cy="4351338"/>
          </a:xfrm>
        </p:spPr>
        <p:txBody>
          <a:bodyPr>
            <a:normAutofit/>
          </a:bodyPr>
          <a:lstStyle/>
          <a:p>
            <a:pPr marL="0" indent="0">
              <a:buNone/>
            </a:pPr>
            <a:r>
              <a:rPr lang="en-GB"/>
              <a:t> 1. To increase the rate of oxygen transfer from the air bubble to the liquid medium. </a:t>
            </a:r>
          </a:p>
          <a:p>
            <a:pPr marL="0" indent="0">
              <a:buNone/>
            </a:pPr>
            <a:r>
              <a:rPr lang="en-GB"/>
              <a:t>2. To increase the rate of oxygen and nutrients transfer from the medium to cells. </a:t>
            </a:r>
          </a:p>
          <a:p>
            <a:pPr marL="0" indent="0">
              <a:buNone/>
            </a:pPr>
            <a:r>
              <a:rPr lang="en-GB"/>
              <a:t>3. To prevent formation of clumps of cells, aggregates of mycelium.</a:t>
            </a:r>
          </a:p>
          <a:p>
            <a:pPr marL="0" indent="0">
              <a:buNone/>
            </a:pPr>
            <a:r>
              <a:rPr lang="en-GB"/>
              <a:t>4. To increase the rate of transfer of product of metabolism from cell to medium. </a:t>
            </a:r>
          </a:p>
          <a:p>
            <a:pPr marL="0" indent="0">
              <a:buNone/>
            </a:pPr>
            <a:r>
              <a:rPr lang="en-GB"/>
              <a:t>5. To increase the rate or efficiency of heat transfer between the medium and the cooling surfaces of the fermenters.</a:t>
            </a:r>
            <a:endParaRPr lang="en-US"/>
          </a:p>
        </p:txBody>
      </p:sp>
    </p:spTree>
    <p:extLst>
      <p:ext uri="{BB962C8B-B14F-4D97-AF65-F5344CB8AC3E}">
        <p14:creationId xmlns:p14="http://schemas.microsoft.com/office/powerpoint/2010/main" val="2759544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266ADD6-8C91-1A45-B830-4FF5444B0E64}"/>
              </a:ext>
            </a:extLst>
          </p:cNvPr>
          <p:cNvSpPr>
            <a:spLocks noGrp="1"/>
          </p:cNvSpPr>
          <p:nvPr>
            <p:ph type="title"/>
          </p:nvPr>
        </p:nvSpPr>
        <p:spPr>
          <a:xfrm>
            <a:off x="838200" y="337343"/>
            <a:ext cx="10515600" cy="1325563"/>
          </a:xfrm>
        </p:spPr>
        <p:txBody>
          <a:bodyPr/>
          <a:lstStyle/>
          <a:p>
            <a:r>
              <a:rPr lang="en-GB"/>
              <a:t>Effect of agitation upon aeration.</a:t>
            </a:r>
            <a:endParaRPr lang="en-US"/>
          </a:p>
        </p:txBody>
      </p:sp>
      <p:sp>
        <p:nvSpPr>
          <p:cNvPr id="3" name="Content Placeholder 2">
            <a:extLst>
              <a:ext uri="{FF2B5EF4-FFF2-40B4-BE49-F238E27FC236}">
                <a16:creationId xmlns="" xmlns:a16="http://schemas.microsoft.com/office/drawing/2014/main" id="{DCF0407B-576A-D14E-BF7C-DB6315468F95}"/>
              </a:ext>
            </a:extLst>
          </p:cNvPr>
          <p:cNvSpPr>
            <a:spLocks noGrp="1"/>
          </p:cNvSpPr>
          <p:nvPr>
            <p:ph idx="1"/>
          </p:nvPr>
        </p:nvSpPr>
        <p:spPr/>
        <p:txBody>
          <a:bodyPr/>
          <a:lstStyle/>
          <a:p>
            <a:pPr marL="0" indent="0">
              <a:buNone/>
            </a:pPr>
            <a:r>
              <a:rPr lang="en-GB"/>
              <a:t> 1. by dispersing the air in smaller bubble.  </a:t>
            </a:r>
          </a:p>
          <a:p>
            <a:pPr marL="0" indent="0">
              <a:buNone/>
            </a:pPr>
            <a:r>
              <a:rPr lang="en-GB"/>
              <a:t> 2.by causing the bubbles to follow a more tortuous path and dalaying their escape from the culture. </a:t>
            </a:r>
          </a:p>
          <a:p>
            <a:pPr marL="0" indent="0">
              <a:buNone/>
            </a:pPr>
            <a:r>
              <a:rPr lang="en-GB"/>
              <a:t> 3. by preventing the coalescence of bubbles. </a:t>
            </a:r>
          </a:p>
          <a:p>
            <a:pPr marL="0" indent="0">
              <a:buNone/>
            </a:pPr>
            <a:r>
              <a:rPr lang="en-GB"/>
              <a:t> 4. by decreasing the rate-limiting thickness of the liquid film at the gas/liquid interface.</a:t>
            </a:r>
            <a:endParaRPr lang="en-US"/>
          </a:p>
        </p:txBody>
      </p:sp>
    </p:spTree>
    <p:extLst>
      <p:ext uri="{BB962C8B-B14F-4D97-AF65-F5344CB8AC3E}">
        <p14:creationId xmlns:p14="http://schemas.microsoft.com/office/powerpoint/2010/main" val="3005828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165732E-DDC2-6F4E-9C2F-3E78745E54DC}"/>
              </a:ext>
            </a:extLst>
          </p:cNvPr>
          <p:cNvSpPr>
            <a:spLocks noGrp="1"/>
          </p:cNvSpPr>
          <p:nvPr>
            <p:ph type="title"/>
          </p:nvPr>
        </p:nvSpPr>
        <p:spPr>
          <a:xfrm>
            <a:off x="838200" y="500062"/>
            <a:ext cx="10515600" cy="1325563"/>
          </a:xfrm>
        </p:spPr>
        <p:txBody>
          <a:bodyPr/>
          <a:lstStyle/>
          <a:p>
            <a:r>
              <a:rPr lang="en-GB"/>
              <a:t>Oxygen supply affected by following:</a:t>
            </a:r>
            <a:endParaRPr lang="en-US"/>
          </a:p>
        </p:txBody>
      </p:sp>
      <p:sp>
        <p:nvSpPr>
          <p:cNvPr id="3" name="Content Placeholder 2">
            <a:extLst>
              <a:ext uri="{FF2B5EF4-FFF2-40B4-BE49-F238E27FC236}">
                <a16:creationId xmlns="" xmlns:a16="http://schemas.microsoft.com/office/drawing/2014/main" id="{FBCBE3CE-E083-C14A-99E5-8BC6466F85F9}"/>
              </a:ext>
            </a:extLst>
          </p:cNvPr>
          <p:cNvSpPr>
            <a:spLocks noGrp="1"/>
          </p:cNvSpPr>
          <p:nvPr>
            <p:ph idx="1"/>
          </p:nvPr>
        </p:nvSpPr>
        <p:spPr/>
        <p:txBody>
          <a:bodyPr/>
          <a:lstStyle/>
          <a:p>
            <a:pPr marL="0" indent="0">
              <a:buNone/>
            </a:pPr>
            <a:r>
              <a:rPr lang="en-GB"/>
              <a:t> 1. Type of agitation: The shape, number and arrangement of impellers and baffles. Either 2 or 3 impellers for large fermenters at suitable level on the stirrer shaft or 3 or 4 baffles on the wall of the vessel. </a:t>
            </a:r>
          </a:p>
          <a:p>
            <a:pPr marL="0" indent="0">
              <a:buNone/>
            </a:pPr>
            <a:r>
              <a:rPr lang="en-GB"/>
              <a:t> 2. Speed of agitation: 1000 or more for lab. Fermenters. But this is not possible for large vessels. For penicillin fermentation requires 50rpm needs high input of energy and uneconomical. </a:t>
            </a:r>
          </a:p>
          <a:p>
            <a:pPr marL="0" indent="0">
              <a:buNone/>
            </a:pPr>
            <a:r>
              <a:rPr lang="en-GB"/>
              <a:t> 3. Depth of liquid in the fermenters: Bubble remain longer in the medium of a tall, deep fermenter. Greater hydrostatic pressure at the sparger improves solution of oxygen. Height : diameter ratio of 3:1 or 4:1 is common.</a:t>
            </a:r>
            <a:endParaRPr lang="en-US"/>
          </a:p>
        </p:txBody>
      </p:sp>
    </p:spTree>
    <p:extLst>
      <p:ext uri="{BB962C8B-B14F-4D97-AF65-F5344CB8AC3E}">
        <p14:creationId xmlns:p14="http://schemas.microsoft.com/office/powerpoint/2010/main" val="1255308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28137CE-27AE-624B-BD0D-E1D08D08615A}"/>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E5BB3B5C-186B-3C4E-8CE8-0072BF83A229}"/>
              </a:ext>
            </a:extLst>
          </p:cNvPr>
          <p:cNvSpPr>
            <a:spLocks noGrp="1"/>
          </p:cNvSpPr>
          <p:nvPr>
            <p:ph idx="1"/>
          </p:nvPr>
        </p:nvSpPr>
        <p:spPr/>
        <p:txBody>
          <a:bodyPr/>
          <a:lstStyle/>
          <a:p>
            <a:pPr marL="0" indent="0">
              <a:buNone/>
            </a:pPr>
            <a:r>
              <a:rPr lang="en-GB"/>
              <a:t>4. Type of sparger: One single opening preferred to produce large bubble. </a:t>
            </a:r>
          </a:p>
          <a:p>
            <a:pPr marL="0" indent="0">
              <a:buNone/>
            </a:pPr>
            <a:r>
              <a:rPr lang="en-GB"/>
              <a:t>5. Air flow: Aeration – increased by air flow rate, expressed in vvm (Vol. Of air/vol. Of medium/min.). Large fermenters cannot be supplied with air at greater rates than 0.5 to 1.0vvm. </a:t>
            </a:r>
          </a:p>
          <a:p>
            <a:pPr marL="0" indent="0">
              <a:buNone/>
            </a:pPr>
            <a:r>
              <a:rPr lang="en-GB"/>
              <a:t>6. Physical properties of the medium: Temp., viscosity, surface tension and nature of organism , all affects solubility of oxygen directly or by bubble size and turbulence.</a:t>
            </a:r>
            <a:endParaRPr lang="en-US"/>
          </a:p>
        </p:txBody>
      </p:sp>
    </p:spTree>
    <p:extLst>
      <p:ext uri="{BB962C8B-B14F-4D97-AF65-F5344CB8AC3E}">
        <p14:creationId xmlns:p14="http://schemas.microsoft.com/office/powerpoint/2010/main" val="368750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965</Words>
  <Application>Microsoft Office PowerPoint</Application>
  <PresentationFormat>Widescreen</PresentationFormat>
  <Paragraphs>67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AERATION AND AGITATION. </vt:lpstr>
      <vt:lpstr> Primary Use.</vt:lpstr>
      <vt:lpstr>Structural components of aeration and agitation</vt:lpstr>
      <vt:lpstr>PowerPoint Presentation</vt:lpstr>
      <vt:lpstr>Aeration and Agitation.</vt:lpstr>
      <vt:lpstr>Importance of Agitation.</vt:lpstr>
      <vt:lpstr>Effect of agitation upon aeration.</vt:lpstr>
      <vt:lpstr>Oxygen supply affected by following:</vt:lpstr>
      <vt:lpstr>PowerPoint Presentation</vt:lpstr>
      <vt:lpstr>THE AGITATOR</vt:lpstr>
      <vt:lpstr>PowerPoint Presentation</vt:lpstr>
      <vt:lpstr>Stirrer glands and bearings</vt:lpstr>
      <vt:lpstr>The aeration system (Sparger).</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AERATION AND AGITATION. </dc:title>
  <dc:creator>tvagavekar95@gmail.com</dc:creator>
  <cp:lastModifiedBy>Microsoft account</cp:lastModifiedBy>
  <cp:revision>7</cp:revision>
  <dcterms:created xsi:type="dcterms:W3CDTF">2022-06-13T09:49:50Z</dcterms:created>
  <dcterms:modified xsi:type="dcterms:W3CDTF">2026-01-06T06:20:52Z</dcterms:modified>
</cp:coreProperties>
</file>