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333C366-B087-0A4B-B9E1-264F8DEE54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b="1">
                <a:solidFill>
                  <a:srgbClr val="FFFF00"/>
                </a:solidFill>
              </a:rPr>
              <a:t>Chemical</a:t>
            </a:r>
            <a:r>
              <a:rPr lang="en-GB">
                <a:solidFill>
                  <a:srgbClr val="FFFF00"/>
                </a:solidFill>
              </a:rPr>
              <a:t> </a:t>
            </a:r>
            <a:r>
              <a:rPr lang="en-GB" b="1">
                <a:solidFill>
                  <a:srgbClr val="FFFF00"/>
                </a:solidFill>
              </a:rPr>
              <a:t>sterilization</a:t>
            </a:r>
            <a:r>
              <a:rPr lang="en-GB">
                <a:solidFill>
                  <a:srgbClr val="FFFF00"/>
                </a:solidFill>
              </a:rPr>
              <a:t> </a:t>
            </a:r>
            <a:r>
              <a:rPr lang="en-GB" b="1">
                <a:solidFill>
                  <a:srgbClr val="FFFF00"/>
                </a:solidFill>
              </a:rPr>
              <a:t>techniques</a:t>
            </a:r>
            <a:r>
              <a:rPr lang="en-GB">
                <a:solidFill>
                  <a:srgbClr val="FFFF00"/>
                </a:solidFill>
              </a:rPr>
              <a:t>.</a:t>
            </a:r>
            <a:endParaRPr lang="en-US">
              <a:solidFill>
                <a:srgbClr val="FFFF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01CE68B-EBE6-AC42-A095-0A08BA7083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rot="10800000" flipV="1">
            <a:off x="1685191" y="3883269"/>
            <a:ext cx="10506807" cy="1631446"/>
          </a:xfrm>
        </p:spPr>
        <p:txBody>
          <a:bodyPr>
            <a:normAutofit/>
          </a:bodyPr>
          <a:lstStyle/>
          <a:p>
            <a:pPr algn="just"/>
            <a:r>
              <a:rPr lang="en-GB" dirty="0"/>
              <a:t>                                            - </a:t>
            </a:r>
            <a:r>
              <a:rPr lang="en-GB" b="1" dirty="0" smtClean="0"/>
              <a:t>Miss.</a:t>
            </a:r>
            <a:r>
              <a:rPr lang="en-GB" dirty="0" smtClean="0"/>
              <a:t> </a:t>
            </a:r>
            <a:r>
              <a:rPr lang="en-GB" b="1" dirty="0" err="1" smtClean="0"/>
              <a:t>Tejaswini</a:t>
            </a:r>
            <a:r>
              <a:rPr lang="en-GB" dirty="0" smtClean="0"/>
              <a:t> </a:t>
            </a:r>
            <a:r>
              <a:rPr lang="en-GB" b="1" dirty="0" err="1"/>
              <a:t>Shivaji</a:t>
            </a:r>
            <a:r>
              <a:rPr lang="en-GB" dirty="0"/>
              <a:t> </a:t>
            </a:r>
            <a:r>
              <a:rPr lang="en-GB" b="1" dirty="0" err="1"/>
              <a:t>Vagavekar</a:t>
            </a:r>
            <a:r>
              <a:rPr lang="en-GB" dirty="0"/>
              <a:t>.</a:t>
            </a:r>
          </a:p>
          <a:p>
            <a:pPr algn="just"/>
            <a:r>
              <a:rPr lang="en-GB" dirty="0" smtClean="0"/>
              <a:t>				Assistant Professor .</a:t>
            </a:r>
            <a:endParaRPr lang="en-GB" dirty="0"/>
          </a:p>
          <a:p>
            <a:r>
              <a:rPr lang="en-US" dirty="0" smtClean="0"/>
              <a:t>				Department of Biotechnology (Entire) </a:t>
            </a:r>
          </a:p>
          <a:p>
            <a:r>
              <a:rPr lang="en-US" dirty="0" smtClean="0"/>
              <a:t>				Vivekanand College, Kolhapur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749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95A68E8C-18CC-0740-84D9-B68DD318029C}"/>
              </a:ext>
            </a:extLst>
          </p:cNvPr>
          <p:cNvSpPr txBox="1"/>
          <p:nvPr/>
        </p:nvSpPr>
        <p:spPr>
          <a:xfrm rot="21426886">
            <a:off x="3108731" y="2687963"/>
            <a:ext cx="53154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5400" b="1" i="1">
                <a:solidFill>
                  <a:srgbClr val="FFFF00"/>
                </a:solidFill>
              </a:rPr>
              <a:t>Thank</a:t>
            </a:r>
            <a:r>
              <a:rPr lang="en-GB" b="1">
                <a:solidFill>
                  <a:srgbClr val="FFFF00"/>
                </a:solidFill>
              </a:rPr>
              <a:t>   </a:t>
            </a:r>
            <a:r>
              <a:rPr lang="en-GB" sz="5400" b="1" i="1">
                <a:solidFill>
                  <a:srgbClr val="FFFF00"/>
                </a:solidFill>
              </a:rPr>
              <a:t>you</a:t>
            </a:r>
            <a:r>
              <a:rPr lang="en-GB" b="1" i="1">
                <a:solidFill>
                  <a:srgbClr val="FFFF00"/>
                </a:solidFill>
              </a:rPr>
              <a:t>...</a:t>
            </a:r>
            <a:endParaRPr lang="en-US" b="1" i="1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230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DDDC733-0A1D-C34C-AF33-48A3C7E3E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214438"/>
            <a:ext cx="10482262" cy="428626"/>
          </a:xfrm>
        </p:spPr>
        <p:txBody>
          <a:bodyPr>
            <a:normAutofit fontScale="90000"/>
          </a:bodyPr>
          <a:lstStyle/>
          <a:p>
            <a:pPr algn="l" rtl="1"/>
            <a:r>
              <a:rPr lang="en-GB" b="1">
                <a:solidFill>
                  <a:srgbClr val="00B0F0"/>
                </a:solidFill>
              </a:rPr>
              <a:t>Introduction</a:t>
            </a:r>
            <a:r>
              <a:rPr lang="en-GB">
                <a:solidFill>
                  <a:srgbClr val="00B0F0"/>
                </a:solidFill>
              </a:rPr>
              <a:t>.</a:t>
            </a:r>
            <a:br>
              <a:rPr lang="en-GB">
                <a:solidFill>
                  <a:srgbClr val="00B0F0"/>
                </a:solidFill>
              </a:rPr>
            </a:br>
            <a:endParaRPr lang="en-US">
              <a:solidFill>
                <a:srgbClr val="00B0F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5001AE8-27F0-3145-B65F-FF63FC9C3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43064"/>
            <a:ext cx="10820400" cy="4575622"/>
          </a:xfrm>
        </p:spPr>
        <p:txBody>
          <a:bodyPr/>
          <a:lstStyle/>
          <a:p>
            <a:r>
              <a:rPr lang="en-GB"/>
              <a:t>Microorganisms are very much beneficial as well as harmful to the mankind. i.e. They </a:t>
            </a:r>
          </a:p>
          <a:p>
            <a:r>
              <a:rPr lang="en-GB"/>
              <a:t>causing many diseases to man, animals even plants, spoilage and contamination. </a:t>
            </a:r>
          </a:p>
          <a:p>
            <a:endParaRPr lang="en-GB"/>
          </a:p>
          <a:p>
            <a:endParaRPr lang="en-GB"/>
          </a:p>
          <a:p>
            <a:r>
              <a:rPr lang="en-GB" b="1">
                <a:solidFill>
                  <a:srgbClr val="FF0000"/>
                </a:solidFill>
              </a:rPr>
              <a:t>Sterilization</a:t>
            </a:r>
            <a:r>
              <a:rPr lang="en-GB">
                <a:solidFill>
                  <a:srgbClr val="FF0000"/>
                </a:solidFill>
              </a:rPr>
              <a:t> :</a:t>
            </a:r>
          </a:p>
          <a:p>
            <a:r>
              <a:rPr lang="en-GB"/>
              <a:t>( </a:t>
            </a:r>
            <a:r>
              <a:rPr lang="en-GB" u="sng"/>
              <a:t>Latin</a:t>
            </a:r>
            <a:r>
              <a:rPr lang="en-GB"/>
              <a:t> – </a:t>
            </a:r>
            <a:r>
              <a:rPr lang="en-GB" u="sng"/>
              <a:t>Sterilis</a:t>
            </a:r>
            <a:r>
              <a:rPr lang="en-GB"/>
              <a:t> – unable to produce offspring)</a:t>
            </a:r>
          </a:p>
          <a:p>
            <a:r>
              <a:rPr lang="en-GB"/>
              <a:t>Is the process by which all living cells, viable spores, viruses, viroids are either destroyed or removed from an object or habitat.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419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45505A6-36E5-8540-845B-7BD811F59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680" y="1238250"/>
            <a:ext cx="10432258" cy="278608"/>
          </a:xfrm>
        </p:spPr>
        <p:txBody>
          <a:bodyPr>
            <a:normAutofit fontScale="90000"/>
          </a:bodyPr>
          <a:lstStyle/>
          <a:p>
            <a:pPr algn="l"/>
            <a:r>
              <a:rPr lang="en-GB" b="1">
                <a:solidFill>
                  <a:srgbClr val="FFFF00"/>
                </a:solidFill>
              </a:rPr>
              <a:t>Sterilization</a:t>
            </a:r>
            <a:r>
              <a:rPr lang="en-GB">
                <a:solidFill>
                  <a:srgbClr val="FFFF00"/>
                </a:solidFill>
              </a:rPr>
              <a:t> </a:t>
            </a:r>
            <a:r>
              <a:rPr lang="en-GB" b="1">
                <a:solidFill>
                  <a:srgbClr val="FFFF00"/>
                </a:solidFill>
              </a:rPr>
              <a:t>by</a:t>
            </a:r>
            <a:r>
              <a:rPr lang="en-GB">
                <a:solidFill>
                  <a:srgbClr val="FFFF00"/>
                </a:solidFill>
              </a:rPr>
              <a:t> </a:t>
            </a:r>
            <a:r>
              <a:rPr lang="en-GB" b="1">
                <a:solidFill>
                  <a:srgbClr val="FFFF00"/>
                </a:solidFill>
              </a:rPr>
              <a:t>chemical</a:t>
            </a:r>
            <a:r>
              <a:rPr lang="en-GB">
                <a:solidFill>
                  <a:srgbClr val="FFFF00"/>
                </a:solidFill>
              </a:rPr>
              <a:t> </a:t>
            </a:r>
            <a:r>
              <a:rPr lang="en-GB" b="1">
                <a:solidFill>
                  <a:srgbClr val="FFFF00"/>
                </a:solidFill>
              </a:rPr>
              <a:t>agents</a:t>
            </a:r>
            <a:r>
              <a:rPr lang="en-GB">
                <a:solidFill>
                  <a:srgbClr val="FFFF00"/>
                </a:solidFill>
              </a:rPr>
              <a:t>.</a:t>
            </a:r>
            <a:br>
              <a:rPr lang="en-GB">
                <a:solidFill>
                  <a:srgbClr val="FFFF00"/>
                </a:solidFill>
              </a:rPr>
            </a:br>
            <a:endParaRPr lang="en-US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FD97101-9AD4-BA43-BA01-86C915E88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81" y="1516857"/>
            <a:ext cx="11196637" cy="5079206"/>
          </a:xfrm>
        </p:spPr>
        <p:txBody>
          <a:bodyPr/>
          <a:lstStyle/>
          <a:p>
            <a:r>
              <a:rPr lang="en-GB"/>
              <a:t>Control of microorganisms by chemical agents is employed for many situations. </a:t>
            </a:r>
          </a:p>
          <a:p>
            <a:r>
              <a:rPr lang="en-GB"/>
              <a:t>When sterilisation is achieved by a chemical agents, this chemicals is called </a:t>
            </a:r>
            <a:r>
              <a:rPr lang="en-GB" u="sng">
                <a:solidFill>
                  <a:srgbClr val="FF0000"/>
                </a:solidFill>
              </a:rPr>
              <a:t>Sterilant</a:t>
            </a:r>
            <a:r>
              <a:rPr lang="en-GB">
                <a:solidFill>
                  <a:srgbClr val="FF0000"/>
                </a:solidFill>
              </a:rPr>
              <a:t>.</a:t>
            </a:r>
          </a:p>
          <a:p>
            <a:r>
              <a:rPr lang="en-GB" i="1">
                <a:solidFill>
                  <a:srgbClr val="00B0F0"/>
                </a:solidFill>
              </a:rPr>
              <a:t>Characteristics</a:t>
            </a:r>
            <a:r>
              <a:rPr lang="en-GB">
                <a:solidFill>
                  <a:srgbClr val="00B0F0"/>
                </a:solidFill>
              </a:rPr>
              <a:t> </a:t>
            </a:r>
            <a:r>
              <a:rPr lang="en-GB" i="1">
                <a:solidFill>
                  <a:srgbClr val="00B0F0"/>
                </a:solidFill>
              </a:rPr>
              <a:t>of</a:t>
            </a:r>
            <a:r>
              <a:rPr lang="en-GB">
                <a:solidFill>
                  <a:srgbClr val="00B0F0"/>
                </a:solidFill>
              </a:rPr>
              <a:t> </a:t>
            </a:r>
            <a:r>
              <a:rPr lang="en-GB" i="1">
                <a:solidFill>
                  <a:srgbClr val="00B0F0"/>
                </a:solidFill>
              </a:rPr>
              <a:t>an</a:t>
            </a:r>
            <a:r>
              <a:rPr lang="en-GB">
                <a:solidFill>
                  <a:srgbClr val="00B0F0"/>
                </a:solidFill>
              </a:rPr>
              <a:t> </a:t>
            </a:r>
            <a:r>
              <a:rPr lang="en-GB" i="1">
                <a:solidFill>
                  <a:srgbClr val="00B0F0"/>
                </a:solidFill>
              </a:rPr>
              <a:t>ideal</a:t>
            </a:r>
            <a:r>
              <a:rPr lang="en-GB">
                <a:solidFill>
                  <a:srgbClr val="00B0F0"/>
                </a:solidFill>
              </a:rPr>
              <a:t> </a:t>
            </a:r>
            <a:r>
              <a:rPr lang="en-GB" i="1">
                <a:solidFill>
                  <a:srgbClr val="00B0F0"/>
                </a:solidFill>
              </a:rPr>
              <a:t>chemical</a:t>
            </a:r>
            <a:r>
              <a:rPr lang="en-GB">
                <a:solidFill>
                  <a:srgbClr val="00B0F0"/>
                </a:solidFill>
              </a:rPr>
              <a:t> </a:t>
            </a:r>
            <a:r>
              <a:rPr lang="en-GB" i="1">
                <a:solidFill>
                  <a:srgbClr val="00B0F0"/>
                </a:solidFill>
              </a:rPr>
              <a:t>agents</a:t>
            </a:r>
            <a:r>
              <a:rPr lang="en-GB">
                <a:solidFill>
                  <a:srgbClr val="00B0F0"/>
                </a:solidFill>
              </a:rPr>
              <a:t> :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Must be effective against wide variety of organisms.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Should not be toxic and harmful.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Must be effective in low concentrations.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Must be inexpensive.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Should be active even in presence of organic matter.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Must penetrate through surfaces.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Must have low surface tension.</a:t>
            </a:r>
          </a:p>
          <a:p>
            <a:pPr marL="457200" indent="-457200">
              <a:buFont typeface="+mj-lt"/>
              <a:buAutoNum type="arabicPeriod"/>
            </a:pPr>
            <a:r>
              <a:rPr lang="en-GB"/>
              <a:t>Must be soluble in water and other solvents.</a:t>
            </a:r>
          </a:p>
          <a:p>
            <a:pPr marL="457200" indent="-457200">
              <a:buFont typeface="+mj-lt"/>
              <a:buAutoNum type="arabicPeriod"/>
            </a:pPr>
            <a:endParaRPr lang="en-GB"/>
          </a:p>
          <a:p>
            <a:pPr marL="0" indent="0">
              <a:buNone/>
            </a:pPr>
            <a:endParaRPr lang="en-GB"/>
          </a:p>
          <a:p>
            <a:pPr marL="457200" indent="-457200">
              <a:buFont typeface="+mj-lt"/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08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E8D4D8C-720C-0046-98F4-FF3CB3A30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495300" y="333375"/>
            <a:ext cx="10820400" cy="1023937"/>
          </a:xfrm>
        </p:spPr>
        <p:txBody>
          <a:bodyPr>
            <a:normAutofit/>
          </a:bodyPr>
          <a:lstStyle/>
          <a:p>
            <a:pPr algn="l"/>
            <a:r>
              <a:rPr lang="en-GB" b="1">
                <a:solidFill>
                  <a:srgbClr val="92D050"/>
                </a:solidFill>
              </a:rPr>
              <a:t>Chemicals</a:t>
            </a:r>
            <a:r>
              <a:rPr lang="en-GB">
                <a:solidFill>
                  <a:srgbClr val="92D050"/>
                </a:solidFill>
              </a:rPr>
              <a:t> .</a:t>
            </a:r>
            <a:endParaRPr lang="en-US">
              <a:solidFill>
                <a:srgbClr val="92D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09E3E99-C82C-F544-8888-AC29056F4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143001"/>
            <a:ext cx="11410950" cy="5214937"/>
          </a:xfrm>
        </p:spPr>
        <p:txBody>
          <a:bodyPr/>
          <a:lstStyle/>
          <a:p>
            <a:pPr marL="457200" indent="-457200">
              <a:buAutoNum type="alphaUcParenR"/>
            </a:pPr>
            <a:r>
              <a:rPr lang="en-GB"/>
              <a:t>Phenol &amp; Phenolic compounds.</a:t>
            </a:r>
          </a:p>
          <a:p>
            <a:pPr marL="457200" indent="-457200">
              <a:buAutoNum type="alphaUcParenR"/>
            </a:pPr>
            <a:r>
              <a:rPr lang="en-GB"/>
              <a:t>Alcohols.</a:t>
            </a:r>
          </a:p>
          <a:p>
            <a:pPr marL="457200" indent="-457200">
              <a:buAutoNum type="alphaUcParenR"/>
            </a:pPr>
            <a:r>
              <a:rPr lang="en-GB"/>
              <a:t>Halogen compounds.</a:t>
            </a:r>
          </a:p>
          <a:p>
            <a:pPr marL="457200" indent="-457200">
              <a:buAutoNum type="alphaUcParenR"/>
            </a:pPr>
            <a:r>
              <a:rPr lang="en-GB"/>
              <a:t>Heavy metals.</a:t>
            </a:r>
          </a:p>
          <a:p>
            <a:pPr marL="457200" indent="-457200">
              <a:buAutoNum type="alphaUcParenR"/>
            </a:pPr>
            <a:r>
              <a:rPr lang="en-GB"/>
              <a:t>Gaseous agents.</a:t>
            </a:r>
          </a:p>
          <a:p>
            <a:pPr marL="457200" indent="-457200">
              <a:buAutoNum type="alphaUcParenR"/>
            </a:pPr>
            <a:endParaRPr lang="en-GB"/>
          </a:p>
          <a:p>
            <a:pPr marL="0" indent="0">
              <a:buNone/>
            </a:pPr>
            <a:r>
              <a:rPr lang="en-GB">
                <a:solidFill>
                  <a:srgbClr val="00B0F0"/>
                </a:solidFill>
              </a:rPr>
              <a:t>A) </a:t>
            </a:r>
            <a:r>
              <a:rPr lang="en-GB" sz="2400" i="1">
                <a:solidFill>
                  <a:srgbClr val="00B0F0"/>
                </a:solidFill>
              </a:rPr>
              <a:t>Phenol</a:t>
            </a:r>
            <a:r>
              <a:rPr lang="en-GB">
                <a:solidFill>
                  <a:srgbClr val="00B0F0"/>
                </a:solidFill>
              </a:rPr>
              <a:t> &amp; </a:t>
            </a:r>
            <a:r>
              <a:rPr lang="en-GB" sz="2400" i="1">
                <a:solidFill>
                  <a:srgbClr val="00B0F0"/>
                </a:solidFill>
              </a:rPr>
              <a:t>Phenolic</a:t>
            </a:r>
            <a:r>
              <a:rPr lang="en-GB">
                <a:solidFill>
                  <a:srgbClr val="00B0F0"/>
                </a:solidFill>
              </a:rPr>
              <a:t> </a:t>
            </a:r>
            <a:r>
              <a:rPr lang="en-GB" sz="2400" i="1">
                <a:solidFill>
                  <a:srgbClr val="00B0F0"/>
                </a:solidFill>
              </a:rPr>
              <a:t>compounds</a:t>
            </a:r>
            <a:r>
              <a:rPr lang="en-GB">
                <a:solidFill>
                  <a:srgbClr val="00B0F0"/>
                </a:solidFill>
              </a:rPr>
              <a:t> : </a:t>
            </a:r>
          </a:p>
          <a:p>
            <a:r>
              <a:rPr lang="en-GB"/>
              <a:t>Use of phenol was started by </a:t>
            </a:r>
            <a:r>
              <a:rPr lang="en-GB" u="sng">
                <a:solidFill>
                  <a:srgbClr val="FF0000"/>
                </a:solidFill>
              </a:rPr>
              <a:t>Joseph</a:t>
            </a:r>
            <a:r>
              <a:rPr lang="en-GB">
                <a:solidFill>
                  <a:srgbClr val="FF0000"/>
                </a:solidFill>
              </a:rPr>
              <a:t> </a:t>
            </a:r>
            <a:r>
              <a:rPr lang="en-GB" u="sng">
                <a:solidFill>
                  <a:srgbClr val="FF0000"/>
                </a:solidFill>
              </a:rPr>
              <a:t>Lister</a:t>
            </a:r>
            <a:r>
              <a:rPr lang="en-GB">
                <a:solidFill>
                  <a:srgbClr val="FF0000"/>
                </a:solidFill>
              </a:rPr>
              <a:t> </a:t>
            </a:r>
            <a:r>
              <a:rPr lang="en-GB"/>
              <a:t>in</a:t>
            </a:r>
            <a:r>
              <a:rPr lang="en-GB">
                <a:solidFill>
                  <a:srgbClr val="FF0000"/>
                </a:solidFill>
              </a:rPr>
              <a:t> 1880s </a:t>
            </a:r>
            <a:r>
              <a:rPr lang="en-GB"/>
              <a:t>during surgical operations.</a:t>
            </a:r>
          </a:p>
          <a:p>
            <a:r>
              <a:rPr lang="en-GB"/>
              <a:t>Acts by denaturing proteins and disruption of cells.</a:t>
            </a:r>
          </a:p>
          <a:p>
            <a:r>
              <a:rPr lang="en-GB"/>
              <a:t>However, they have unpleasant odour &amp; cause skin irritation.</a:t>
            </a:r>
          </a:p>
          <a:p>
            <a:r>
              <a:rPr lang="en-GB"/>
              <a:t>Used for disinfection of urine, sputum,  contaminated equipments.</a:t>
            </a:r>
          </a:p>
        </p:txBody>
      </p:sp>
    </p:spTree>
    <p:extLst>
      <p:ext uri="{BB962C8B-B14F-4D97-AF65-F5344CB8AC3E}">
        <p14:creationId xmlns:p14="http://schemas.microsoft.com/office/powerpoint/2010/main" val="1254716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BDAE2ED-6B5C-424E-9581-DFEE1272F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>
            <a:off x="3247818" y="-3667124"/>
            <a:ext cx="7114709" cy="71436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3EA2F3B-2D42-274B-9C48-C74CD32D7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281" y="837622"/>
            <a:ext cx="11501437" cy="602037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>
                <a:solidFill>
                  <a:srgbClr val="00B0F0"/>
                </a:solidFill>
              </a:rPr>
              <a:t>B) </a:t>
            </a:r>
            <a:r>
              <a:rPr lang="en-GB" sz="2400" i="1">
                <a:solidFill>
                  <a:srgbClr val="00B0F0"/>
                </a:solidFill>
              </a:rPr>
              <a:t>Alcohols</a:t>
            </a:r>
            <a:r>
              <a:rPr lang="en-GB">
                <a:solidFill>
                  <a:srgbClr val="00B0F0"/>
                </a:solidFill>
              </a:rPr>
              <a:t> : </a:t>
            </a:r>
          </a:p>
          <a:p>
            <a:r>
              <a:rPr lang="en-GB"/>
              <a:t>Most widely used as disinfectants &amp; antiseptics.</a:t>
            </a:r>
          </a:p>
          <a:p>
            <a:r>
              <a:rPr lang="en-GB"/>
              <a:t>Bactericidal, fungicidal but not sporicidal.</a:t>
            </a:r>
          </a:p>
          <a:p>
            <a:r>
              <a:rPr lang="en-GB"/>
              <a:t>Two most popular alcohol germicides are </a:t>
            </a:r>
            <a:r>
              <a:rPr lang="en-GB">
                <a:solidFill>
                  <a:srgbClr val="FF0000"/>
                </a:solidFill>
              </a:rPr>
              <a:t>ethanol </a:t>
            </a:r>
            <a:r>
              <a:rPr lang="en-GB"/>
              <a:t>&amp; </a:t>
            </a:r>
            <a:r>
              <a:rPr lang="en-GB">
                <a:solidFill>
                  <a:srgbClr val="FF0000"/>
                </a:solidFill>
              </a:rPr>
              <a:t>isopropanol , </a:t>
            </a:r>
            <a:r>
              <a:rPr lang="en-GB"/>
              <a:t>usually used in 60 to 80 % conc.</a:t>
            </a:r>
          </a:p>
          <a:p>
            <a:r>
              <a:rPr lang="en-GB"/>
              <a:t>Acts by denaturing proteins &amp; possibly by dissolving membrane lipids </a:t>
            </a:r>
          </a:p>
          <a:p>
            <a:endParaRPr lang="en-GB"/>
          </a:p>
          <a:p>
            <a:pPr marL="0" indent="0">
              <a:buNone/>
            </a:pPr>
            <a:r>
              <a:rPr lang="en-GB">
                <a:solidFill>
                  <a:srgbClr val="00B0F0"/>
                </a:solidFill>
              </a:rPr>
              <a:t>C) </a:t>
            </a:r>
            <a:r>
              <a:rPr lang="en-GB" sz="2400" i="1">
                <a:solidFill>
                  <a:srgbClr val="00B0F0"/>
                </a:solidFill>
              </a:rPr>
              <a:t>Halogen</a:t>
            </a:r>
            <a:r>
              <a:rPr lang="en-GB">
                <a:solidFill>
                  <a:srgbClr val="00B0F0"/>
                </a:solidFill>
              </a:rPr>
              <a:t> </a:t>
            </a:r>
            <a:r>
              <a:rPr lang="en-GB" sz="2400" i="1">
                <a:solidFill>
                  <a:srgbClr val="00B0F0"/>
                </a:solidFill>
              </a:rPr>
              <a:t>compounds</a:t>
            </a:r>
            <a:r>
              <a:rPr lang="en-GB">
                <a:solidFill>
                  <a:srgbClr val="00B0F0"/>
                </a:solidFill>
              </a:rPr>
              <a:t> :</a:t>
            </a:r>
          </a:p>
          <a:p>
            <a:r>
              <a:rPr lang="en-GB"/>
              <a:t>A halogen is any of the five elements i.e. Fluorine, Chlorine, Bromine, Iodine &amp; Astatine.</a:t>
            </a:r>
          </a:p>
          <a:p>
            <a:r>
              <a:rPr lang="en-GB"/>
              <a:t>The halogens Iodine &amp; Chlorine are commonly used as antimicrobial agents.</a:t>
            </a:r>
          </a:p>
          <a:p>
            <a:endParaRPr lang="en-GB"/>
          </a:p>
          <a:p>
            <a:pPr marL="514350" indent="-514350">
              <a:buAutoNum type="romanLcParenR"/>
            </a:pPr>
            <a:r>
              <a:rPr lang="en-GB" sz="2400" b="1">
                <a:solidFill>
                  <a:srgbClr val="00B050"/>
                </a:solidFill>
              </a:rPr>
              <a:t>Chlorine</a:t>
            </a:r>
            <a:r>
              <a:rPr lang="en-GB">
                <a:solidFill>
                  <a:srgbClr val="00B050"/>
                </a:solidFill>
              </a:rPr>
              <a:t>:</a:t>
            </a:r>
          </a:p>
          <a:p>
            <a:r>
              <a:rPr lang="en-GB"/>
              <a:t>Used as usually disinfectant for municipal water supplies &amp; swimming pools &amp; is employed in the dairy &amp; food industries.</a:t>
            </a:r>
          </a:p>
        </p:txBody>
      </p:sp>
    </p:spTree>
    <p:extLst>
      <p:ext uri="{BB962C8B-B14F-4D97-AF65-F5344CB8AC3E}">
        <p14:creationId xmlns:p14="http://schemas.microsoft.com/office/powerpoint/2010/main" val="1123347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7B6CA1A-63D6-7447-A516-2EE546C5A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-3190875"/>
            <a:ext cx="8610600" cy="47625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206B5D7-32B5-9F47-9CE8-F02018703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832" y="654632"/>
            <a:ext cx="10342715" cy="6108118"/>
          </a:xfrm>
        </p:spPr>
        <p:txBody>
          <a:bodyPr/>
          <a:lstStyle/>
          <a:p>
            <a:r>
              <a:rPr lang="en-GB"/>
              <a:t>May acts by oxidation of cellular materials &amp; may also combines with cell membrane proteins &amp; enzymes.</a:t>
            </a:r>
          </a:p>
          <a:p>
            <a:r>
              <a:rPr lang="en-GB"/>
              <a:t>Is also an excellent disinfectant for individual use because it is effective, inexpensive &amp; easy to employ.</a:t>
            </a:r>
          </a:p>
          <a:p>
            <a:r>
              <a:rPr lang="en-GB"/>
              <a:t>One potential problem is that chlorine reacts with organic compounds to form </a:t>
            </a:r>
            <a:r>
              <a:rPr lang="en-GB" u="sng">
                <a:solidFill>
                  <a:srgbClr val="FF0000"/>
                </a:solidFill>
              </a:rPr>
              <a:t>Carcinogenic</a:t>
            </a:r>
            <a:r>
              <a:rPr lang="en-GB">
                <a:solidFill>
                  <a:srgbClr val="FF0000"/>
                </a:solidFill>
              </a:rPr>
              <a:t> </a:t>
            </a:r>
            <a:r>
              <a:rPr lang="en-GB" u="sng">
                <a:solidFill>
                  <a:srgbClr val="FF0000"/>
                </a:solidFill>
              </a:rPr>
              <a:t>trihalo</a:t>
            </a:r>
            <a:r>
              <a:rPr lang="en-GB">
                <a:solidFill>
                  <a:srgbClr val="FF0000"/>
                </a:solidFill>
              </a:rPr>
              <a:t> </a:t>
            </a:r>
            <a:r>
              <a:rPr lang="en-GB" u="sng">
                <a:solidFill>
                  <a:srgbClr val="FF0000"/>
                </a:solidFill>
              </a:rPr>
              <a:t>methanes</a:t>
            </a:r>
            <a:r>
              <a:rPr lang="en-GB">
                <a:solidFill>
                  <a:srgbClr val="FF0000"/>
                </a:solidFill>
              </a:rPr>
              <a:t>, </a:t>
            </a:r>
            <a:r>
              <a:rPr lang="en-GB"/>
              <a:t>which must be monitored in drinking water.</a:t>
            </a:r>
          </a:p>
          <a:p>
            <a:endParaRPr lang="en-GB"/>
          </a:p>
          <a:p>
            <a:pPr marL="0" indent="0">
              <a:buNone/>
            </a:pPr>
            <a:r>
              <a:rPr lang="en-GB">
                <a:solidFill>
                  <a:srgbClr val="92D050"/>
                </a:solidFill>
              </a:rPr>
              <a:t>ii) </a:t>
            </a:r>
            <a:r>
              <a:rPr lang="en-GB" sz="2400" b="1">
                <a:solidFill>
                  <a:srgbClr val="92D050"/>
                </a:solidFill>
              </a:rPr>
              <a:t>Iodine</a:t>
            </a:r>
            <a:r>
              <a:rPr lang="en-GB" b="1">
                <a:solidFill>
                  <a:srgbClr val="92D050"/>
                </a:solidFill>
              </a:rPr>
              <a:t> : </a:t>
            </a:r>
          </a:p>
          <a:p>
            <a:r>
              <a:rPr lang="en-GB"/>
              <a:t>Used as an antiseptic.</a:t>
            </a:r>
          </a:p>
          <a:p>
            <a:r>
              <a:rPr lang="en-GB"/>
              <a:t>It oxidises cell constituents &amp; also iodinated cell proteins.</a:t>
            </a:r>
          </a:p>
          <a:p>
            <a:r>
              <a:rPr lang="en-GB"/>
              <a:t>Is an antiseptic but it causes skin irritation. </a:t>
            </a:r>
          </a:p>
          <a:p>
            <a:r>
              <a:rPr lang="en-GB"/>
              <a:t>Some common brands are –</a:t>
            </a:r>
          </a:p>
          <a:p>
            <a:pPr marL="0" indent="0">
              <a:buNone/>
            </a:pPr>
            <a:r>
              <a:rPr lang="en-GB">
                <a:solidFill>
                  <a:srgbClr val="FF0000"/>
                </a:solidFill>
              </a:rPr>
              <a:t>- Wescodyne</a:t>
            </a:r>
            <a:r>
              <a:rPr lang="en-GB"/>
              <a:t>: for skin.</a:t>
            </a:r>
            <a:r>
              <a:rPr lang="en-GB">
                <a:solidFill>
                  <a:srgbClr val="FF0000"/>
                </a:solidFill>
              </a:rPr>
              <a:t>
- Betadine </a:t>
            </a:r>
            <a:r>
              <a:rPr lang="en-GB"/>
              <a:t>: for wounds.</a:t>
            </a:r>
            <a:endParaRPr lang="en-GB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790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24A30D2-955C-CB4F-959B-5FCAF7BFA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4038599" y="-3907623"/>
            <a:ext cx="8610600" cy="764373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DFFDF65-63EA-C74F-8666-19A4A6B953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992027"/>
            <a:ext cx="10820400" cy="5532598"/>
          </a:xfrm>
        </p:spPr>
        <p:txBody>
          <a:bodyPr/>
          <a:lstStyle/>
          <a:p>
            <a:pPr marL="0" indent="0">
              <a:buNone/>
            </a:pPr>
            <a:r>
              <a:rPr lang="en-GB">
                <a:solidFill>
                  <a:srgbClr val="00B0F0"/>
                </a:solidFill>
              </a:rPr>
              <a:t>D) </a:t>
            </a:r>
            <a:r>
              <a:rPr lang="en-GB" sz="2400" i="1">
                <a:solidFill>
                  <a:srgbClr val="00B0F0"/>
                </a:solidFill>
              </a:rPr>
              <a:t>Heavy</a:t>
            </a:r>
            <a:r>
              <a:rPr lang="en-GB">
                <a:solidFill>
                  <a:srgbClr val="00B0F0"/>
                </a:solidFill>
              </a:rPr>
              <a:t> </a:t>
            </a:r>
            <a:r>
              <a:rPr lang="en-GB" sz="2400" i="1">
                <a:solidFill>
                  <a:srgbClr val="00B0F0"/>
                </a:solidFill>
              </a:rPr>
              <a:t>metals</a:t>
            </a:r>
            <a:r>
              <a:rPr lang="en-GB" sz="2400">
                <a:solidFill>
                  <a:srgbClr val="00B0F0"/>
                </a:solidFill>
              </a:rPr>
              <a:t> :</a:t>
            </a:r>
          </a:p>
          <a:p>
            <a:r>
              <a:rPr lang="en-GB" sz="2000"/>
              <a:t>Used as germicide.</a:t>
            </a:r>
          </a:p>
          <a:p>
            <a:r>
              <a:rPr lang="en-GB" sz="2000"/>
              <a:t>Includes use of </a:t>
            </a:r>
            <a:r>
              <a:rPr lang="en-GB" sz="2000" u="sng"/>
              <a:t>Hg</a:t>
            </a:r>
            <a:r>
              <a:rPr lang="en-GB" sz="2000"/>
              <a:t>, </a:t>
            </a:r>
            <a:r>
              <a:rPr lang="en-GB" sz="2000" u="sng"/>
              <a:t>Ag</a:t>
            </a:r>
            <a:r>
              <a:rPr lang="en-GB" sz="2000"/>
              <a:t>, </a:t>
            </a:r>
            <a:r>
              <a:rPr lang="en-GB" sz="2000" u="sng"/>
              <a:t>Cu</a:t>
            </a:r>
            <a:r>
              <a:rPr lang="en-GB" sz="2000"/>
              <a:t>.</a:t>
            </a:r>
          </a:p>
          <a:p>
            <a:r>
              <a:rPr lang="en-GB" sz="2000"/>
              <a:t>Acts by combine with proteins, enzymes.</a:t>
            </a:r>
          </a:p>
          <a:p>
            <a:r>
              <a:rPr lang="en-GB" sz="2000"/>
              <a:t>May also precipitate cell proteins, more specifically cytoplasmic proteins that results into damage or death of cell.</a:t>
            </a:r>
          </a:p>
          <a:p>
            <a:r>
              <a:rPr lang="en-GB" sz="2000" b="1">
                <a:solidFill>
                  <a:schemeClr val="accent2"/>
                </a:solidFill>
              </a:rPr>
              <a:t>Silver nitrate :  </a:t>
            </a:r>
            <a:r>
              <a:rPr lang="en-GB" sz="2000"/>
              <a:t>used in ophthalmic preparations.</a:t>
            </a:r>
          </a:p>
          <a:p>
            <a:r>
              <a:rPr lang="en-GB" sz="2000" b="1">
                <a:solidFill>
                  <a:schemeClr val="accent2"/>
                </a:solidFill>
              </a:rPr>
              <a:t>Copper :  </a:t>
            </a:r>
            <a:r>
              <a:rPr lang="en-GB" sz="2000"/>
              <a:t>Copper sulphate is used as an algicide in swimming pools and lakes.</a:t>
            </a:r>
          </a:p>
          <a:p>
            <a:r>
              <a:rPr lang="en-GB" sz="2000" b="1">
                <a:solidFill>
                  <a:schemeClr val="accent2"/>
                </a:solidFill>
              </a:rPr>
              <a:t>Mercury : </a:t>
            </a:r>
            <a:r>
              <a:rPr lang="en-GB" sz="2000"/>
              <a:t>Mercuric chloride – used in ointments as antiseptic. </a:t>
            </a:r>
          </a:p>
          <a:p>
            <a:pPr marL="0" indent="0">
              <a:buNone/>
            </a:pPr>
            <a:r>
              <a:rPr lang="en-GB" sz="2000"/>
              <a:t>-Organic mercury compounds as metaphen, merthiolate are used as skin disinfectants.</a:t>
            </a:r>
          </a:p>
          <a:p>
            <a:endParaRPr lang="en-US" sz="2000" b="1"/>
          </a:p>
        </p:txBody>
      </p:sp>
    </p:spTree>
    <p:extLst>
      <p:ext uri="{BB962C8B-B14F-4D97-AF65-F5344CB8AC3E}">
        <p14:creationId xmlns:p14="http://schemas.microsoft.com/office/powerpoint/2010/main" val="3538307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E857248-FAB8-8D4E-83A4-81AAA31A4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1350" y="-3665220"/>
            <a:ext cx="8610600" cy="45719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A606AF3-F8F9-8045-8337-BD49D849A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901065"/>
            <a:ext cx="10820400" cy="563691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>
                <a:solidFill>
                  <a:srgbClr val="00B0F0"/>
                </a:solidFill>
              </a:rPr>
              <a:t>E) </a:t>
            </a:r>
            <a:r>
              <a:rPr lang="en-GB" sz="2400" i="1">
                <a:solidFill>
                  <a:srgbClr val="00B0F0"/>
                </a:solidFill>
              </a:rPr>
              <a:t>Gaseous</a:t>
            </a:r>
            <a:r>
              <a:rPr lang="en-GB">
                <a:solidFill>
                  <a:srgbClr val="00B0F0"/>
                </a:solidFill>
              </a:rPr>
              <a:t> </a:t>
            </a:r>
            <a:r>
              <a:rPr lang="en-GB" sz="2400" i="1">
                <a:solidFill>
                  <a:srgbClr val="00B0F0"/>
                </a:solidFill>
              </a:rPr>
              <a:t>agents :</a:t>
            </a:r>
            <a:endParaRPr lang="en-GB" sz="2400"/>
          </a:p>
          <a:p>
            <a:r>
              <a:rPr lang="en-GB" sz="2000"/>
              <a:t>Sterilization of some heat sensitive items is done by using gaseous sterilizing agents. </a:t>
            </a:r>
          </a:p>
          <a:p>
            <a:pPr marL="514350" indent="-514350">
              <a:buAutoNum type="romanUcParenR"/>
            </a:pPr>
            <a:r>
              <a:rPr lang="en-GB" sz="2000" b="1">
                <a:solidFill>
                  <a:srgbClr val="92D050"/>
                </a:solidFill>
              </a:rPr>
              <a:t>Ethylene</a:t>
            </a:r>
            <a:r>
              <a:rPr lang="en-GB" sz="2000">
                <a:solidFill>
                  <a:srgbClr val="92D050"/>
                </a:solidFill>
              </a:rPr>
              <a:t> </a:t>
            </a:r>
            <a:r>
              <a:rPr lang="en-GB" sz="2000" b="1">
                <a:solidFill>
                  <a:srgbClr val="92D050"/>
                </a:solidFill>
              </a:rPr>
              <a:t>oxide</a:t>
            </a:r>
            <a:r>
              <a:rPr lang="en-GB" sz="2000">
                <a:solidFill>
                  <a:srgbClr val="92D050"/>
                </a:solidFill>
              </a:rPr>
              <a:t> : </a:t>
            </a:r>
          </a:p>
          <a:p>
            <a:r>
              <a:rPr lang="en-GB" sz="2000"/>
              <a:t>Used as microbicidal and sporicidal.</a:t>
            </a:r>
          </a:p>
          <a:p>
            <a:r>
              <a:rPr lang="en-GB" sz="2000"/>
              <a:t>Has great penetration power.</a:t>
            </a:r>
          </a:p>
          <a:p>
            <a:r>
              <a:rPr lang="en-GB" sz="2000"/>
              <a:t>Causes alkylation of  enzymes and proteins.</a:t>
            </a:r>
          </a:p>
          <a:p>
            <a:r>
              <a:rPr lang="en-GB" sz="2000"/>
              <a:t>Leads to inactivation of enzymes.</a:t>
            </a:r>
          </a:p>
          <a:p>
            <a:endParaRPr lang="en-GB" sz="2000"/>
          </a:p>
          <a:p>
            <a:pPr marL="0" indent="0">
              <a:buNone/>
            </a:pPr>
            <a:r>
              <a:rPr lang="en-GB" sz="2000" b="1">
                <a:solidFill>
                  <a:srgbClr val="92D050"/>
                </a:solidFill>
              </a:rPr>
              <a:t>II</a:t>
            </a:r>
            <a:r>
              <a:rPr lang="en-GB" sz="2000">
                <a:solidFill>
                  <a:srgbClr val="92D050"/>
                </a:solidFill>
              </a:rPr>
              <a:t>) </a:t>
            </a:r>
            <a:r>
              <a:rPr lang="en-GB" sz="2000" b="1">
                <a:solidFill>
                  <a:srgbClr val="92D050"/>
                </a:solidFill>
              </a:rPr>
              <a:t>Betapropiolactone</a:t>
            </a:r>
            <a:r>
              <a:rPr lang="en-GB" sz="2000">
                <a:solidFill>
                  <a:srgbClr val="92D050"/>
                </a:solidFill>
              </a:rPr>
              <a:t> (</a:t>
            </a:r>
            <a:r>
              <a:rPr lang="en-GB" sz="2000" b="1">
                <a:solidFill>
                  <a:srgbClr val="92D050"/>
                </a:solidFill>
              </a:rPr>
              <a:t>BPL</a:t>
            </a:r>
            <a:r>
              <a:rPr lang="en-GB" sz="2000">
                <a:solidFill>
                  <a:srgbClr val="92D050"/>
                </a:solidFill>
              </a:rPr>
              <a:t>) :</a:t>
            </a:r>
          </a:p>
          <a:p>
            <a:r>
              <a:rPr lang="en-GB" sz="2000"/>
              <a:t>Rarely used as sterilizing gas.</a:t>
            </a:r>
          </a:p>
          <a:p>
            <a:r>
              <a:rPr lang="en-GB" sz="2000"/>
              <a:t>Low power of penetration.</a:t>
            </a:r>
          </a:p>
          <a:p>
            <a:r>
              <a:rPr lang="en-GB" sz="2000"/>
              <a:t>Slightly irritating i.e. Causes weeping/ tearing.</a:t>
            </a:r>
          </a:p>
          <a:p>
            <a:r>
              <a:rPr lang="en-GB" sz="2000"/>
              <a:t>Is an effective germicide &amp; sporicide.</a:t>
            </a:r>
          </a:p>
          <a:p>
            <a:r>
              <a:rPr lang="en-GB" sz="2000"/>
              <a:t>Mainly used for sterilization of vaccines and Sera.</a:t>
            </a:r>
          </a:p>
          <a:p>
            <a:pPr marL="0" indent="0">
              <a:buNone/>
            </a:pPr>
            <a:endParaRPr lang="en-GB" sz="2000"/>
          </a:p>
          <a:p>
            <a:endParaRPr lang="en-GB" sz="2000"/>
          </a:p>
        </p:txBody>
      </p:sp>
    </p:spTree>
    <p:extLst>
      <p:ext uri="{BB962C8B-B14F-4D97-AF65-F5344CB8AC3E}">
        <p14:creationId xmlns:p14="http://schemas.microsoft.com/office/powerpoint/2010/main" val="3667580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4277BE8-D157-5E4C-ADF5-7C6F1624F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2895600" y="-4000499"/>
            <a:ext cx="8610600" cy="261936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DF5C7A2-33EA-3641-9C92-BD605B93D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52564"/>
            <a:ext cx="10820400" cy="4766122"/>
          </a:xfrm>
        </p:spPr>
        <p:txBody>
          <a:bodyPr/>
          <a:lstStyle/>
          <a:p>
            <a:pPr marL="0" indent="0">
              <a:buNone/>
            </a:pPr>
            <a:r>
              <a:rPr lang="en-GB" b="1">
                <a:solidFill>
                  <a:srgbClr val="92D050"/>
                </a:solidFill>
              </a:rPr>
              <a:t>III</a:t>
            </a:r>
            <a:r>
              <a:rPr lang="en-GB">
                <a:solidFill>
                  <a:srgbClr val="92D050"/>
                </a:solidFill>
              </a:rPr>
              <a:t>) </a:t>
            </a:r>
            <a:r>
              <a:rPr lang="en-GB" sz="2400" b="1">
                <a:solidFill>
                  <a:srgbClr val="92D050"/>
                </a:solidFill>
              </a:rPr>
              <a:t>Formaldehyde</a:t>
            </a:r>
            <a:r>
              <a:rPr lang="en-GB" b="1">
                <a:solidFill>
                  <a:srgbClr val="92D050"/>
                </a:solidFill>
              </a:rPr>
              <a:t> :</a:t>
            </a:r>
          </a:p>
          <a:p>
            <a:r>
              <a:rPr lang="en-GB"/>
              <a:t>Germicide  &amp; sporicide
Fumes of </a:t>
            </a:r>
            <a:r>
              <a:rPr lang="en-GB" sz="2000"/>
              <a:t>Formaldehyde are noxious, irritating to eyes &amp; tissues.</a:t>
            </a:r>
          </a:p>
          <a:p>
            <a:r>
              <a:rPr lang="en-GB" sz="2000"/>
              <a:t>Low penetration power.</a:t>
            </a:r>
          </a:p>
          <a:p>
            <a:r>
              <a:rPr lang="en-GB" sz="2000"/>
              <a:t>Combines with with proteins and nucleic acid i.e. Inactivation of  proteins and nucleic acids.</a:t>
            </a:r>
          </a:p>
          <a:p>
            <a:r>
              <a:rPr lang="en-GB" sz="2000"/>
              <a:t>Leading to death of cell.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920869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648</Words>
  <Application>Microsoft Office PowerPoint</Application>
  <PresentationFormat>Widescreen</PresentationFormat>
  <Paragraphs>89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Century Gothic</vt:lpstr>
      <vt:lpstr>Vapor Trail</vt:lpstr>
      <vt:lpstr>Chemical sterilization techniques.</vt:lpstr>
      <vt:lpstr>Introduction. </vt:lpstr>
      <vt:lpstr>Sterilization by chemical agents. </vt:lpstr>
      <vt:lpstr>Chemicals 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Chemical sterilization techniques.</dc:title>
  <dc:creator>Unknown User</dc:creator>
  <cp:lastModifiedBy>Microsoft account</cp:lastModifiedBy>
  <cp:revision>12</cp:revision>
  <dcterms:created xsi:type="dcterms:W3CDTF">2021-05-19T09:01:37Z</dcterms:created>
  <dcterms:modified xsi:type="dcterms:W3CDTF">2026-01-06T06:18:10Z</dcterms:modified>
</cp:coreProperties>
</file>