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81" r:id="rId2"/>
    <p:sldId id="256" r:id="rId3"/>
    <p:sldId id="264" r:id="rId4"/>
    <p:sldId id="263" r:id="rId5"/>
    <p:sldId id="257" r:id="rId6"/>
    <p:sldId id="258" r:id="rId7"/>
    <p:sldId id="260" r:id="rId8"/>
    <p:sldId id="261" r:id="rId9"/>
    <p:sldId id="262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127-6F20-400D-89F7-7DCDFB96092F}" type="datetimeFigureOut">
              <a:rPr lang="en-IN" smtClean="0"/>
              <a:t>08-10-2025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4B4D-EC9E-4D7D-A7C7-B78FF0F979AA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6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127-6F20-400D-89F7-7DCDFB96092F}" type="datetimeFigureOut">
              <a:rPr lang="en-IN" smtClean="0"/>
              <a:t>08-10-2025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4B4D-EC9E-4D7D-A7C7-B78FF0F979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999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127-6F20-400D-89F7-7DCDFB96092F}" type="datetimeFigureOut">
              <a:rPr lang="en-IN" smtClean="0"/>
              <a:t>08-10-2025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4B4D-EC9E-4D7D-A7C7-B78FF0F979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17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127-6F20-400D-89F7-7DCDFB96092F}" type="datetimeFigureOut">
              <a:rPr lang="en-IN" smtClean="0"/>
              <a:t>08-10-2025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4B4D-EC9E-4D7D-A7C7-B78FF0F979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6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127-6F20-400D-89F7-7DCDFB96092F}" type="datetimeFigureOut">
              <a:rPr lang="en-IN" smtClean="0"/>
              <a:t>08-10-2025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4B4D-EC9E-4D7D-A7C7-B78FF0F979AA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9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127-6F20-400D-89F7-7DCDFB96092F}" type="datetimeFigureOut">
              <a:rPr lang="en-IN" smtClean="0"/>
              <a:t>08-10-2025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4B4D-EC9E-4D7D-A7C7-B78FF0F979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703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127-6F20-400D-89F7-7DCDFB96092F}" type="datetimeFigureOut">
              <a:rPr lang="en-IN" smtClean="0"/>
              <a:t>08-10-2025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4B4D-EC9E-4D7D-A7C7-B78FF0F979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097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127-6F20-400D-89F7-7DCDFB96092F}" type="datetimeFigureOut">
              <a:rPr lang="en-IN" smtClean="0"/>
              <a:t>08-10-2025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4B4D-EC9E-4D7D-A7C7-B78FF0F979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57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127-6F20-400D-89F7-7DCDFB96092F}" type="datetimeFigureOut">
              <a:rPr lang="en-IN" smtClean="0"/>
              <a:t>08-10-2025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4B4D-EC9E-4D7D-A7C7-B78FF0F979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8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240127-6F20-400D-89F7-7DCDFB96092F}" type="datetimeFigureOut">
              <a:rPr lang="en-IN" smtClean="0"/>
              <a:t>08-10-2025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404B4D-EC9E-4D7D-A7C7-B78FF0F979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08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127-6F20-400D-89F7-7DCDFB96092F}" type="datetimeFigureOut">
              <a:rPr lang="en-IN" smtClean="0"/>
              <a:t>08-10-2025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4B4D-EC9E-4D7D-A7C7-B78FF0F979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96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240127-6F20-400D-89F7-7DCDFB96092F}" type="datetimeFigureOut">
              <a:rPr lang="en-IN" smtClean="0"/>
              <a:t>08-10-2025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404B4D-EC9E-4D7D-A7C7-B78FF0F979AA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80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illustration of a method of DNA sequencing. image Credit: ktsdesign / Shutterstock">
            <a:extLst>
              <a:ext uri="{FF2B5EF4-FFF2-40B4-BE49-F238E27FC236}">
                <a16:creationId xmlns:a16="http://schemas.microsoft.com/office/drawing/2014/main" id="{80BA9455-7C3A-9117-3113-6BA98694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" y="364612"/>
            <a:ext cx="11838038" cy="56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227371C-6B35-D273-BF7E-2044170CC666}"/>
              </a:ext>
            </a:extLst>
          </p:cNvPr>
          <p:cNvSpPr/>
          <p:nvPr/>
        </p:nvSpPr>
        <p:spPr>
          <a:xfrm>
            <a:off x="2453148" y="3024615"/>
            <a:ext cx="7148052" cy="80877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38100"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FD3A5-1CD8-CFE9-AD2B-949531733756}"/>
              </a:ext>
            </a:extLst>
          </p:cNvPr>
          <p:cNvSpPr txBox="1"/>
          <p:nvPr/>
        </p:nvSpPr>
        <p:spPr>
          <a:xfrm>
            <a:off x="353962" y="2714973"/>
            <a:ext cx="1183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DNA Sequencing Methods</a:t>
            </a:r>
            <a:endParaRPr lang="en-IN" sz="5400" b="1" i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337CB-4B3C-8ADE-0105-334BD5A59C97}"/>
              </a:ext>
            </a:extLst>
          </p:cNvPr>
          <p:cNvSpPr txBox="1"/>
          <p:nvPr/>
        </p:nvSpPr>
        <p:spPr>
          <a:xfrm>
            <a:off x="6872749" y="4916129"/>
            <a:ext cx="572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MS. P. C. Wakarekar.</a:t>
            </a:r>
          </a:p>
          <a:p>
            <a:r>
              <a:rPr lang="en-US" b="1" dirty="0">
                <a:solidFill>
                  <a:schemeClr val="bg1"/>
                </a:solidFill>
              </a:rPr>
              <a:t>      Asst. Professor, Vivekanand College, Kolhapur.  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58E580-1159-2B13-0717-239FD2660846}"/>
              </a:ext>
            </a:extLst>
          </p:cNvPr>
          <p:cNvSpPr txBox="1"/>
          <p:nvPr/>
        </p:nvSpPr>
        <p:spPr>
          <a:xfrm>
            <a:off x="373625" y="367362"/>
            <a:ext cx="10785988" cy="5493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750"/>
              </a:spcAft>
              <a:buNone/>
            </a:pP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Advantages and disadvantages  of 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Sanger Sequencing method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Advantages: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High accuracy (about 99.9%)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Simple and reliable for small DNA fragments (up to ~1000 bp)</a:t>
            </a:r>
          </a:p>
          <a:p>
            <a:pPr>
              <a:lnSpc>
                <a:spcPct val="20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Disadvantages: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Time-consuming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Requires radioactive or fluorescent labeling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Not suitable for sequencing large genomes directly</a:t>
            </a:r>
          </a:p>
          <a:p>
            <a:pPr algn="l">
              <a:lnSpc>
                <a:spcPct val="150000"/>
              </a:lnSpc>
              <a:spcAft>
                <a:spcPts val="750"/>
              </a:spcAft>
              <a:buNone/>
            </a:pPr>
            <a:endParaRPr lang="en-US" sz="2000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5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DCBDF-373D-D0A4-A08F-45D31F01D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19723B-C34A-6067-F76D-EB8110FF656C}"/>
              </a:ext>
            </a:extLst>
          </p:cNvPr>
          <p:cNvSpPr txBox="1"/>
          <p:nvPr/>
        </p:nvSpPr>
        <p:spPr>
          <a:xfrm>
            <a:off x="668592" y="0"/>
            <a:ext cx="8023123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Maxam–Gilbert sequencing (Chemical degradation method)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BAD3E-7E1A-0DC7-F23F-7875851631FE}"/>
              </a:ext>
            </a:extLst>
          </p:cNvPr>
          <p:cNvSpPr txBox="1"/>
          <p:nvPr/>
        </p:nvSpPr>
        <p:spPr>
          <a:xfrm>
            <a:off x="373626" y="963561"/>
            <a:ext cx="113562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 This method is developed by: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Allan Maxam and Walter Gilbert in 1977.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Principle: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This method is based on chemical modification and cleavage of DNA at specific bases (A, G, C, T).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Different chemicals are used to modify and break DNA at positions of specific nucleotides, and by comparing fragment lengths, the sequence is determined.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cleavage reaction in this method have not changed significantly since it’s initial development. The chemical treatment used for base modification are:</a:t>
            </a: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A3572-3100-C4B1-0C67-73783724F6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3" t="8616" r="6853" b="6135"/>
          <a:stretch>
            <a:fillRect/>
          </a:stretch>
        </p:blipFill>
        <p:spPr>
          <a:xfrm>
            <a:off x="865239" y="4249012"/>
            <a:ext cx="9409471" cy="14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1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01B0A-1678-E172-159B-50FD6BAB9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06DAC4-EF0C-ACE9-8598-16CC53047148}"/>
              </a:ext>
            </a:extLst>
          </p:cNvPr>
          <p:cNvSpPr txBox="1"/>
          <p:nvPr/>
        </p:nvSpPr>
        <p:spPr>
          <a:xfrm>
            <a:off x="324465" y="176981"/>
            <a:ext cx="11680722" cy="595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Procedure :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Labeling – One end of the DNA strand is labeled (usually with radioactive phosphate).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Chemical treatment – DNA is divided into four tubes, and each is treated with a different chemical reagent that cuts at: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 only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+ 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 + 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 only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Cleavage – Chemicals modify specific bases and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Piperidine treatment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break the DNA backbone at those points.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Electrophoresis – Fragments of different lengths are separated by gel electrophoresis.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Autoradiography – The pattern of bands on X-ray film reveals the positions of each base.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By comparing bands from all four reactions, the DNA sequence can be deduced.</a:t>
            </a:r>
          </a:p>
          <a:p>
            <a:pPr>
              <a:lnSpc>
                <a:spcPct val="150000"/>
              </a:lnSpc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F9CDB-28E3-732C-7768-128B75871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BD94CB-ADEF-010D-5BB9-0814DDE81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012" y="0"/>
            <a:ext cx="7467976" cy="61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ACE40-A7DE-E0A5-0B7A-7617E5CD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7E791F-D5C8-20CF-AE10-167D26D5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51" y="157314"/>
            <a:ext cx="9224697" cy="60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6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AC999-6BB4-52AD-C18A-7104234D2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CA8700-969E-2D82-0A35-928B7772F958}"/>
              </a:ext>
            </a:extLst>
          </p:cNvPr>
          <p:cNvSpPr txBox="1"/>
          <p:nvPr/>
        </p:nvSpPr>
        <p:spPr>
          <a:xfrm>
            <a:off x="717755" y="146777"/>
            <a:ext cx="1171022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Advantages and Disadvantages of Maxam Gilbert sequencing</a:t>
            </a: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 Advantages: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No need for DNA polymerase or primers.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Can directly sequence purified DNA fragments.</a:t>
            </a:r>
          </a:p>
          <a:p>
            <a:pPr>
              <a:lnSpc>
                <a:spcPct val="200000"/>
              </a:lnSpc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Disadvantages: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Uses toxic chemicals (e.g., hydrazine, piperidine).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Complex and time-consuming.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Difficult to automate.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Rarely used today.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8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468EF-1E71-4D77-00E0-E65373E40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279D47-F171-E2A3-814F-81BC41148F16}"/>
              </a:ext>
            </a:extLst>
          </p:cNvPr>
          <p:cNvSpPr txBox="1"/>
          <p:nvPr/>
        </p:nvSpPr>
        <p:spPr>
          <a:xfrm>
            <a:off x="481781" y="373693"/>
            <a:ext cx="11395587" cy="5867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3.Automated DNA sequencing (Modern, machine-based version of Sanger method)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Automated sequencing is a modern version of the Sanger method, performed by machines (DNA sequencers).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 uses fluorescently labeled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ddNTPs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and capillary electrophoresis for fast, computer-based reading.</a:t>
            </a:r>
          </a:p>
          <a:p>
            <a:pPr>
              <a:lnSpc>
                <a:spcPct val="200000"/>
              </a:lnSpc>
            </a:pP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Principle: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Same as Sanger sequencing — chain termination by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ddNTPs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but each of the four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ddNTPs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is tagged with a different fluorescent dye, allowing all reactions to occur in a single tube.</a:t>
            </a:r>
          </a:p>
          <a:p>
            <a:pPr>
              <a:lnSpc>
                <a:spcPct val="150000"/>
              </a:lnSpc>
            </a:pP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7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E4764-F55C-1051-0120-990BC1F8E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FC2AF7-4180-DA35-E759-7B0C80EE366B}"/>
              </a:ext>
            </a:extLst>
          </p:cNvPr>
          <p:cNvSpPr txBox="1"/>
          <p:nvPr/>
        </p:nvSpPr>
        <p:spPr>
          <a:xfrm>
            <a:off x="417871" y="719561"/>
            <a:ext cx="11356258" cy="449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None/>
            </a:pPr>
            <a:r>
              <a:rPr lang="en-US" sz="2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Procedure: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DNA synthesis occurs using a mixture of normal dNTPs and fluorescent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ddNTPs</a:t>
            </a:r>
            <a:r>
              <a:rPr lang="en-US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When 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ddNTP</a:t>
            </a:r>
            <a:r>
              <a:rPr lang="en-US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is incorporated, the chain stops.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All terminated fragments of various lengths are generated in one reaction.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fragments are separated by capillary electrophoresis (in thin tubes filled with gel).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As each fragment passes a laser detector, it emits fluorescence of a specific color (A = green, T = red, G = yellow, C = blue).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computer records these colors and converts them into a chromatogram (graphical DNA sequence).</a:t>
            </a:r>
          </a:p>
        </p:txBody>
      </p:sp>
    </p:spTree>
    <p:extLst>
      <p:ext uri="{BB962C8B-B14F-4D97-AF65-F5344CB8AC3E}">
        <p14:creationId xmlns:p14="http://schemas.microsoft.com/office/powerpoint/2010/main" val="136092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5803B-9B88-9D30-DEDB-8E75FD747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410F3-7F89-8CEA-96C8-F72EDA98D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346" y="255638"/>
            <a:ext cx="5738327" cy="58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14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656B3-5CD7-8600-026D-E237BE076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2363-BA0D-DB1C-EBE4-037B2FC390A9}"/>
              </a:ext>
            </a:extLst>
          </p:cNvPr>
          <p:cNvSpPr txBox="1"/>
          <p:nvPr/>
        </p:nvSpPr>
        <p:spPr>
          <a:xfrm>
            <a:off x="437535" y="-61793"/>
            <a:ext cx="11316929" cy="665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Advantages: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Fully automated and fast.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radioactive materials used.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Computerized data storage and analysis.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Suitable for sequencing large genomes (e.g., Human Genome Project)</a:t>
            </a:r>
          </a:p>
          <a:p>
            <a:pPr>
              <a:lnSpc>
                <a:spcPct val="20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Disadvantages: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Expensive instrumentation.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Requires skilled operation.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Limited to relatively short read lengths (~800–1000 bases per run).</a:t>
            </a:r>
          </a:p>
          <a:p>
            <a:pPr>
              <a:lnSpc>
                <a:spcPct val="200000"/>
              </a:lnSpc>
            </a:pP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4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76355C-9F7F-E068-59FF-6024C3B106A4}"/>
              </a:ext>
            </a:extLst>
          </p:cNvPr>
          <p:cNvSpPr txBox="1"/>
          <p:nvPr/>
        </p:nvSpPr>
        <p:spPr>
          <a:xfrm>
            <a:off x="176981" y="359933"/>
            <a:ext cx="1183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DNA Sequencing Methods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8D633-3A3D-28BA-04A8-50C52F72E5FA}"/>
              </a:ext>
            </a:extLst>
          </p:cNvPr>
          <p:cNvSpPr txBox="1"/>
          <p:nvPr/>
        </p:nvSpPr>
        <p:spPr>
          <a:xfrm>
            <a:off x="393290" y="1174214"/>
            <a:ext cx="11710219" cy="492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DNA sequencing means determining the exact order of nucleotides (A, T, G, C) in a DNA molecule.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 simple terms, it helps us “read” the genetic code written in DNA.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Each gene or organism has its own unique DNA sequence, and knowing this sequences helps scientists to understand: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romanU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What genes are present,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romanU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What proteins they make,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romanU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how mutations cause diseases.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0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F16A0-0A10-9762-338C-E25CA3014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1B9DCE-7116-5434-7184-A554C5C3B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81094"/>
              </p:ext>
            </p:extLst>
          </p:nvPr>
        </p:nvGraphicFramePr>
        <p:xfrm>
          <a:off x="963561" y="353961"/>
          <a:ext cx="9417408" cy="5515024"/>
        </p:xfrm>
        <a:graphic>
          <a:graphicData uri="http://schemas.openxmlformats.org/drawingml/2006/table">
            <a:tbl>
              <a:tblPr/>
              <a:tblGrid>
                <a:gridCol w="2354352">
                  <a:extLst>
                    <a:ext uri="{9D8B030D-6E8A-4147-A177-3AD203B41FA5}">
                      <a16:colId xmlns:a16="http://schemas.microsoft.com/office/drawing/2014/main" val="1943938225"/>
                    </a:ext>
                  </a:extLst>
                </a:gridCol>
                <a:gridCol w="2354352">
                  <a:extLst>
                    <a:ext uri="{9D8B030D-6E8A-4147-A177-3AD203B41FA5}">
                      <a16:colId xmlns:a16="http://schemas.microsoft.com/office/drawing/2014/main" val="2896731445"/>
                    </a:ext>
                  </a:extLst>
                </a:gridCol>
                <a:gridCol w="2354352">
                  <a:extLst>
                    <a:ext uri="{9D8B030D-6E8A-4147-A177-3AD203B41FA5}">
                      <a16:colId xmlns:a16="http://schemas.microsoft.com/office/drawing/2014/main" val="228129263"/>
                    </a:ext>
                  </a:extLst>
                </a:gridCol>
                <a:gridCol w="2354352">
                  <a:extLst>
                    <a:ext uri="{9D8B030D-6E8A-4147-A177-3AD203B41FA5}">
                      <a16:colId xmlns:a16="http://schemas.microsoft.com/office/drawing/2014/main" val="511546476"/>
                    </a:ext>
                  </a:extLst>
                </a:gridCol>
              </a:tblGrid>
              <a:tr h="4242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Feature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Sanger Method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Maxam–Gilbert Method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Automated Sequencing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967102"/>
                  </a:ext>
                </a:extLst>
              </a:tr>
              <a:tr h="4242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Year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1977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1977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1986 onwards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670315"/>
                  </a:ext>
                </a:extLst>
              </a:tr>
              <a:tr h="7424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Developer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Frederick Sanger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Allan Maxam &amp; Walter Gilbert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Modified Sanger (Applied Biosystems)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04220"/>
                  </a:ext>
                </a:extLst>
              </a:tr>
              <a:tr h="7424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Principle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Chain termination using ddNTPs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Chemical cleavage at specific bases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Fluorescent ddNTP chain termination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36470"/>
                  </a:ext>
                </a:extLst>
              </a:tr>
              <a:tr h="4242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Key Enzyme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DNA polymerase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None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DNA polymerase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9022"/>
                  </a:ext>
                </a:extLst>
              </a:tr>
              <a:tr h="7424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Label Used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Radioactive or fluorescent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Radioactive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Fluorescent dyes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96402"/>
                  </a:ext>
                </a:extLst>
              </a:tr>
              <a:tr h="4242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Chemicals Used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harsh chemicals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Hazardous chemicals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None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267154"/>
                  </a:ext>
                </a:extLst>
              </a:tr>
              <a:tr h="7424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Reading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Manual (gel)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Manual (autoradiogram)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Automated (laser detection)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18533"/>
                  </a:ext>
                </a:extLst>
              </a:tr>
              <a:tr h="4242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Safety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Safe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Toxic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Very safe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66544"/>
                  </a:ext>
                </a:extLst>
              </a:tr>
              <a:tr h="4242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Use Today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Moderate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Obsolete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Highly used</a:t>
                      </a:r>
                    </a:p>
                  </a:txBody>
                  <a:tcPr marL="77360" marR="77360" marT="38680" marB="38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4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757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78468-705B-066D-0EA2-76DE89EF1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292C5F-E6EC-AB94-B2E0-1C4B974F152F}"/>
              </a:ext>
            </a:extLst>
          </p:cNvPr>
          <p:cNvSpPr txBox="1"/>
          <p:nvPr/>
        </p:nvSpPr>
        <p:spPr>
          <a:xfrm>
            <a:off x="943897" y="446800"/>
            <a:ext cx="9615947" cy="5607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IN" b="1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r>
              <a:rPr lang="en-IN" sz="2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Applications of DNA Sequencing</a:t>
            </a:r>
          </a:p>
          <a:p>
            <a:pPr algn="l">
              <a:lnSpc>
                <a:spcPct val="200000"/>
              </a:lnSpc>
            </a:pPr>
            <a:endParaRPr lang="en-IN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Gene identification and mutation analysis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Forensic DNA fingerprinting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Evolutionary and phylogenetic studies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Personalized medicine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Biotechnology and genetic engineering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Human Genome Project (used automated Sanger sequencing)</a:t>
            </a:r>
          </a:p>
          <a:p>
            <a:pPr>
              <a:lnSpc>
                <a:spcPct val="200000"/>
              </a:lnSpc>
            </a:pP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0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7B81-A938-0416-EB3A-41A039AFD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91E132-42E7-F458-4909-F09B3137E093}"/>
              </a:ext>
            </a:extLst>
          </p:cNvPr>
          <p:cNvSpPr txBox="1"/>
          <p:nvPr/>
        </p:nvSpPr>
        <p:spPr>
          <a:xfrm>
            <a:off x="688258" y="737419"/>
            <a:ext cx="1177904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Methods/Types of DNA Sequencing</a:t>
            </a:r>
          </a:p>
          <a:p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There are mainly three classical types:</a:t>
            </a: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Sanger sequencing (Chain termination method)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Maxam–Gilbert sequencing (Chemical degradation method)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Automated DNA sequencing (Modern, machine-based version of Sanger method)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D2295-E519-F29C-D696-C3360BA11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71C76-995A-3427-871A-5ECEA49E6ACD}"/>
              </a:ext>
            </a:extLst>
          </p:cNvPr>
          <p:cNvSpPr txBox="1"/>
          <p:nvPr/>
        </p:nvSpPr>
        <p:spPr>
          <a:xfrm>
            <a:off x="334298" y="678424"/>
            <a:ext cx="11316928" cy="755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Sanger Sequencing (Chain Termination Method)</a:t>
            </a:r>
          </a:p>
          <a:p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This method is developed by Frederick Sanger and colleagues at </a:t>
            </a:r>
          </a:p>
          <a:p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Cambridge university  in 1977.</a:t>
            </a:r>
            <a:b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Principle: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This method is based on selective incorporation of chain-terminating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nucleotides called dideoxynucleotides (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ddNTPs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) during DNA synthesis.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Normal DNA synthesis uses deoxynucleotides (dNTPs): A, T, G, C.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Dideoxynucleotides (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ddNTPs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) lack a –OH group at 3′ carbon,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so when they are added to a growing DNA chain,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no further nucleotides can be added → chain terminates.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Thus, each DNA fragment ends at a specific base depending on where the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ddNTP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got inserted.</a:t>
            </a: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D5996-2EC9-F2F5-6E9B-46736C5A2B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39" r="2022"/>
          <a:stretch>
            <a:fillRect/>
          </a:stretch>
        </p:blipFill>
        <p:spPr>
          <a:xfrm>
            <a:off x="7531510" y="1160205"/>
            <a:ext cx="4463844" cy="40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A61FA3-B12F-72CC-7C4A-01203F6F8E0A}"/>
              </a:ext>
            </a:extLst>
          </p:cNvPr>
          <p:cNvSpPr txBox="1"/>
          <p:nvPr/>
        </p:nvSpPr>
        <p:spPr>
          <a:xfrm>
            <a:off x="580103" y="609600"/>
            <a:ext cx="11828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 Components of reaction:</a:t>
            </a:r>
          </a:p>
          <a:p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02CE55-D05F-CEC8-52BF-7C7B41D93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297692"/>
              </p:ext>
            </p:extLst>
          </p:nvPr>
        </p:nvGraphicFramePr>
        <p:xfrm>
          <a:off x="747252" y="1388252"/>
          <a:ext cx="10058400" cy="2998902"/>
        </p:xfrm>
        <a:graphic>
          <a:graphicData uri="http://schemas.openxmlformats.org/drawingml/2006/table">
            <a:tbl>
              <a:tblPr/>
              <a:tblGrid>
                <a:gridCol w="3637935">
                  <a:extLst>
                    <a:ext uri="{9D8B030D-6E8A-4147-A177-3AD203B41FA5}">
                      <a16:colId xmlns:a16="http://schemas.microsoft.com/office/drawing/2014/main" val="3739218424"/>
                    </a:ext>
                  </a:extLst>
                </a:gridCol>
                <a:gridCol w="6420465">
                  <a:extLst>
                    <a:ext uri="{9D8B030D-6E8A-4147-A177-3AD203B41FA5}">
                      <a16:colId xmlns:a16="http://schemas.microsoft.com/office/drawing/2014/main" val="1952108576"/>
                    </a:ext>
                  </a:extLst>
                </a:gridCol>
              </a:tblGrid>
              <a:tr h="8043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Component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725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Template DNA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DNA whose sequence is to be determined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19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Short DNA piece that starts the new strand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72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DNA Polymerase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Enzyme that adds nucleotides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999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dNTPs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Normal nucleotides (A, T, G, C) for chain elongation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396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ddNTPs</a:t>
                      </a:r>
                      <a:endParaRPr lang="en-IN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Chain-terminating nucleotides (ddATP, ddTTP, ddGTP, ddCTP)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1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Buffer, Mg²⁺ 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Maintain proper reaction conditions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77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27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7B245-4AB6-FA8C-8809-16CBFF83E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1058F1-D35F-2573-E2EA-06945D8D9C90}"/>
              </a:ext>
            </a:extLst>
          </p:cNvPr>
          <p:cNvSpPr txBox="1"/>
          <p:nvPr/>
        </p:nvSpPr>
        <p:spPr>
          <a:xfrm>
            <a:off x="285135" y="196645"/>
            <a:ext cx="11759381" cy="616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Procedure 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Denaturation – The double-stranded DNA is heated to separate into single strands.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Primer Annealing – A primer binds (anneals) to the single-stranded template.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Extension/Chain synthesis – DNA polymerase starts adding complementary bases.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Chain termination – When 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ddNTP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is randomly inserted, the chain stops growing.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Four separate reactions are done — each containing one type of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ddNTP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(e.g., one with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ddATP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one with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ddTTP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etc.).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Fragments of different lengths are produced, each ending with a known base.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fragments are then separated on a polyacrylamide gel using gel electrophoresis.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By reading the order of bands (from bottom to top), we can determine the DNA sequence.</a:t>
            </a:r>
          </a:p>
          <a:p>
            <a:pPr>
              <a:lnSpc>
                <a:spcPct val="200000"/>
              </a:lnSpc>
            </a:pP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2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A748F-875E-FF31-5C49-55CFEE5B5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BC393-7D5C-FC20-8CD9-6CBE1D9095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0" r="2941"/>
          <a:stretch>
            <a:fillRect/>
          </a:stretch>
        </p:blipFill>
        <p:spPr>
          <a:xfrm>
            <a:off x="88489" y="759542"/>
            <a:ext cx="5555226" cy="53389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851CF9-21EB-C3ED-55A9-C1F2A30CD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239" y="759542"/>
            <a:ext cx="5142272" cy="5338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87131C8-2126-5801-21C0-CE90D66900A9}"/>
              </a:ext>
            </a:extLst>
          </p:cNvPr>
          <p:cNvSpPr/>
          <p:nvPr/>
        </p:nvSpPr>
        <p:spPr>
          <a:xfrm>
            <a:off x="5997677" y="2959510"/>
            <a:ext cx="658762" cy="4694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2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98E2E-2683-7D3E-162C-6B0A6E3FB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09CBA-CBCF-94A5-C2E3-EC5F96DD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5" y="234529"/>
            <a:ext cx="11621730" cy="59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9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8BEBB-2788-C43F-2C7E-CF90C1AD6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EB4E0-65BF-B8F2-35F7-76DF7E7C9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91" y="275303"/>
            <a:ext cx="9807017" cy="5889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9601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</TotalTime>
  <Words>1128</Words>
  <Application>Microsoft Office PowerPoint</Application>
  <PresentationFormat>Widescreen</PresentationFormat>
  <Paragraphs>173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Pallavi W</dc:creator>
  <cp:lastModifiedBy>Pallavi W</cp:lastModifiedBy>
  <cp:revision>4</cp:revision>
  <dcterms:created xsi:type="dcterms:W3CDTF">2025-10-07T16:22:49Z</dcterms:created>
  <dcterms:modified xsi:type="dcterms:W3CDTF">2025-10-08T16:58:24Z</dcterms:modified>
</cp:coreProperties>
</file>