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67" r:id="rId3"/>
    <p:sldId id="257" r:id="rId4"/>
    <p:sldId id="258" r:id="rId5"/>
    <p:sldId id="261" r:id="rId6"/>
    <p:sldId id="262" r:id="rId7"/>
    <p:sldId id="263" r:id="rId8"/>
    <p:sldId id="264" r:id="rId9"/>
    <p:sldId id="266" r:id="rId10"/>
    <p:sldId id="26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292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0331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4316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6866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69227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4550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5128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5736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021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7729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230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7871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279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956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4246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10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7562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34FAB0-7E76-4265-86F0-BBB2F8E7DB26}" type="datetimeFigureOut">
              <a:rPr lang="en-IN" smtClean="0"/>
              <a:pPr/>
              <a:t>18-12-2023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193409-6B52-4FC9-832D-4FB960FE79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5392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stor.org/stable/i30298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VIVEKANAND </a:t>
            </a:r>
            <a:r>
              <a:rPr lang="en-IN" sz="2000" b="1" dirty="0" smtClean="0">
                <a:solidFill>
                  <a:srgbClr val="FF0000"/>
                </a:solidFill>
              </a:rPr>
              <a:t>COLLEGE,KOLHAPUR (AUTONOMOUS)</a:t>
            </a:r>
            <a:r>
              <a:rPr lang="en-IN" sz="2000" b="1" dirty="0" smtClean="0">
                <a:solidFill>
                  <a:srgbClr val="002060"/>
                </a:solidFill>
              </a:rPr>
              <a:t/>
            </a:r>
            <a:br>
              <a:rPr lang="en-IN" sz="2000" b="1" dirty="0" smtClean="0">
                <a:solidFill>
                  <a:srgbClr val="002060"/>
                </a:solidFill>
              </a:rPr>
            </a:br>
            <a:r>
              <a:rPr lang="en-IN" sz="2000" b="1" dirty="0" smtClean="0">
                <a:solidFill>
                  <a:srgbClr val="002060"/>
                </a:solidFill>
              </a:rPr>
              <a:t/>
            </a:r>
            <a:br>
              <a:rPr lang="en-IN" sz="2000" b="1" dirty="0" smtClean="0">
                <a:solidFill>
                  <a:srgbClr val="002060"/>
                </a:solidFill>
              </a:rPr>
            </a:br>
            <a:r>
              <a:rPr lang="en-IN" sz="2000" b="1" dirty="0" smtClean="0">
                <a:solidFill>
                  <a:srgbClr val="002060"/>
                </a:solidFill>
              </a:rPr>
              <a:t>Department of Commerce</a:t>
            </a:r>
            <a:r>
              <a:rPr lang="en-IN" sz="2000" b="1" dirty="0" smtClean="0">
                <a:solidFill>
                  <a:srgbClr val="002060"/>
                </a:solidFill>
              </a:rPr>
              <a:t/>
            </a:r>
            <a:br>
              <a:rPr lang="en-IN" sz="2000" b="1" dirty="0" smtClean="0">
                <a:solidFill>
                  <a:srgbClr val="002060"/>
                </a:solidFill>
              </a:rPr>
            </a:br>
            <a:r>
              <a:rPr lang="en-IN" sz="2000" b="1" dirty="0" smtClean="0">
                <a:solidFill>
                  <a:srgbClr val="FF0000"/>
                </a:solidFill>
              </a:rPr>
              <a:t>Dr. </a:t>
            </a:r>
            <a:r>
              <a:rPr lang="en-IN" sz="2000" b="1" dirty="0" err="1" smtClean="0">
                <a:solidFill>
                  <a:srgbClr val="FF0000"/>
                </a:solidFill>
              </a:rPr>
              <a:t>Revati</a:t>
            </a:r>
            <a:r>
              <a:rPr lang="en-IN" sz="2000" b="1" dirty="0" smtClean="0">
                <a:solidFill>
                  <a:srgbClr val="FF0000"/>
                </a:solidFill>
              </a:rPr>
              <a:t> </a:t>
            </a:r>
            <a:r>
              <a:rPr lang="en-IN" sz="2000" b="1" dirty="0" err="1" smtClean="0">
                <a:solidFill>
                  <a:srgbClr val="FF0000"/>
                </a:solidFill>
              </a:rPr>
              <a:t>Patil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IN" dirty="0" smtClean="0"/>
          </a:p>
          <a:p>
            <a:r>
              <a:rPr lang="en-IN" sz="4800" dirty="0" smtClean="0"/>
              <a:t>   </a:t>
            </a:r>
            <a:r>
              <a:rPr lang="en-IN" sz="8000" b="1" dirty="0" smtClean="0">
                <a:solidFill>
                  <a:srgbClr val="7030A0"/>
                </a:solidFill>
              </a:rPr>
              <a:t>INDUSTRIAL</a:t>
            </a:r>
            <a:r>
              <a:rPr lang="en-IN" sz="8000" b="1" dirty="0" smtClean="0"/>
              <a:t> </a:t>
            </a:r>
            <a:r>
              <a:rPr lang="en-IN" sz="8000" b="1" dirty="0" smtClean="0">
                <a:solidFill>
                  <a:srgbClr val="7030A0"/>
                </a:solidFill>
              </a:rPr>
              <a:t>RELATION</a:t>
            </a:r>
            <a:endParaRPr lang="en-IN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B.COM-NAAC-AQAR 2022-23\Tab No. 3 TEACHER PROFILE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1498" y="2442754"/>
            <a:ext cx="7667896" cy="357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THANK YOU!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dmin\Desktop\B.COM-NAAC-AQAR 2022-23\Tab No. 3 TEACHER PROFILE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1417" y="2481943"/>
            <a:ext cx="9117874" cy="356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CONTENTS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IN" sz="12800" b="1" i="1" dirty="0" smtClean="0"/>
              <a:t>Industrial relation meaning</a:t>
            </a:r>
          </a:p>
          <a:p>
            <a:endParaRPr lang="en-IN" dirty="0"/>
          </a:p>
          <a:p>
            <a:r>
              <a:rPr lang="en-IN" sz="12800" b="1" i="1" dirty="0" smtClean="0"/>
              <a:t>Definition</a:t>
            </a:r>
            <a:endParaRPr lang="en-IN" sz="12800" b="1" i="1" dirty="0" smtClean="0"/>
          </a:p>
          <a:p>
            <a:endParaRPr lang="en-IN" dirty="0"/>
          </a:p>
          <a:p>
            <a:r>
              <a:rPr lang="en-IN" sz="12800" b="1" i="1" dirty="0" smtClean="0"/>
              <a:t>Objectives of industrial relation</a:t>
            </a:r>
          </a:p>
          <a:p>
            <a:endParaRPr lang="en-IN" dirty="0"/>
          </a:p>
          <a:p>
            <a:r>
              <a:rPr lang="en-IN" sz="12800" b="1" i="1" dirty="0" smtClean="0"/>
              <a:t>Scope of industrial relation</a:t>
            </a:r>
          </a:p>
          <a:p>
            <a:endParaRPr lang="en-IN" dirty="0"/>
          </a:p>
          <a:p>
            <a:r>
              <a:rPr lang="en-IN" sz="12800" b="1" i="1" dirty="0" smtClean="0"/>
              <a:t>Measures to industrial relation</a:t>
            </a:r>
            <a:endParaRPr lang="en-IN" sz="12800" b="1" i="1" dirty="0"/>
          </a:p>
        </p:txBody>
      </p:sp>
    </p:spTree>
    <p:extLst>
      <p:ext uri="{BB962C8B-B14F-4D97-AF65-F5344CB8AC3E}">
        <p14:creationId xmlns:p14="http://schemas.microsoft.com/office/powerpoint/2010/main" xmlns="" val="6395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MEANING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IN" sz="9600" b="1" dirty="0" smtClean="0"/>
              <a:t>it </a:t>
            </a:r>
            <a:r>
              <a:rPr lang="en-IN" sz="9600" b="1" dirty="0" smtClean="0"/>
              <a:t> </a:t>
            </a:r>
            <a:r>
              <a:rPr lang="en-IN" sz="9600" b="1" dirty="0" smtClean="0"/>
              <a:t>covers the relation between employer vs. employer and employees vs. employees</a:t>
            </a:r>
            <a:r>
              <a:rPr lang="en-IN" sz="9600" b="1" dirty="0" smtClean="0"/>
              <a:t>. </a:t>
            </a:r>
            <a:endParaRPr lang="en-IN" sz="9600" b="1" dirty="0" smtClean="0"/>
          </a:p>
          <a:p>
            <a:r>
              <a:rPr lang="en-IN" sz="9600" b="1" dirty="0" smtClean="0"/>
              <a:t>In order to maintain good </a:t>
            </a:r>
            <a:r>
              <a:rPr lang="en-IN" sz="9600" b="1" dirty="0" smtClean="0"/>
              <a:t>relationship &amp; to </a:t>
            </a:r>
            <a:r>
              <a:rPr lang="en-IN" sz="9600" b="1" dirty="0" smtClean="0"/>
              <a:t>ensure industrial peace and harmony with higher productivity.</a:t>
            </a:r>
          </a:p>
          <a:p>
            <a:r>
              <a:rPr lang="en-IN" sz="9600" b="1" dirty="0" smtClean="0"/>
              <a:t>IR </a:t>
            </a:r>
            <a:r>
              <a:rPr lang="en-IN" sz="9600" b="1" dirty="0" smtClean="0"/>
              <a:t>is  </a:t>
            </a:r>
            <a:r>
              <a:rPr lang="en-IN" sz="9600" b="1" dirty="0" smtClean="0"/>
              <a:t>the process by which people and their organizations interact at the place of work to establish the terms and conditions of employment. –INDUSTRIAL DISPUTE ACT 1947. </a:t>
            </a:r>
            <a:endParaRPr lang="en-IN" sz="9600" b="1" dirty="0"/>
          </a:p>
        </p:txBody>
      </p:sp>
    </p:spTree>
    <p:extLst>
      <p:ext uri="{BB962C8B-B14F-4D97-AF65-F5344CB8AC3E}">
        <p14:creationId xmlns:p14="http://schemas.microsoft.com/office/powerpoint/2010/main" xmlns="" val="42398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DEFINITION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IN" sz="3200" b="1" dirty="0" smtClean="0"/>
              <a:t>Industrial relations are relationship between management and employees or among employees and their organisations that characterise or grow out of employment.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32560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OBJECTIVES OF IR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093" y="2648372"/>
            <a:ext cx="9601196" cy="3318936"/>
          </a:xfrm>
        </p:spPr>
        <p:txBody>
          <a:bodyPr>
            <a:normAutofit fontScale="40000" lnSpcReduction="20000"/>
          </a:bodyPr>
          <a:lstStyle/>
          <a:p>
            <a:r>
              <a:rPr lang="en-IN" sz="5900" b="1" dirty="0" smtClean="0"/>
              <a:t>To</a:t>
            </a:r>
            <a:r>
              <a:rPr lang="en-IN" sz="5100" b="1" dirty="0" smtClean="0"/>
              <a:t> </a:t>
            </a:r>
            <a:r>
              <a:rPr lang="en-IN" sz="5900" b="1" dirty="0" smtClean="0"/>
              <a:t>enhance</a:t>
            </a:r>
            <a:r>
              <a:rPr lang="en-IN" dirty="0" smtClean="0"/>
              <a:t> </a:t>
            </a:r>
            <a:r>
              <a:rPr lang="en-IN" sz="5900" b="1" dirty="0" smtClean="0"/>
              <a:t>economic</a:t>
            </a:r>
            <a:r>
              <a:rPr lang="en-IN" dirty="0" smtClean="0"/>
              <a:t> </a:t>
            </a:r>
            <a:r>
              <a:rPr lang="en-IN" sz="5900" b="1" dirty="0" smtClean="0"/>
              <a:t>status</a:t>
            </a:r>
            <a:r>
              <a:rPr lang="en-IN" dirty="0" smtClean="0"/>
              <a:t> </a:t>
            </a:r>
            <a:r>
              <a:rPr lang="en-IN" sz="5900" b="1" dirty="0" smtClean="0"/>
              <a:t>of</a:t>
            </a:r>
            <a:r>
              <a:rPr lang="en-IN" dirty="0" smtClean="0"/>
              <a:t> </a:t>
            </a:r>
            <a:r>
              <a:rPr lang="en-IN" sz="5900" b="1" dirty="0" smtClean="0"/>
              <a:t>worker</a:t>
            </a:r>
          </a:p>
          <a:p>
            <a:r>
              <a:rPr lang="en-IN" sz="5900" b="1" dirty="0" smtClean="0"/>
              <a:t>To avoid industrial conflicts and their consequences</a:t>
            </a:r>
          </a:p>
          <a:p>
            <a:r>
              <a:rPr lang="en-IN" sz="6000" b="1" dirty="0" smtClean="0"/>
              <a:t>To extend and maintain industrial democracy</a:t>
            </a:r>
          </a:p>
          <a:p>
            <a:r>
              <a:rPr lang="en-IN" sz="6000" b="1" dirty="0" smtClean="0"/>
              <a:t>To provide an opportunity to the worker to have a say in the management decision making </a:t>
            </a:r>
          </a:p>
          <a:p>
            <a:r>
              <a:rPr lang="en-IN" sz="6000" b="1" dirty="0" smtClean="0"/>
              <a:t>To regulate production by minimizing conflicts</a:t>
            </a:r>
          </a:p>
          <a:p>
            <a:r>
              <a:rPr lang="en-IN" sz="5900" b="1" dirty="0" smtClean="0"/>
              <a:t>To encourage and develop trade union in order to develop </a:t>
            </a:r>
            <a:r>
              <a:rPr lang="en-IN" sz="5900" b="1" dirty="0" err="1" smtClean="0"/>
              <a:t>woekers</a:t>
            </a:r>
            <a:r>
              <a:rPr lang="en-IN" sz="5900" b="1" dirty="0" smtClean="0"/>
              <a:t> collective strength</a:t>
            </a:r>
            <a:endParaRPr lang="en-IN" sz="5900" b="1" dirty="0"/>
          </a:p>
        </p:txBody>
      </p:sp>
    </p:spTree>
    <p:extLst>
      <p:ext uri="{BB962C8B-B14F-4D97-AF65-F5344CB8AC3E}">
        <p14:creationId xmlns:p14="http://schemas.microsoft.com/office/powerpoint/2010/main" xmlns="" val="42946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SCOPE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b="1" dirty="0" smtClean="0">
                <a:solidFill>
                  <a:srgbClr val="FF0000"/>
                </a:solidFill>
              </a:rPr>
              <a:t>OF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b="1" dirty="0" smtClean="0">
                <a:solidFill>
                  <a:srgbClr val="FF0000"/>
                </a:solidFill>
              </a:rPr>
              <a:t>IR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sz="3200" b="1" dirty="0" smtClean="0">
                <a:solidFill>
                  <a:schemeClr val="tx1"/>
                </a:solidFill>
              </a:rPr>
              <a:t>The cordial and healthy labour management relations could be brought in-</a:t>
            </a:r>
          </a:p>
          <a:p>
            <a:pPr marL="0" indent="0">
              <a:buNone/>
            </a:pPr>
            <a:r>
              <a:rPr lang="en-IN" sz="3200" b="1" dirty="0" smtClean="0">
                <a:solidFill>
                  <a:schemeClr val="tx1"/>
                </a:solidFill>
              </a:rPr>
              <a:t>By safeguarding the interest of the workers;</a:t>
            </a:r>
          </a:p>
          <a:p>
            <a:pPr marL="0" indent="0">
              <a:buNone/>
            </a:pPr>
            <a:r>
              <a:rPr lang="en-IN" sz="3200" b="1" dirty="0" smtClean="0">
                <a:solidFill>
                  <a:schemeClr val="tx1"/>
                </a:solidFill>
              </a:rPr>
              <a:t>By fixing reasonable wages;</a:t>
            </a:r>
          </a:p>
          <a:p>
            <a:pPr marL="0" indent="0">
              <a:buNone/>
            </a:pPr>
            <a:r>
              <a:rPr lang="en-IN" sz="3200" b="1" dirty="0" smtClean="0">
                <a:solidFill>
                  <a:schemeClr val="tx1"/>
                </a:solidFill>
              </a:rPr>
              <a:t>By providing good working conditions;</a:t>
            </a:r>
          </a:p>
          <a:p>
            <a:pPr marL="0" indent="0">
              <a:buNone/>
            </a:pPr>
            <a:r>
              <a:rPr lang="en-IN" sz="3200" b="1" dirty="0" smtClean="0">
                <a:solidFill>
                  <a:schemeClr val="tx1"/>
                </a:solidFill>
              </a:rPr>
              <a:t>By providing other social security measures;</a:t>
            </a:r>
          </a:p>
          <a:p>
            <a:pPr marL="0" indent="0">
              <a:buNone/>
            </a:pPr>
            <a:r>
              <a:rPr lang="en-IN" sz="3200" b="1" dirty="0" smtClean="0">
                <a:solidFill>
                  <a:schemeClr val="tx1"/>
                </a:solidFill>
              </a:rPr>
              <a:t>By maintaining healthy trade unions;</a:t>
            </a:r>
          </a:p>
          <a:p>
            <a:pPr marL="0" indent="0">
              <a:buNone/>
            </a:pPr>
            <a:endParaRPr lang="en-IN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0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MEASURES TO IMPROVE IR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chemeClr val="tx1"/>
                </a:solidFill>
              </a:rPr>
              <a:t>PROGRESSIVE MANAGEMENT OUT LOOK</a:t>
            </a:r>
          </a:p>
          <a:p>
            <a:r>
              <a:rPr lang="en-IN" sz="3200" dirty="0" smtClean="0">
                <a:solidFill>
                  <a:schemeClr val="tx1"/>
                </a:solidFill>
              </a:rPr>
              <a:t>STRONG AND SUITABLE UNIONS</a:t>
            </a:r>
          </a:p>
          <a:p>
            <a:r>
              <a:rPr lang="en-IN" sz="3200" dirty="0" smtClean="0">
                <a:solidFill>
                  <a:schemeClr val="tx1"/>
                </a:solidFill>
              </a:rPr>
              <a:t>MUTUAL TRUST</a:t>
            </a:r>
          </a:p>
          <a:p>
            <a:r>
              <a:rPr lang="en-IN" sz="3200" dirty="0" smtClean="0">
                <a:solidFill>
                  <a:schemeClr val="tx1"/>
                </a:solidFill>
              </a:rPr>
              <a:t>WORKERS PARTICIPATION IN MANAGEMENT</a:t>
            </a:r>
          </a:p>
          <a:p>
            <a:r>
              <a:rPr lang="en-IN" sz="3200" dirty="0" smtClean="0">
                <a:solidFill>
                  <a:schemeClr val="tx1"/>
                </a:solidFill>
              </a:rPr>
              <a:t>GOVERNMENT’S ROLE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REFERENCES: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Reviewed Work: </a:t>
            </a:r>
            <a:r>
              <a:rPr lang="en-US" i="1" dirty="0" smtClean="0"/>
              <a:t>The Elements of Industrial Relations</a:t>
            </a:r>
            <a:r>
              <a:rPr lang="en-US" dirty="0" smtClean="0"/>
              <a:t> Jack </a:t>
            </a:r>
            <a:r>
              <a:rPr lang="en-US" dirty="0" err="1" smtClean="0"/>
              <a:t>Barbash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Review by: Robert C. </a:t>
            </a:r>
            <a:r>
              <a:rPr lang="en-US" dirty="0" err="1" smtClean="0"/>
              <a:t>MiljusThe</a:t>
            </a:r>
            <a:r>
              <a:rPr lang="en-US" dirty="0" smtClean="0"/>
              <a:t> </a:t>
            </a:r>
            <a:r>
              <a:rPr lang="en-US" dirty="0" smtClean="0"/>
              <a:t>Academy of Management Review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Vol. 10, No. 2 (Apr., 1985)</a:t>
            </a:r>
            <a:r>
              <a:rPr lang="en-US" dirty="0" smtClean="0"/>
              <a:t>, pp. 373-375 (3 </a:t>
            </a:r>
            <a:r>
              <a:rPr lang="en-US" dirty="0" smtClean="0"/>
              <a:t>pages)Published </a:t>
            </a:r>
            <a:r>
              <a:rPr lang="en-US" dirty="0" smtClean="0"/>
              <a:t>By: Academy of </a:t>
            </a:r>
            <a:r>
              <a:rPr lang="en-US" dirty="0" smtClean="0"/>
              <a:t>Management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Industrial Disputes Act, </a:t>
            </a:r>
            <a:r>
              <a:rPr lang="en-US" dirty="0" smtClean="0"/>
              <a:t>1947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Trade Unions Act,1926 (25-03-1926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Industrial Disputes (Central) Rules,1957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244</Words>
  <Application>Microsoft Office PowerPoint</Application>
  <PresentationFormat>Custom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VIVEKANAND COLLEGE,KOLHAPUR (AUTONOMOUS)  Department of Commerce Dr. Revati Patil</vt:lpstr>
      <vt:lpstr>Slide 2</vt:lpstr>
      <vt:lpstr>CONTENTS</vt:lpstr>
      <vt:lpstr>MEANING</vt:lpstr>
      <vt:lpstr>DEFINITION</vt:lpstr>
      <vt:lpstr>OBJECTIVES OF IR</vt:lpstr>
      <vt:lpstr>SCOPE OF IR</vt:lpstr>
      <vt:lpstr>MEASURES TO IMPROVE IR</vt:lpstr>
      <vt:lpstr>REFERENCES:</vt:lpstr>
      <vt:lpstr>Slide 10</vt:lpstr>
      <vt:lpstr>Slide 11</vt:lpstr>
    </vt:vector>
  </TitlesOfParts>
  <Company>rg-adguard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VIVEKANAND COLLEGE,KOLHAPUR</dc:title>
  <dc:creator>Admin</dc:creator>
  <cp:lastModifiedBy>Admin</cp:lastModifiedBy>
  <cp:revision>18</cp:revision>
  <dcterms:created xsi:type="dcterms:W3CDTF">2020-02-27T05:37:34Z</dcterms:created>
  <dcterms:modified xsi:type="dcterms:W3CDTF">2023-12-18T15:29:27Z</dcterms:modified>
</cp:coreProperties>
</file>