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3" r:id="rId2"/>
    <p:sldId id="256" r:id="rId3"/>
    <p:sldId id="259" r:id="rId4"/>
    <p:sldId id="294" r:id="rId5"/>
    <p:sldId id="261" r:id="rId6"/>
    <p:sldId id="262" r:id="rId7"/>
    <p:sldId id="263" r:id="rId8"/>
    <p:sldId id="264" r:id="rId9"/>
    <p:sldId id="265" r:id="rId10"/>
    <p:sldId id="268" r:id="rId11"/>
    <p:sldId id="269" r:id="rId12"/>
    <p:sldId id="270" r:id="rId13"/>
    <p:sldId id="271" r:id="rId14"/>
    <p:sldId id="272" r:id="rId15"/>
    <p:sldId id="273" r:id="rId16"/>
    <p:sldId id="274" r:id="rId17"/>
    <p:sldId id="285" r:id="rId18"/>
    <p:sldId id="276" r:id="rId19"/>
    <p:sldId id="277" r:id="rId20"/>
    <p:sldId id="284" r:id="rId21"/>
    <p:sldId id="296" r:id="rId22"/>
    <p:sldId id="280" r:id="rId23"/>
    <p:sldId id="279" r:id="rId24"/>
    <p:sldId id="278" r:id="rId25"/>
    <p:sldId id="291" r:id="rId26"/>
    <p:sldId id="290" r:id="rId27"/>
    <p:sldId id="289" r:id="rId28"/>
    <p:sldId id="288" r:id="rId29"/>
    <p:sldId id="297"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12/18/2023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www.lpcentre.com/articles/10-business-management-principles-every-entrepreneur-must-kno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512064"/>
            <a:ext cx="7772400" cy="5888736"/>
          </a:xfrm>
        </p:spPr>
        <p:txBody>
          <a:bodyPr>
            <a:normAutofit/>
          </a:bodyPr>
          <a:lstStyle/>
          <a:p>
            <a:r>
              <a:rPr lang="en-US" b="1" dirty="0" smtClean="0">
                <a:solidFill>
                  <a:srgbClr val="002060"/>
                </a:solidFill>
                <a:latin typeface="Times New Roman" pitchFamily="18" charset="0"/>
                <a:cs typeface="Times New Roman" pitchFamily="18" charset="0"/>
              </a:rPr>
              <a:t>Principles of Business Management </a:t>
            </a: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Dr. </a:t>
            </a:r>
            <a:r>
              <a:rPr lang="en-US" b="1" dirty="0" err="1" smtClean="0">
                <a:solidFill>
                  <a:srgbClr val="002060"/>
                </a:solidFill>
                <a:latin typeface="Times New Roman" pitchFamily="18" charset="0"/>
                <a:cs typeface="Times New Roman" pitchFamily="18" charset="0"/>
              </a:rPr>
              <a:t>Revati</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Patil</a:t>
            </a: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Assistant Prof.</a:t>
            </a:r>
            <a:br>
              <a:rPr lang="en-US" b="1" dirty="0" smtClean="0">
                <a:solidFill>
                  <a:srgbClr val="FF0000"/>
                </a:solidFill>
                <a:latin typeface="Times New Roman" pitchFamily="18" charset="0"/>
                <a:cs typeface="Times New Roman" pitchFamily="18" charset="0"/>
              </a:rPr>
            </a:br>
            <a:r>
              <a:rPr lang="en-US" b="1" dirty="0" smtClean="0">
                <a:solidFill>
                  <a:srgbClr val="002060"/>
                </a:solidFill>
                <a:latin typeface="Times New Roman" pitchFamily="18" charset="0"/>
                <a:cs typeface="Times New Roman" pitchFamily="18" charset="0"/>
              </a:rPr>
              <a:t>Department of Commerce </a:t>
            </a: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Vivekanand College Kolhapur</a:t>
            </a:r>
            <a:r>
              <a:rPr lang="en-US" b="1" dirty="0" smtClean="0">
                <a:solidFill>
                  <a:srgbClr val="FF0000"/>
                </a:solidFill>
                <a:latin typeface="Times New Roman" pitchFamily="18" charset="0"/>
                <a:cs typeface="Times New Roman" pitchFamily="18" charset="0"/>
              </a:rPr>
              <a:t>.(Autonomous)</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30640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2400" dirty="0"/>
              <a:t>The concept of management is as old as the human race itself.</a:t>
            </a:r>
            <a:br>
              <a:rPr lang="en-US" sz="2400" dirty="0"/>
            </a:br>
            <a:r>
              <a:rPr lang="en-US" sz="2400" dirty="0"/>
              <a:t>(access of food, safety of family, planning of hunting, organizing groups etc.)</a:t>
            </a:r>
            <a:br>
              <a:rPr lang="en-US" sz="2400" dirty="0"/>
            </a:br>
            <a:r>
              <a:rPr lang="en-US" sz="2400" dirty="0"/>
              <a:t>there are good examples of good </a:t>
            </a:r>
            <a:r>
              <a:rPr lang="en-US" sz="2400" dirty="0" err="1"/>
              <a:t>orgaizational</a:t>
            </a:r>
            <a:r>
              <a:rPr lang="en-US" sz="2400" dirty="0"/>
              <a:t> structures.</a:t>
            </a:r>
            <a:br>
              <a:rPr lang="en-US" sz="2400" dirty="0"/>
            </a:br>
            <a:r>
              <a:rPr lang="en-US" sz="2400" dirty="0"/>
              <a:t>(a village open market in a tribe /large </a:t>
            </a:r>
            <a:r>
              <a:rPr lang="en-US" sz="2400" dirty="0" err="1"/>
              <a:t>dept</a:t>
            </a:r>
            <a:r>
              <a:rPr lang="en-US" sz="2400" dirty="0"/>
              <a:t> store serve the same needs in a similar fashion in both simple and modern way)</a:t>
            </a:r>
            <a:br>
              <a:rPr lang="en-US" sz="2400" dirty="0"/>
            </a:br>
            <a:r>
              <a:rPr lang="en-US" sz="2400" dirty="0"/>
              <a:t>Even the recorded history shows the </a:t>
            </a:r>
            <a:r>
              <a:rPr lang="en-US" sz="2400" dirty="0" err="1"/>
              <a:t>appications</a:t>
            </a:r>
            <a:r>
              <a:rPr lang="en-US" sz="2400" dirty="0"/>
              <a:t> of some current management techniques.</a:t>
            </a:r>
            <a:br>
              <a:rPr lang="en-US" sz="2400" dirty="0"/>
            </a:br>
            <a:r>
              <a:rPr lang="en-US" sz="2400" dirty="0"/>
              <a:t>( 5000BC, early civilization of India</a:t>
            </a:r>
            <a:br>
              <a:rPr lang="en-US" sz="2400" dirty="0"/>
            </a:br>
            <a:endParaRPr lang="en-US" sz="2400" dirty="0"/>
          </a:p>
        </p:txBody>
      </p:sp>
    </p:spTree>
    <p:extLst>
      <p:ext uri="{BB962C8B-B14F-4D97-AF65-F5344CB8AC3E}">
        <p14:creationId xmlns:p14="http://schemas.microsoft.com/office/powerpoint/2010/main" xmlns="" val="2917482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6553200"/>
          </a:xfrm>
        </p:spPr>
        <p:txBody>
          <a:bodyPr/>
          <a:lstStyle/>
          <a:p>
            <a:r>
              <a:rPr lang="en-US" sz="2800" dirty="0" smtClean="0">
                <a:solidFill>
                  <a:srgbClr val="002060"/>
                </a:solidFill>
              </a:rPr>
              <a:t>Management as a system (life/organization)</a:t>
            </a:r>
            <a:r>
              <a:rPr lang="en-US" sz="2800" dirty="0" smtClean="0">
                <a:solidFill>
                  <a:srgbClr val="FFFF00"/>
                </a:solidFill>
              </a:rPr>
              <a:t/>
            </a:r>
            <a:br>
              <a:rPr lang="en-US" sz="2800" dirty="0" smtClean="0">
                <a:solidFill>
                  <a:srgbClr val="FFFF00"/>
                </a:solidFill>
              </a:rPr>
            </a:br>
            <a:r>
              <a:rPr lang="en-US" sz="2800" dirty="0" smtClean="0">
                <a:solidFill>
                  <a:srgbClr val="FFFF00"/>
                </a:solidFill>
              </a:rPr>
              <a:t>(</a:t>
            </a:r>
            <a:r>
              <a:rPr lang="en-US" sz="2800" dirty="0" smtClean="0"/>
              <a:t>well managed life is much better organized</a:t>
            </a:r>
            <a:br>
              <a:rPr lang="en-US" sz="2800" dirty="0" smtClean="0"/>
            </a:br>
            <a:r>
              <a:rPr lang="en-US" sz="2800" dirty="0" smtClean="0"/>
              <a:t>goal oriented and successful “good” management of an organization makes the difference between the success and the failure)</a:t>
            </a:r>
            <a:br>
              <a:rPr lang="en-US" sz="2800" dirty="0" smtClean="0"/>
            </a:br>
            <a:r>
              <a:rPr lang="en-US" sz="2800" dirty="0"/>
              <a:t/>
            </a:r>
            <a:br>
              <a:rPr lang="en-US" sz="2800" dirty="0"/>
            </a:br>
            <a:r>
              <a:rPr lang="en-US" sz="2800" dirty="0">
                <a:solidFill>
                  <a:srgbClr val="002060"/>
                </a:solidFill>
              </a:rPr>
              <a:t>M</a:t>
            </a:r>
            <a:r>
              <a:rPr lang="en-US" sz="2800" dirty="0" smtClean="0">
                <a:solidFill>
                  <a:srgbClr val="002060"/>
                </a:solidFill>
              </a:rPr>
              <a:t>anagement and renowned personalities </a:t>
            </a:r>
            <a:r>
              <a:rPr lang="en-US" sz="2800" dirty="0" smtClean="0"/>
              <a:t>like US President Kennedy and management authority Peter </a:t>
            </a:r>
            <a:r>
              <a:rPr lang="en-US" sz="2800" dirty="0" err="1" smtClean="0"/>
              <a:t>Drucker</a:t>
            </a:r>
            <a:r>
              <a:rPr lang="en-US" sz="2800" dirty="0" smtClean="0"/>
              <a:t> as ,” effective management was becoming the main resource of developed nations and that it was the most needed resource for developing nations</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endParaRPr lang="en-US" sz="2800" dirty="0"/>
          </a:p>
        </p:txBody>
      </p:sp>
    </p:spTree>
    <p:extLst>
      <p:ext uri="{BB962C8B-B14F-4D97-AF65-F5344CB8AC3E}">
        <p14:creationId xmlns:p14="http://schemas.microsoft.com/office/powerpoint/2010/main" xmlns="" val="2383583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Management</a:t>
            </a:r>
          </a:p>
        </p:txBody>
      </p:sp>
      <p:sp>
        <p:nvSpPr>
          <p:cNvPr id="5" name="Content Placeholder 4"/>
          <p:cNvSpPr>
            <a:spLocks noGrp="1"/>
          </p:cNvSpPr>
          <p:nvPr>
            <p:ph sz="quarter" idx="1"/>
          </p:nvPr>
        </p:nvSpPr>
        <p:spPr/>
        <p:txBody>
          <a:bodyPr/>
          <a:lstStyle/>
          <a:p>
            <a:endParaRPr lang="en-US"/>
          </a:p>
        </p:txBody>
      </p:sp>
      <p:pic>
        <p:nvPicPr>
          <p:cNvPr id="1027" name="Picture 3" descr="C:\Users\Mihir\Downloads\download (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0" y="342900"/>
            <a:ext cx="4572000"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Mihir\Downloads\download.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3422073"/>
            <a:ext cx="4191000" cy="23691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1717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610600" cy="6477000"/>
          </a:xfrm>
        </p:spPr>
        <p:txBody>
          <a:bodyPr/>
          <a:lstStyle/>
          <a:p>
            <a:endParaRPr lang="en-US" dirty="0"/>
          </a:p>
        </p:txBody>
      </p:sp>
      <p:pic>
        <p:nvPicPr>
          <p:cNvPr id="2050" name="Picture 2" descr="C:\Users\Mihir\Downloads\img_20190602_0512378754394089846783625.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304800"/>
            <a:ext cx="8153400" cy="624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5972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19800"/>
            <a:ext cx="6781800" cy="533400"/>
          </a:xfrm>
        </p:spPr>
        <p:txBody>
          <a:bodyPr/>
          <a:lstStyle/>
          <a:p>
            <a:r>
              <a:rPr lang="en-US" sz="2800" dirty="0" smtClean="0">
                <a:solidFill>
                  <a:srgbClr val="002060"/>
                </a:solidFill>
              </a:rPr>
              <a:t>Components of Management</a:t>
            </a:r>
            <a:endParaRPr lang="en-US" sz="2800" dirty="0">
              <a:solidFill>
                <a:srgbClr val="002060"/>
              </a:solidFill>
            </a:endParaRPr>
          </a:p>
        </p:txBody>
      </p:sp>
      <p:sp>
        <p:nvSpPr>
          <p:cNvPr id="3" name="Rectangle 2"/>
          <p:cNvSpPr/>
          <p:nvPr/>
        </p:nvSpPr>
        <p:spPr>
          <a:xfrm>
            <a:off x="3280064" y="2493818"/>
            <a:ext cx="2819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Effective and efficient utilization</a:t>
            </a:r>
            <a:endParaRPr lang="en-US" dirty="0"/>
          </a:p>
        </p:txBody>
      </p:sp>
      <p:sp>
        <p:nvSpPr>
          <p:cNvPr id="4" name="Rectangle 3"/>
          <p:cNvSpPr/>
          <p:nvPr/>
        </p:nvSpPr>
        <p:spPr>
          <a:xfrm>
            <a:off x="6477000" y="789710"/>
            <a:ext cx="205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Physical resources</a:t>
            </a:r>
            <a:endParaRPr lang="en-US" dirty="0"/>
          </a:p>
        </p:txBody>
      </p:sp>
      <p:sp>
        <p:nvSpPr>
          <p:cNvPr id="5" name="Rectangle 4"/>
          <p:cNvSpPr/>
          <p:nvPr/>
        </p:nvSpPr>
        <p:spPr>
          <a:xfrm>
            <a:off x="6477000" y="4156364"/>
            <a:ext cx="2057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Informational resources</a:t>
            </a:r>
            <a:endParaRPr lang="en-US" dirty="0"/>
          </a:p>
        </p:txBody>
      </p:sp>
      <p:sp>
        <p:nvSpPr>
          <p:cNvPr id="6" name="Rectangle 5"/>
          <p:cNvSpPr/>
          <p:nvPr/>
        </p:nvSpPr>
        <p:spPr>
          <a:xfrm>
            <a:off x="872836" y="775855"/>
            <a:ext cx="2133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Human resources</a:t>
            </a:r>
            <a:endParaRPr lang="en-US" dirty="0"/>
          </a:p>
        </p:txBody>
      </p:sp>
      <p:sp>
        <p:nvSpPr>
          <p:cNvPr id="7" name="Rectangle 6"/>
          <p:cNvSpPr/>
          <p:nvPr/>
        </p:nvSpPr>
        <p:spPr>
          <a:xfrm>
            <a:off x="914400" y="4191000"/>
            <a:ext cx="2133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Financial resources</a:t>
            </a:r>
            <a:endParaRPr lang="en-US" dirty="0"/>
          </a:p>
        </p:txBody>
      </p:sp>
      <p:sp>
        <p:nvSpPr>
          <p:cNvPr id="8" name="Rectangle 7"/>
          <p:cNvSpPr/>
          <p:nvPr/>
        </p:nvSpPr>
        <p:spPr>
          <a:xfrm>
            <a:off x="914400" y="2570018"/>
            <a:ext cx="129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Managerial activities</a:t>
            </a:r>
            <a:endParaRPr lang="en-US" dirty="0"/>
          </a:p>
        </p:txBody>
      </p:sp>
      <p:sp>
        <p:nvSpPr>
          <p:cNvPr id="9" name="Rectangle 8"/>
          <p:cNvSpPr/>
          <p:nvPr/>
        </p:nvSpPr>
        <p:spPr>
          <a:xfrm>
            <a:off x="7391400" y="2521527"/>
            <a:ext cx="114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goals</a:t>
            </a:r>
            <a:endParaRPr lang="en-US" dirty="0"/>
          </a:p>
        </p:txBody>
      </p:sp>
      <p:sp>
        <p:nvSpPr>
          <p:cNvPr id="10" name="Right Arrow 9"/>
          <p:cNvSpPr/>
          <p:nvPr/>
        </p:nvSpPr>
        <p:spPr>
          <a:xfrm>
            <a:off x="2303319" y="2784763"/>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281374" y="2763981"/>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70220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6400800"/>
          </a:xfrm>
        </p:spPr>
        <p:txBody>
          <a:bodyPr/>
          <a:lstStyle/>
          <a:p>
            <a:endParaRPr lang="en-US" dirty="0"/>
          </a:p>
        </p:txBody>
      </p:sp>
      <p:sp>
        <p:nvSpPr>
          <p:cNvPr id="3" name="Rectangle 2"/>
          <p:cNvSpPr/>
          <p:nvPr/>
        </p:nvSpPr>
        <p:spPr>
          <a:xfrm>
            <a:off x="457200" y="2933700"/>
            <a:ext cx="152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Management</a:t>
            </a:r>
            <a:endParaRPr lang="en-US" dirty="0"/>
          </a:p>
        </p:txBody>
      </p:sp>
      <p:sp>
        <p:nvSpPr>
          <p:cNvPr id="4" name="Rectangle 3"/>
          <p:cNvSpPr/>
          <p:nvPr/>
        </p:nvSpPr>
        <p:spPr>
          <a:xfrm>
            <a:off x="2590800" y="2438400"/>
            <a:ext cx="1524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p>
          <a:p>
            <a:pPr algn="ctr"/>
            <a:r>
              <a:rPr lang="en-US" dirty="0" smtClean="0"/>
              <a:t>O</a:t>
            </a:r>
          </a:p>
          <a:p>
            <a:pPr algn="ctr"/>
            <a:r>
              <a:rPr lang="en-US" dirty="0" smtClean="0"/>
              <a:t>D</a:t>
            </a:r>
          </a:p>
          <a:p>
            <a:pPr algn="ctr"/>
            <a:r>
              <a:rPr lang="en-US" dirty="0" smtClean="0"/>
              <a:t>C</a:t>
            </a:r>
            <a:endParaRPr lang="en-US" dirty="0"/>
          </a:p>
        </p:txBody>
      </p:sp>
      <p:sp>
        <p:nvSpPr>
          <p:cNvPr id="5" name="Rectangle 4"/>
          <p:cNvSpPr/>
          <p:nvPr/>
        </p:nvSpPr>
        <p:spPr>
          <a:xfrm>
            <a:off x="4953000" y="2438400"/>
            <a:ext cx="15240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Physical</a:t>
            </a:r>
          </a:p>
          <a:p>
            <a:pPr algn="ctr"/>
            <a:r>
              <a:rPr lang="en-US" dirty="0" smtClean="0"/>
              <a:t>Financial</a:t>
            </a:r>
          </a:p>
          <a:p>
            <a:pPr algn="ctr"/>
            <a:r>
              <a:rPr lang="en-US" dirty="0" smtClean="0"/>
              <a:t>Human</a:t>
            </a:r>
          </a:p>
          <a:p>
            <a:pPr algn="ctr"/>
            <a:r>
              <a:rPr lang="en-US" dirty="0"/>
              <a:t>I</a:t>
            </a:r>
            <a:r>
              <a:rPr lang="en-US" dirty="0" smtClean="0"/>
              <a:t>nformation</a:t>
            </a:r>
            <a:endParaRPr lang="en-US" dirty="0"/>
          </a:p>
        </p:txBody>
      </p:sp>
      <p:sp>
        <p:nvSpPr>
          <p:cNvPr id="6" name="Rectangle 5"/>
          <p:cNvSpPr/>
          <p:nvPr/>
        </p:nvSpPr>
        <p:spPr>
          <a:xfrm>
            <a:off x="7162800" y="2971800"/>
            <a:ext cx="1219200" cy="9143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GOALS</a:t>
            </a:r>
            <a:endParaRPr lang="en-US" dirty="0"/>
          </a:p>
        </p:txBody>
      </p:sp>
      <p:sp>
        <p:nvSpPr>
          <p:cNvPr id="7" name="Right Arrow 6"/>
          <p:cNvSpPr/>
          <p:nvPr/>
        </p:nvSpPr>
        <p:spPr>
          <a:xfrm>
            <a:off x="2133600" y="3269810"/>
            <a:ext cx="4572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267200" y="3273133"/>
            <a:ext cx="5334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629400" y="3231571"/>
            <a:ext cx="53340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1" y="4495800"/>
            <a:ext cx="80772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97328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6400800"/>
          </a:xfrm>
        </p:spPr>
        <p:txBody>
          <a:bodyPr/>
          <a:lstStyle/>
          <a:p>
            <a:pPr marL="685800" indent="-685800">
              <a:buFont typeface="Wingdings" pitchFamily="2" charset="2"/>
              <a:buChar char="Ø"/>
            </a:pPr>
            <a:r>
              <a:rPr lang="en-US" sz="2800" dirty="0" smtClean="0">
                <a:solidFill>
                  <a:srgbClr val="FFFF00"/>
                </a:solidFill>
              </a:rPr>
              <a:t>Integral elements of this definitions are------</a:t>
            </a:r>
            <a:br>
              <a:rPr lang="en-US" sz="2800" dirty="0" smtClean="0">
                <a:solidFill>
                  <a:srgbClr val="FFFF00"/>
                </a:solidFill>
              </a:rPr>
            </a:br>
            <a:r>
              <a:rPr lang="en-US" sz="2800" dirty="0" smtClean="0"/>
              <a:t>Problem Solving Process</a:t>
            </a:r>
            <a:br>
              <a:rPr lang="en-US" sz="2800" dirty="0" smtClean="0"/>
            </a:br>
            <a:r>
              <a:rPr lang="en-US" sz="2800" dirty="0" smtClean="0"/>
              <a:t>Organizational Objectives</a:t>
            </a:r>
            <a:br>
              <a:rPr lang="en-US" sz="2800" dirty="0" smtClean="0"/>
            </a:br>
            <a:r>
              <a:rPr lang="en-US" sz="2800" dirty="0" smtClean="0"/>
              <a:t>Efficiency</a:t>
            </a:r>
            <a:br>
              <a:rPr lang="en-US" sz="2800" dirty="0" smtClean="0"/>
            </a:br>
            <a:r>
              <a:rPr lang="en-US" sz="2800" dirty="0" smtClean="0"/>
              <a:t>Scarce Resources</a:t>
            </a:r>
            <a:br>
              <a:rPr lang="en-US" sz="2800" dirty="0" smtClean="0"/>
            </a:br>
            <a:r>
              <a:rPr lang="en-US" sz="2800" dirty="0" smtClean="0"/>
              <a:t>Changing Environment</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Tree>
    <p:extLst>
      <p:ext uri="{BB962C8B-B14F-4D97-AF65-F5344CB8AC3E}">
        <p14:creationId xmlns:p14="http://schemas.microsoft.com/office/powerpoint/2010/main" xmlns="" val="1392379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a:t/>
            </a:r>
            <a:br>
              <a:rPr lang="en-US" sz="2400" dirty="0"/>
            </a:br>
            <a:endParaRPr lang="en-US" sz="2400" dirty="0"/>
          </a:p>
        </p:txBody>
      </p:sp>
      <p:sp>
        <p:nvSpPr>
          <p:cNvPr id="5" name="Content Placeholder 4"/>
          <p:cNvSpPr>
            <a:spLocks noGrp="1"/>
          </p:cNvSpPr>
          <p:nvPr>
            <p:ph sz="half" idx="1"/>
          </p:nvPr>
        </p:nvSpPr>
        <p:spPr>
          <a:xfrm>
            <a:off x="457200" y="685800"/>
            <a:ext cx="3657600" cy="4447032"/>
          </a:xfrm>
        </p:spPr>
        <p:txBody>
          <a:bodyPr>
            <a:normAutofit fontScale="92500" lnSpcReduction="10000"/>
          </a:bodyPr>
          <a:lstStyle/>
          <a:p>
            <a:pPr marL="18288" indent="0">
              <a:buNone/>
            </a:pPr>
            <a:r>
              <a:rPr lang="en-US" b="1" dirty="0">
                <a:solidFill>
                  <a:srgbClr val="002060"/>
                </a:solidFill>
              </a:rPr>
              <a:t>Effectiveness versus Efficiency</a:t>
            </a:r>
            <a:r>
              <a:rPr lang="en-US" dirty="0"/>
              <a:t/>
            </a:r>
            <a:br>
              <a:rPr lang="en-US" dirty="0"/>
            </a:br>
            <a:r>
              <a:rPr lang="en-US" dirty="0"/>
              <a:t/>
            </a:r>
            <a:br>
              <a:rPr lang="en-US" dirty="0"/>
            </a:br>
            <a:r>
              <a:rPr lang="en-US" dirty="0"/>
              <a:t>1. For management, it is important to be both effective and efficient. </a:t>
            </a:r>
            <a:br>
              <a:rPr lang="en-US" dirty="0"/>
            </a:br>
            <a:r>
              <a:rPr lang="en-US" dirty="0"/>
              <a:t/>
            </a:r>
            <a:br>
              <a:rPr lang="en-US" dirty="0"/>
            </a:br>
            <a:r>
              <a:rPr lang="en-US" dirty="0"/>
              <a:t>2. it is easier to be effective and ignore efficiency .</a:t>
            </a:r>
            <a:br>
              <a:rPr lang="en-US" dirty="0"/>
            </a:br>
            <a:r>
              <a:rPr lang="en-US" dirty="0"/>
              <a:t/>
            </a:r>
            <a:br>
              <a:rPr lang="en-US" dirty="0"/>
            </a:br>
            <a:r>
              <a:rPr lang="en-US" dirty="0"/>
              <a:t/>
            </a:r>
            <a:br>
              <a:rPr lang="en-US" dirty="0"/>
            </a:br>
            <a:endParaRPr lang="en-US" dirty="0"/>
          </a:p>
        </p:txBody>
      </p:sp>
      <p:pic>
        <p:nvPicPr>
          <p:cNvPr id="5122" name="Picture 2" descr="C:\Users\Mihir\Downloads\download (5).png"/>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4267200" y="457201"/>
            <a:ext cx="4419600" cy="2971799"/>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Mihir\Downloads\download (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4114800"/>
            <a:ext cx="7467600" cy="259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074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839200" cy="6400800"/>
          </a:xfrm>
        </p:spPr>
        <p:txBody>
          <a:bodyPr>
            <a:normAutofit fontScale="90000"/>
          </a:bodyPr>
          <a:lstStyle/>
          <a:p>
            <a:pPr marL="457200" indent="-457200">
              <a:buFont typeface="Wingdings" pitchFamily="2" charset="2"/>
              <a:buChar char="Ø"/>
            </a:pP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a company’s target production is 5000 units in a year. To achieve this target the manager has to operate on double shifts due to power failure most of the time. The manager is able to produce 5000 units but at a higher production cost. In this </a:t>
            </a:r>
            <a:r>
              <a:rPr lang="en-US" sz="2800" dirty="0" err="1" smtClean="0"/>
              <a:t>case,the</a:t>
            </a:r>
            <a:r>
              <a:rPr lang="en-US" sz="2800" dirty="0" smtClean="0"/>
              <a:t> manager was effective but not so efficient, since for the same output, more inputs (labour cost, electricity costs) were used.</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p:txBody>
      </p:sp>
    </p:spTree>
    <p:extLst>
      <p:ext uri="{BB962C8B-B14F-4D97-AF65-F5344CB8AC3E}">
        <p14:creationId xmlns:p14="http://schemas.microsoft.com/office/powerpoint/2010/main" xmlns="" val="938111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400800"/>
          </a:xfrm>
        </p:spPr>
        <p:txBody>
          <a:bodyPr/>
          <a:lstStyle/>
          <a:p>
            <a:r>
              <a:rPr lang="en-US" sz="2800" dirty="0" smtClean="0"/>
              <a:t>a business may concentrate more on producing goods with fewer resources i.e., cutting down cost but not achieving the target production. Consequently, the goods do not reach the market and hence the demand for them declines and competitors enter the market. This is a case of being efficient but not effective since the goods did not reach the market. Therefore, it is important for management to achieve goals (effectiveness) with minimum resources </a:t>
            </a:r>
            <a:br>
              <a:rPr lang="en-US" sz="2800" dirty="0" smtClean="0"/>
            </a:br>
            <a:r>
              <a:rPr lang="en-US" sz="2800" dirty="0"/>
              <a:t/>
            </a:r>
            <a:br>
              <a:rPr lang="en-US" sz="2800" dirty="0"/>
            </a:br>
            <a:r>
              <a:rPr lang="en-US" sz="2800" dirty="0" smtClean="0"/>
              <a:t/>
            </a:r>
            <a:br>
              <a:rPr lang="en-US" sz="2800" dirty="0" smtClean="0"/>
            </a:br>
            <a:endParaRPr lang="en-US" sz="2800" dirty="0"/>
          </a:p>
        </p:txBody>
      </p:sp>
    </p:spTree>
    <p:extLst>
      <p:ext uri="{BB962C8B-B14F-4D97-AF65-F5344CB8AC3E}">
        <p14:creationId xmlns:p14="http://schemas.microsoft.com/office/powerpoint/2010/main" xmlns="" val="323152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413338"/>
            <a:ext cx="8991600" cy="954107"/>
          </a:xfrm>
          <a:prstGeom prst="rect">
            <a:avLst/>
          </a:prstGeom>
        </p:spPr>
        <p:txBody>
          <a:bodyPr wrap="square">
            <a:sp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p:txBody>
      </p:sp>
      <p:sp>
        <p:nvSpPr>
          <p:cNvPr id="7" name="Title 6"/>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8" name="Subtitle 7"/>
          <p:cNvSpPr>
            <a:spLocks noGrp="1"/>
          </p:cNvSpPr>
          <p:nvPr>
            <p:ph sz="quarter" idx="1"/>
          </p:nvPr>
        </p:nvSpPr>
        <p:spPr/>
        <p:txBody>
          <a:bodyPr>
            <a:normAutofit fontScale="70000" lnSpcReduction="20000"/>
          </a:bodyPr>
          <a:lstStyle/>
          <a:p>
            <a:r>
              <a:rPr lang="en-US" sz="2800" dirty="0"/>
              <a:t>Introduction to Management</a:t>
            </a:r>
          </a:p>
          <a:p>
            <a:r>
              <a:rPr lang="en-US" sz="2800" dirty="0"/>
              <a:t> Meaning of Management</a:t>
            </a:r>
          </a:p>
          <a:p>
            <a:r>
              <a:rPr lang="en-US" sz="2800" dirty="0"/>
              <a:t> Definitions of Management</a:t>
            </a:r>
          </a:p>
          <a:p>
            <a:r>
              <a:rPr lang="en-US" sz="2800" dirty="0"/>
              <a:t> Characteristic of Management</a:t>
            </a:r>
          </a:p>
          <a:p>
            <a:r>
              <a:rPr lang="en-US" sz="2800" dirty="0"/>
              <a:t> Significance of Management</a:t>
            </a:r>
          </a:p>
          <a:p>
            <a:r>
              <a:rPr lang="en-US" sz="2800" dirty="0"/>
              <a:t> Functions of Management</a:t>
            </a:r>
          </a:p>
          <a:p>
            <a:r>
              <a:rPr lang="en-US" sz="2800" dirty="0"/>
              <a:t> Administration and Management</a:t>
            </a:r>
          </a:p>
          <a:p>
            <a:r>
              <a:rPr lang="en-US" sz="2800" dirty="0"/>
              <a:t>Management as A Science or an Art</a:t>
            </a:r>
          </a:p>
          <a:p>
            <a:r>
              <a:rPr lang="en-US" sz="2800" dirty="0"/>
              <a:t> Professional Management: The Concept, Characteristics and Need. </a:t>
            </a:r>
          </a:p>
          <a:p>
            <a:r>
              <a:rPr lang="en-US" sz="2800" dirty="0"/>
              <a:t>Summary</a:t>
            </a:r>
          </a:p>
          <a:p>
            <a:r>
              <a:rPr lang="en-US" sz="2800" dirty="0"/>
              <a:t>Exercise and Questions</a:t>
            </a:r>
          </a:p>
          <a:p>
            <a:r>
              <a:rPr lang="en-US" sz="2800" dirty="0"/>
              <a:t>References/ Further Reading</a:t>
            </a:r>
          </a:p>
          <a:p>
            <a:r>
              <a:rPr lang="en-US" sz="2800" dirty="0" smtClean="0"/>
              <a:t>OUTLINE</a:t>
            </a:r>
            <a:endParaRPr lang="en-US" sz="2800" dirty="0"/>
          </a:p>
        </p:txBody>
      </p:sp>
    </p:spTree>
    <p:extLst>
      <p:ext uri="{BB962C8B-B14F-4D97-AF65-F5344CB8AC3E}">
        <p14:creationId xmlns:p14="http://schemas.microsoft.com/office/powerpoint/2010/main" xmlns="" val="2596085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410200"/>
            <a:ext cx="7543800" cy="1295400"/>
          </a:xfrm>
        </p:spPr>
        <p:txBody>
          <a:bodyPr>
            <a:normAutofit fontScale="90000"/>
          </a:bodyPr>
          <a:lstStyle/>
          <a:p>
            <a:r>
              <a:rPr lang="en-US" sz="2800" dirty="0"/>
              <a:t/>
            </a:r>
            <a:br>
              <a:rPr lang="en-US" sz="2800" dirty="0"/>
            </a:br>
            <a:r>
              <a:rPr lang="en-US" sz="2800" dirty="0" smtClean="0"/>
              <a:t>Objectives </a:t>
            </a:r>
            <a:r>
              <a:rPr lang="en-US" sz="2800" dirty="0"/>
              <a:t>of Management:</a:t>
            </a:r>
            <a:br>
              <a:rPr lang="en-US" sz="2800" dirty="0"/>
            </a:br>
            <a:r>
              <a:rPr lang="en-US" sz="2800" dirty="0" smtClean="0"/>
              <a:t/>
            </a:r>
            <a:br>
              <a:rPr lang="en-US" sz="2800" dirty="0" smtClean="0"/>
            </a:br>
            <a:endParaRPr lang="en-US" sz="2800" dirty="0"/>
          </a:p>
        </p:txBody>
      </p:sp>
      <p:sp>
        <p:nvSpPr>
          <p:cNvPr id="5" name="Content Placeholder 4"/>
          <p:cNvSpPr>
            <a:spLocks noGrp="1"/>
          </p:cNvSpPr>
          <p:nvPr>
            <p:ph sz="half" idx="1"/>
          </p:nvPr>
        </p:nvSpPr>
        <p:spPr>
          <a:xfrm>
            <a:off x="457200" y="658368"/>
            <a:ext cx="2819400" cy="3837432"/>
          </a:xfrm>
        </p:spPr>
        <p:txBody>
          <a:bodyPr>
            <a:normAutofit fontScale="92500" lnSpcReduction="10000"/>
          </a:bodyPr>
          <a:lstStyle/>
          <a:p>
            <a:r>
              <a:rPr lang="en-US" dirty="0"/>
              <a:t/>
            </a:r>
            <a:br>
              <a:rPr lang="en-US" dirty="0"/>
            </a:br>
            <a:r>
              <a:rPr lang="en-US" dirty="0"/>
              <a:t>(i) </a:t>
            </a:r>
            <a:r>
              <a:rPr lang="en-US" dirty="0" err="1"/>
              <a:t>Organisational</a:t>
            </a:r>
            <a:r>
              <a:rPr lang="en-US" dirty="0"/>
              <a:t> Objectives:</a:t>
            </a:r>
            <a:br>
              <a:rPr lang="en-US" dirty="0"/>
            </a:br>
            <a:r>
              <a:rPr lang="en-US" dirty="0"/>
              <a:t/>
            </a:r>
            <a:br>
              <a:rPr lang="en-US" dirty="0"/>
            </a:br>
            <a:r>
              <a:rPr lang="en-US" dirty="0"/>
              <a:t>(ii) Social objectives: </a:t>
            </a:r>
            <a:br>
              <a:rPr lang="en-US" dirty="0"/>
            </a:br>
            <a:r>
              <a:rPr lang="en-US" dirty="0"/>
              <a:t/>
            </a:r>
            <a:br>
              <a:rPr lang="en-US" dirty="0"/>
            </a:br>
            <a:r>
              <a:rPr lang="en-US" dirty="0"/>
              <a:t>(iii) Personal objectives: </a:t>
            </a:r>
            <a:br>
              <a:rPr lang="en-US" dirty="0"/>
            </a:br>
            <a:r>
              <a:rPr lang="en-US" dirty="0"/>
              <a:t/>
            </a:r>
            <a:br>
              <a:rPr lang="en-US" dirty="0"/>
            </a:br>
            <a:endParaRPr lang="en-US" dirty="0"/>
          </a:p>
        </p:txBody>
      </p:sp>
      <p:pic>
        <p:nvPicPr>
          <p:cNvPr id="4098" name="Picture 2" descr="C:\Users\Mihir\Downloads\download (4).png"/>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3581400" y="838200"/>
            <a:ext cx="5181600"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286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6019800"/>
            <a:ext cx="7543800" cy="838200"/>
          </a:xfrm>
        </p:spPr>
        <p:txBody>
          <a:bodyPr/>
          <a:lstStyle/>
          <a:p>
            <a:r>
              <a:rPr lang="en-US" dirty="0"/>
              <a:t>Levels of Management:</a:t>
            </a:r>
          </a:p>
        </p:txBody>
      </p:sp>
      <p:sp>
        <p:nvSpPr>
          <p:cNvPr id="4" name="Content Placeholder 3"/>
          <p:cNvSpPr>
            <a:spLocks noGrp="1"/>
          </p:cNvSpPr>
          <p:nvPr>
            <p:ph sz="half" idx="1"/>
          </p:nvPr>
        </p:nvSpPr>
        <p:spPr>
          <a:xfrm>
            <a:off x="228600" y="228600"/>
            <a:ext cx="2819400" cy="3200400"/>
          </a:xfrm>
        </p:spPr>
        <p:txBody>
          <a:bodyPr/>
          <a:lstStyle/>
          <a:p>
            <a:pPr marL="532638" indent="-514350">
              <a:buFont typeface="+mj-lt"/>
              <a:buAutoNum type="romanLcPeriod"/>
            </a:pPr>
            <a:r>
              <a:rPr lang="en-US" dirty="0" smtClean="0"/>
              <a:t>Top </a:t>
            </a:r>
            <a:r>
              <a:rPr lang="en-US" dirty="0"/>
              <a:t>Management: </a:t>
            </a:r>
            <a:br>
              <a:rPr lang="en-US" dirty="0"/>
            </a:br>
            <a:r>
              <a:rPr lang="en-US" dirty="0"/>
              <a:t>(ii) Middle Management: </a:t>
            </a:r>
            <a:br>
              <a:rPr lang="en-US" dirty="0"/>
            </a:br>
            <a:r>
              <a:rPr lang="en-US" dirty="0"/>
              <a:t>(iii) Supervisory or Operational Management: </a:t>
            </a:r>
            <a:endParaRPr lang="en-US" dirty="0" smtClean="0"/>
          </a:p>
          <a:p>
            <a:pPr marL="532638" indent="-514350">
              <a:buAutoNum type="romanLcParenBoth"/>
            </a:pPr>
            <a:endParaRPr lang="en-US" dirty="0"/>
          </a:p>
        </p:txBody>
      </p:sp>
      <p:pic>
        <p:nvPicPr>
          <p:cNvPr id="3074" name="Picture 2" descr="C:\Users\Mihir\Downloads\download (3).png"/>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3810000" y="228600"/>
            <a:ext cx="4572000" cy="29718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Mihir\Downloads\images.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1" y="3429000"/>
            <a:ext cx="5562599" cy="274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35039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715000"/>
            <a:ext cx="7543800" cy="762000"/>
          </a:xfrm>
        </p:spPr>
        <p:txBody>
          <a:bodyPr>
            <a:normAutofit fontScale="90000"/>
          </a:bodyPr>
          <a:lstStyle/>
          <a:p>
            <a:r>
              <a:rPr lang="en-US" dirty="0"/>
              <a:t>	</a:t>
            </a: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a:t/>
            </a:r>
            <a:br>
              <a:rPr lang="en-US" sz="2800" dirty="0"/>
            </a:br>
            <a:r>
              <a:rPr lang="en-US" sz="2800" dirty="0"/>
              <a:t/>
            </a:r>
            <a:br>
              <a:rPr lang="en-US" sz="2800" dirty="0"/>
            </a:br>
            <a:r>
              <a:rPr lang="en-US" sz="2800" dirty="0"/>
              <a:t>Functions of Management</a:t>
            </a:r>
          </a:p>
        </p:txBody>
      </p:sp>
      <p:pic>
        <p:nvPicPr>
          <p:cNvPr id="2050" name="Picture 2" descr="C:\Users\Mihir\Downloads\download (2).png"/>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609600" y="1301750"/>
            <a:ext cx="4114799" cy="38036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Mihir\Downloads\download (3).jpg"/>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tretch>
            <a:fillRect/>
          </a:stretch>
        </p:blipFill>
        <p:spPr bwMode="auto">
          <a:xfrm>
            <a:off x="5586412" y="2788444"/>
            <a:ext cx="2466975" cy="1847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3487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Planning:</a:t>
            </a:r>
            <a:r>
              <a:rPr lang="en-US" dirty="0"/>
              <a:t> </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8194" name="Picture 2" descr="C:\Users\Mihir\Downloads\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53000" y="1600200"/>
            <a:ext cx="3762375" cy="44196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Mihir\Downloads\download (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1600200"/>
            <a:ext cx="3810000" cy="4648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6439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Organising</a:t>
            </a:r>
            <a:r>
              <a:rPr lang="en-US" sz="3200" dirty="0"/>
              <a:t> :</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9218" name="Picture 2" descr="C:\Users\Mihir\Downloads\download (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00600" y="1447800"/>
            <a:ext cx="3962400" cy="4572000"/>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C:\Users\Mihir\Downloads\download (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1447800"/>
            <a:ext cx="388620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221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Directing :</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42" name="Picture 2" descr="C:\Users\Mihir\Downloads\download (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53000" y="1447800"/>
            <a:ext cx="3810000" cy="4495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C:\Users\Mihir\Downloads\download (1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3400" y="1524000"/>
            <a:ext cx="3810000"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5601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Controlling:</a:t>
            </a: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1266" name="Picture 2" descr="C:\Users\Mihir\Downloads\download (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29200" y="1524000"/>
            <a:ext cx="3619500" cy="441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1267" name="Picture 3" descr="C:\Users\Mihir\Downloads\download (1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1447800"/>
            <a:ext cx="3810000" cy="449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0377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5181600"/>
            <a:ext cx="7543800" cy="16002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sz="3200" dirty="0" smtClean="0"/>
              <a:t>Coordination</a:t>
            </a:r>
            <a:r>
              <a:rPr lang="en-US" sz="3200" dirty="0"/>
              <a:t>:</a:t>
            </a:r>
            <a:br>
              <a:rPr lang="en-US" sz="3200" dirty="0"/>
            </a:br>
            <a:endParaRPr lang="en-US" sz="3200"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12290" name="Picture 2" descr="C:\Users\Mihir\Downloads\download (1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4400" y="1524000"/>
            <a:ext cx="4038600" cy="4495800"/>
          </a:xfrm>
          <a:prstGeom prst="rect">
            <a:avLst/>
          </a:prstGeom>
          <a:noFill/>
          <a:extLst>
            <a:ext uri="{909E8E84-426E-40DD-AFC4-6F175D3DCCD1}">
              <a14:hiddenFill xmlns:a14="http://schemas.microsoft.com/office/drawing/2010/main" xmlns="">
                <a:solidFill>
                  <a:srgbClr val="FFFFFF"/>
                </a:solidFill>
              </a14:hiddenFill>
            </a:ext>
          </a:extLst>
        </p:spPr>
      </p:pic>
      <p:pic>
        <p:nvPicPr>
          <p:cNvPr id="12291" name="Picture 3" descr="C:\Users\Mihir\Downloads\download (1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1000" y="1524000"/>
            <a:ext cx="3962400" cy="4419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45085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Management in the Twenty-first Century</a:t>
            </a:r>
          </a:p>
        </p:txBody>
      </p:sp>
      <p:sp>
        <p:nvSpPr>
          <p:cNvPr id="8" name="Content Placeholder 7"/>
          <p:cNvSpPr>
            <a:spLocks noGrp="1"/>
          </p:cNvSpPr>
          <p:nvPr>
            <p:ph sz="half" idx="1"/>
          </p:nvPr>
        </p:nvSpPr>
        <p:spPr/>
        <p:txBody>
          <a:bodyPr/>
          <a:lstStyle/>
          <a:p>
            <a:endParaRPr lang="en-US"/>
          </a:p>
        </p:txBody>
      </p:sp>
      <p:sp>
        <p:nvSpPr>
          <p:cNvPr id="9" name="Content Placeholder 8"/>
          <p:cNvSpPr>
            <a:spLocks noGrp="1"/>
          </p:cNvSpPr>
          <p:nvPr>
            <p:ph sz="half" idx="2"/>
          </p:nvPr>
        </p:nvSpPr>
        <p:spPr/>
        <p:txBody>
          <a:bodyPr/>
          <a:lstStyle/>
          <a:p>
            <a:endParaRPr lang="en-US"/>
          </a:p>
        </p:txBody>
      </p:sp>
      <p:pic>
        <p:nvPicPr>
          <p:cNvPr id="13314" name="Picture 2" descr="C:\Users\Mihir\Downloads\images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76800" y="1524000"/>
            <a:ext cx="3733800" cy="4419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315" name="Picture 3" descr="C:\Users\Mihir\Downloads\images (1).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1524000"/>
            <a:ext cx="3962400" cy="449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5352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REFERENCES</a:t>
            </a:r>
            <a:endParaRPr lang="en-US" b="1" dirty="0"/>
          </a:p>
        </p:txBody>
      </p:sp>
      <p:sp>
        <p:nvSpPr>
          <p:cNvPr id="6" name="Content Placeholder 5"/>
          <p:cNvSpPr>
            <a:spLocks noGrp="1"/>
          </p:cNvSpPr>
          <p:nvPr>
            <p:ph sz="quarter" idx="1"/>
          </p:nvPr>
        </p:nvSpPr>
        <p:spPr/>
        <p:txBody>
          <a:bodyPr/>
          <a:lstStyle/>
          <a:p>
            <a:r>
              <a:rPr lang="en-US" dirty="0" smtClean="0">
                <a:hlinkClick r:id="rId2"/>
              </a:rPr>
              <a:t>https://</a:t>
            </a:r>
            <a:r>
              <a:rPr lang="en-US" dirty="0" smtClean="0">
                <a:hlinkClick r:id="rId2"/>
              </a:rPr>
              <a:t>www.lpcentre.com/articles/10-business-management-principles-every-entrepreneur-must-know</a:t>
            </a:r>
            <a:endParaRPr lang="en-US" dirty="0" smtClean="0"/>
          </a:p>
          <a:p>
            <a:r>
              <a:rPr lang="en-US" smtClean="0">
                <a:hlinkClick r:id="rId2"/>
              </a:rPr>
              <a:t>https</a:t>
            </a:r>
            <a:r>
              <a:rPr lang="en-US" smtClean="0">
                <a:hlinkClick r:id="rId2"/>
              </a:rPr>
              <a:t>://</a:t>
            </a:r>
            <a:r>
              <a:rPr lang="en-US" smtClean="0">
                <a:hlinkClick r:id="rId2"/>
              </a:rPr>
              <a:t>www.lpcentre.com/articles/10-business-management-principles-every-entrepreneur-must-know</a:t>
            </a:r>
            <a:endParaRPr lang="en-US"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b="1" dirty="0"/>
              <a:t>Introduction to </a:t>
            </a:r>
            <a:r>
              <a:rPr lang="en-US" sz="3600" b="1" dirty="0" smtClean="0"/>
              <a:t>Management</a:t>
            </a:r>
            <a:endParaRPr lang="en-US" sz="3600" b="1" dirty="0"/>
          </a:p>
        </p:txBody>
      </p:sp>
      <p:sp>
        <p:nvSpPr>
          <p:cNvPr id="6" name="Content Placeholder 5"/>
          <p:cNvSpPr>
            <a:spLocks noGrp="1"/>
          </p:cNvSpPr>
          <p:nvPr>
            <p:ph sz="quarter" idx="1"/>
          </p:nvPr>
        </p:nvSpPr>
        <p:spPr/>
        <p:txBody>
          <a:bodyPr>
            <a:noAutofit/>
          </a:bodyPr>
          <a:lstStyle/>
          <a:p>
            <a:pPr>
              <a:buFont typeface="Wingdings" pitchFamily="2" charset="2"/>
              <a:buChar char="Ø"/>
            </a:pPr>
            <a:r>
              <a:rPr lang="en-US" sz="1400" dirty="0" err="1" smtClean="0"/>
              <a:t>Covid</a:t>
            </a:r>
            <a:r>
              <a:rPr lang="en-US" sz="1400" dirty="0" smtClean="0"/>
              <a:t> -19 era and effects of the world pandemic on personal &amp; organizational life.</a:t>
            </a:r>
          </a:p>
          <a:p>
            <a:pPr>
              <a:buFont typeface="Wingdings" pitchFamily="2" charset="2"/>
              <a:buChar char="Ø"/>
            </a:pPr>
            <a:r>
              <a:rPr lang="en-US" sz="1400" dirty="0" smtClean="0"/>
              <a:t>Management before and  after  </a:t>
            </a:r>
            <a:r>
              <a:rPr lang="en-US" sz="1400" dirty="0" err="1"/>
              <a:t>C</a:t>
            </a:r>
            <a:r>
              <a:rPr lang="en-US" sz="1400" dirty="0" err="1" smtClean="0"/>
              <a:t>ovid</a:t>
            </a:r>
            <a:r>
              <a:rPr lang="en-US" sz="1400" dirty="0" smtClean="0"/>
              <a:t> -19 .</a:t>
            </a:r>
          </a:p>
          <a:p>
            <a:pPr>
              <a:buFont typeface="Wingdings" pitchFamily="2" charset="2"/>
              <a:buChar char="Ø"/>
            </a:pPr>
            <a:r>
              <a:rPr lang="en-US" sz="1400" dirty="0" smtClean="0"/>
              <a:t>Need to be more organized (Life / Organizations)</a:t>
            </a:r>
          </a:p>
          <a:p>
            <a:pPr>
              <a:buFont typeface="Wingdings" pitchFamily="2" charset="2"/>
              <a:buChar char="Ø"/>
            </a:pPr>
            <a:endParaRPr lang="en-US" sz="1400" dirty="0"/>
          </a:p>
          <a:p>
            <a:pPr>
              <a:buFont typeface="Wingdings" pitchFamily="2" charset="2"/>
              <a:buChar char="Ø"/>
            </a:pPr>
            <a:r>
              <a:rPr lang="en-US" sz="1400" dirty="0" smtClean="0"/>
              <a:t>Good management is backbone</a:t>
            </a:r>
          </a:p>
          <a:p>
            <a:pPr>
              <a:buFont typeface="Wingdings" pitchFamily="2" charset="2"/>
              <a:buChar char="Ø"/>
            </a:pPr>
            <a:r>
              <a:rPr lang="en-US" sz="1400" dirty="0" smtClean="0"/>
              <a:t>“GETTING THINGS DONE THROUGH OTHERS”</a:t>
            </a:r>
          </a:p>
          <a:p>
            <a:pPr marL="18288" indent="0">
              <a:buNone/>
            </a:pPr>
            <a:r>
              <a:rPr lang="en-US" sz="1400" dirty="0" smtClean="0"/>
              <a:t>But……………. it is not simple as it seems.</a:t>
            </a:r>
          </a:p>
          <a:p>
            <a:pPr>
              <a:buFont typeface="Wingdings" pitchFamily="2" charset="2"/>
              <a:buChar char="Ø"/>
            </a:pPr>
            <a:r>
              <a:rPr lang="en-US" sz="1400" dirty="0" smtClean="0"/>
              <a:t>DEBATE  on what management is ?</a:t>
            </a:r>
          </a:p>
          <a:p>
            <a:pPr>
              <a:buFont typeface="Wingdings" pitchFamily="2" charset="2"/>
              <a:buChar char="Ø"/>
            </a:pPr>
            <a:r>
              <a:rPr lang="en-US" sz="1400" dirty="0" smtClean="0"/>
              <a:t>some says…….formal management education is needed.</a:t>
            </a:r>
          </a:p>
          <a:p>
            <a:pPr>
              <a:buFont typeface="Wingdings" pitchFamily="2" charset="2"/>
              <a:buChar char="Ø"/>
            </a:pPr>
            <a:r>
              <a:rPr lang="en-US" sz="1400" dirty="0" smtClean="0"/>
              <a:t>Hence included in degree programs.</a:t>
            </a:r>
          </a:p>
          <a:p>
            <a:pPr>
              <a:buFont typeface="Wingdings" pitchFamily="2" charset="2"/>
              <a:buChar char="Ø"/>
            </a:pPr>
            <a:endParaRPr lang="en-US" sz="1400" dirty="0" smtClean="0"/>
          </a:p>
          <a:p>
            <a:pPr>
              <a:buFont typeface="Wingdings" pitchFamily="2" charset="2"/>
              <a:buChar char="Ø"/>
            </a:pPr>
            <a:r>
              <a:rPr lang="en-US" sz="1400" dirty="0" smtClean="0"/>
              <a:t>Management is  a set of principles related to the functions of P O D &amp; C              harnessing physical, financial, human &amp; informational resources </a:t>
            </a:r>
            <a:r>
              <a:rPr lang="en-US" sz="1400" dirty="0" smtClean="0">
                <a:solidFill>
                  <a:srgbClr val="FFFF00"/>
                </a:solidFill>
              </a:rPr>
              <a:t>efficiently</a:t>
            </a:r>
            <a:r>
              <a:rPr lang="en-US" sz="1400" dirty="0" smtClean="0"/>
              <a:t> &amp; </a:t>
            </a:r>
            <a:r>
              <a:rPr lang="en-US" sz="1400" dirty="0" smtClean="0">
                <a:solidFill>
                  <a:srgbClr val="FFFF00"/>
                </a:solidFill>
              </a:rPr>
              <a:t>effectively </a:t>
            </a:r>
            <a:r>
              <a:rPr lang="en-US" sz="1400" dirty="0" smtClean="0"/>
              <a:t>to achieve organizational goals.</a:t>
            </a:r>
          </a:p>
          <a:p>
            <a:pPr marL="18288" indent="0">
              <a:buNone/>
            </a:pPr>
            <a:r>
              <a:rPr lang="en-US" sz="1400" dirty="0" smtClean="0"/>
              <a:t>                                                                          </a:t>
            </a:r>
            <a:endParaRPr lang="en-US" sz="1400" dirty="0"/>
          </a:p>
        </p:txBody>
      </p:sp>
      <p:sp>
        <p:nvSpPr>
          <p:cNvPr id="7" name="Down Arrow 6"/>
          <p:cNvSpPr/>
          <p:nvPr/>
        </p:nvSpPr>
        <p:spPr>
          <a:xfrm>
            <a:off x="5486400" y="2667000"/>
            <a:ext cx="484632" cy="64077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905000" y="4952584"/>
            <a:ext cx="533400"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57780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Tree>
    <p:extLst>
      <p:ext uri="{BB962C8B-B14F-4D97-AF65-F5344CB8AC3E}">
        <p14:creationId xmlns:p14="http://schemas.microsoft.com/office/powerpoint/2010/main" xmlns="" val="144014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04800"/>
            <a:ext cx="8534400" cy="758952"/>
          </a:xfrm>
        </p:spPr>
        <p:txBody>
          <a:bodyPr>
            <a:normAutofit fontScale="90000"/>
          </a:bodyPr>
          <a:lstStyle/>
          <a:p>
            <a:r>
              <a:rPr lang="en-US" sz="3600" b="1" dirty="0" smtClean="0"/>
              <a:t>Introduction:</a:t>
            </a:r>
            <a:br>
              <a:rPr lang="en-US" sz="3600" b="1" dirty="0" smtClean="0"/>
            </a:br>
            <a:endParaRPr lang="en-US" b="1" dirty="0"/>
          </a:p>
        </p:txBody>
      </p:sp>
      <p:sp>
        <p:nvSpPr>
          <p:cNvPr id="2" name="Content Placeholder 1"/>
          <p:cNvSpPr>
            <a:spLocks noGrp="1"/>
          </p:cNvSpPr>
          <p:nvPr>
            <p:ph sz="quarter" idx="1"/>
          </p:nvPr>
        </p:nvSpPr>
        <p:spPr/>
        <p:txBody>
          <a:bodyPr>
            <a:noAutofit/>
          </a:bodyPr>
          <a:lstStyle/>
          <a:p>
            <a:endParaRPr lang="en-US" sz="1400" dirty="0"/>
          </a:p>
          <a:p>
            <a:r>
              <a:rPr lang="en-US" sz="1800" dirty="0"/>
              <a:t>In the primary stage of development </a:t>
            </a:r>
            <a:r>
              <a:rPr lang="en-US" sz="1800" b="1" dirty="0"/>
              <a:t>human being where self sufficient after that their needs are increased and they became dependent on others </a:t>
            </a:r>
            <a:r>
              <a:rPr lang="en-US" sz="1800" dirty="0"/>
              <a:t>they were aware of </a:t>
            </a:r>
            <a:r>
              <a:rPr lang="en-US" sz="1800" b="1" dirty="0">
                <a:solidFill>
                  <a:srgbClr val="002060"/>
                </a:solidFill>
              </a:rPr>
              <a:t>physical mental and environmental limitations </a:t>
            </a:r>
            <a:r>
              <a:rPr lang="en-US" sz="1800" dirty="0"/>
              <a:t>to fulfill various needs of human being joint efforts and cooperation is essential which is the base of management </a:t>
            </a:r>
            <a:r>
              <a:rPr lang="en-US" sz="1800" b="1" dirty="0">
                <a:solidFill>
                  <a:srgbClr val="002060"/>
                </a:solidFill>
              </a:rPr>
              <a:t>people live in groups to direct group efforts to achieve group objectives </a:t>
            </a:r>
            <a:r>
              <a:rPr lang="en-US" sz="1800" dirty="0"/>
              <a:t>management helps them management is the base of human </a:t>
            </a:r>
            <a:r>
              <a:rPr lang="en-US" sz="1800" dirty="0" smtClean="0"/>
              <a:t>development. </a:t>
            </a:r>
            <a:r>
              <a:rPr lang="en-US" sz="1800" dirty="0"/>
              <a:t>basically management is not a new concept but there is a huge difference between different traditional management and modern management nature of management has changed due to change in situation</a:t>
            </a:r>
          </a:p>
        </p:txBody>
      </p:sp>
    </p:spTree>
    <p:extLst>
      <p:ext uri="{BB962C8B-B14F-4D97-AF65-F5344CB8AC3E}">
        <p14:creationId xmlns:p14="http://schemas.microsoft.com/office/powerpoint/2010/main" xmlns="" val="8197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60198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Meaning </a:t>
            </a:r>
            <a:r>
              <a:rPr lang="en-US" dirty="0"/>
              <a:t>of </a:t>
            </a:r>
            <a:r>
              <a:rPr lang="en-US" dirty="0" smtClean="0"/>
              <a:t>Management</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1026" name="Picture 2" descr="C:\Users\Mihir\Downloads\download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752600"/>
            <a:ext cx="8305800" cy="47036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5989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5800" y="1066800"/>
            <a:ext cx="7619999"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92059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ihir\Downloads\download (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1" y="374073"/>
            <a:ext cx="4190999" cy="4883727"/>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Mihir\Downloads\download (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29200" y="374073"/>
            <a:ext cx="3581400" cy="52647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4964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228600"/>
            <a:ext cx="8534400" cy="6400800"/>
          </a:xfrm>
        </p:spPr>
        <p:txBody>
          <a:bodyPr>
            <a:normAutofit/>
          </a:bodyPr>
          <a:lstStyle/>
          <a:p>
            <a:pPr>
              <a:buFont typeface="Wingdings" pitchFamily="2" charset="2"/>
              <a:buChar char="Ø"/>
            </a:pPr>
            <a:r>
              <a:rPr lang="en-US" dirty="0" smtClean="0"/>
              <a:t>Management, wherever human efforts and desired goals </a:t>
            </a:r>
          </a:p>
          <a:p>
            <a:pPr>
              <a:buFont typeface="Wingdings" pitchFamily="2" charset="2"/>
              <a:buChar char="Ø"/>
            </a:pPr>
            <a:endParaRPr lang="en-US" dirty="0" smtClean="0"/>
          </a:p>
          <a:p>
            <a:pPr>
              <a:buFont typeface="Wingdings" pitchFamily="2" charset="2"/>
              <a:buChar char="Ø"/>
            </a:pPr>
            <a:r>
              <a:rPr lang="en-US" dirty="0" smtClean="0"/>
              <a:t>Lets have an example of a  homemaker ,how she uses the managerial ingredients in managing home.</a:t>
            </a:r>
          </a:p>
          <a:p>
            <a:pPr>
              <a:buFont typeface="Wingdings" pitchFamily="2" charset="2"/>
              <a:buChar char="Ø"/>
            </a:pPr>
            <a:endParaRPr lang="en-US" dirty="0"/>
          </a:p>
          <a:p>
            <a:pPr marL="18288" indent="0">
              <a:buNone/>
            </a:pPr>
            <a:r>
              <a:rPr lang="en-US" dirty="0" smtClean="0"/>
              <a:t>            </a:t>
            </a:r>
          </a:p>
          <a:p>
            <a:pPr marL="18288" indent="0">
              <a:buNone/>
            </a:pPr>
            <a:endParaRPr lang="en-US" dirty="0"/>
          </a:p>
          <a:p>
            <a:pPr marL="18288" indent="0">
              <a:buNone/>
            </a:pPr>
            <a:endParaRPr lang="en-US" dirty="0" smtClean="0"/>
          </a:p>
          <a:p>
            <a:pPr marL="18288" indent="0">
              <a:buNone/>
            </a:pPr>
            <a:endParaRPr lang="en-US" dirty="0"/>
          </a:p>
          <a:p>
            <a:pPr marL="18288" indent="0">
              <a:buNone/>
            </a:pPr>
            <a:endParaRPr lang="en-US" dirty="0"/>
          </a:p>
        </p:txBody>
      </p:sp>
      <p:pic>
        <p:nvPicPr>
          <p:cNvPr id="4098" name="Picture 2" descr="C:\Users\Mihir\Downloads\images (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3200400"/>
            <a:ext cx="4724400" cy="36576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6400" y="3200400"/>
            <a:ext cx="3505200" cy="342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7995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12845"/>
            <a:ext cx="5105400" cy="5632311"/>
          </a:xfrm>
          <a:prstGeom prst="rect">
            <a:avLst/>
          </a:prstGeom>
        </p:spPr>
        <p:txBody>
          <a:bodyPr wrap="square">
            <a:spAutoFit/>
          </a:bodyPr>
          <a:lstStyle/>
          <a:p>
            <a:r>
              <a:rPr lang="en-US" dirty="0" smtClean="0"/>
              <a:t>           Appraisal </a:t>
            </a:r>
            <a:r>
              <a:rPr lang="en-US" dirty="0"/>
              <a:t>of households and its needs</a:t>
            </a:r>
          </a:p>
          <a:p>
            <a:endParaRPr lang="en-US" dirty="0"/>
          </a:p>
          <a:p>
            <a:r>
              <a:rPr lang="en-US" dirty="0"/>
              <a:t>              Forecast the needs (week/month/year)</a:t>
            </a:r>
          </a:p>
          <a:p>
            <a:endParaRPr lang="en-US" dirty="0"/>
          </a:p>
          <a:p>
            <a:r>
              <a:rPr lang="en-US" dirty="0"/>
              <a:t>Takes of available resources and any constraints</a:t>
            </a:r>
          </a:p>
          <a:p>
            <a:endParaRPr lang="en-US" dirty="0"/>
          </a:p>
          <a:p>
            <a:r>
              <a:rPr lang="en-US" dirty="0"/>
              <a:t>Plan and organizes resources for maximum benefits</a:t>
            </a:r>
          </a:p>
          <a:p>
            <a:endParaRPr lang="en-US" dirty="0"/>
          </a:p>
          <a:p>
            <a:r>
              <a:rPr lang="en-US" dirty="0"/>
              <a:t>Monitors and controls the households budget and expenses</a:t>
            </a:r>
          </a:p>
          <a:p>
            <a:endParaRPr lang="en-US" dirty="0"/>
          </a:p>
          <a:p>
            <a:r>
              <a:rPr lang="en-US" dirty="0"/>
              <a:t>Divides work among the other members and coordinates the things</a:t>
            </a:r>
          </a:p>
          <a:p>
            <a:endParaRPr lang="en-US" dirty="0"/>
          </a:p>
          <a:p>
            <a:r>
              <a:rPr lang="en-US" dirty="0"/>
              <a:t>Encourages and </a:t>
            </a:r>
            <a:r>
              <a:rPr lang="en-US" dirty="0" smtClean="0"/>
              <a:t>motivates</a:t>
            </a:r>
          </a:p>
          <a:p>
            <a:endParaRPr lang="en-US" dirty="0"/>
          </a:p>
          <a:p>
            <a:r>
              <a:rPr lang="en-US" dirty="0" smtClean="0"/>
              <a:t>Search for improvements in goals</a:t>
            </a:r>
            <a:endParaRPr lang="en-US" dirty="0"/>
          </a:p>
          <a:p>
            <a:endParaRPr lang="en-US" dirty="0"/>
          </a:p>
          <a:p>
            <a:endParaRPr lang="en-US" dirty="0"/>
          </a:p>
        </p:txBody>
      </p:sp>
      <p:sp>
        <p:nvSpPr>
          <p:cNvPr id="3" name="Down Arrow 2"/>
          <p:cNvSpPr/>
          <p:nvPr/>
        </p:nvSpPr>
        <p:spPr>
          <a:xfrm>
            <a:off x="4024329" y="838200"/>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3200400" y="1471803"/>
            <a:ext cx="484632" cy="288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3124200" y="2057400"/>
            <a:ext cx="484632"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124200" y="2524298"/>
            <a:ext cx="484632" cy="3713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151632" y="3468068"/>
            <a:ext cx="484632" cy="376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840182" y="4395355"/>
            <a:ext cx="4846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874957" y="5105400"/>
            <a:ext cx="484632"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Mihir\Downloads\download (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80050" y="3810000"/>
            <a:ext cx="3584574" cy="28956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80049" y="192087"/>
            <a:ext cx="3584575" cy="342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250022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785</TotalTime>
  <Words>529</Words>
  <Application>Microsoft Office PowerPoint</Application>
  <PresentationFormat>On-screen Show (4:3)</PresentationFormat>
  <Paragraphs>96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Civic</vt:lpstr>
      <vt:lpstr>Principles of Business Management   Dr. Revati Patil Assistant Prof. Department of Commerce  Vivekanand College Kolhapur.(Autonomous)</vt:lpstr>
      <vt:lpstr> </vt:lpstr>
      <vt:lpstr>Introduction to Management</vt:lpstr>
      <vt:lpstr>Introduction: </vt:lpstr>
      <vt:lpstr>    Meaning of Management       </vt:lpstr>
      <vt:lpstr>Slide 6</vt:lpstr>
      <vt:lpstr>Slide 7</vt:lpstr>
      <vt:lpstr>Slide 8</vt:lpstr>
      <vt:lpstr>Slide 9</vt:lpstr>
      <vt:lpstr>Slide 10</vt:lpstr>
      <vt:lpstr>Management as a system (life/organization) (well managed life is much better organized goal oriented and successful “good” management of an organization makes the difference between the success and the failure)  Management and renowned personalities like US President Kennedy and management authority Peter Drucker as ,” effective management was becoming the main resource of developed nations and that it was the most needed resource for developing nations    </vt:lpstr>
      <vt:lpstr>Definitions of Management</vt:lpstr>
      <vt:lpstr>Slide 13</vt:lpstr>
      <vt:lpstr>Components of Management</vt:lpstr>
      <vt:lpstr>Slide 15</vt:lpstr>
      <vt:lpstr>Integral elements of this definitions are------ Problem Solving Process Organizational Objectives Efficiency Scarce Resources Changing Environment       </vt:lpstr>
      <vt:lpstr>      </vt:lpstr>
      <vt:lpstr>               a company’s target production is 5000 units in a year. To achieve this target the manager has to operate on double shifts due to power failure most of the time. The manager is able to produce 5000 units but at a higher production cost. In this case,the manager was effective but not so efficient, since for the same output, more inputs (labour cost, electricity costs) were used.       </vt:lpstr>
      <vt:lpstr>a business may concentrate more on producing goods with fewer resources i.e., cutting down cost but not achieving the target production. Consequently, the goods do not reach the market and hence the demand for them declines and competitors enter the market. This is a case of being efficient but not effective since the goods did not reach the market. Therefore, it is important for management to achieve goals (effectiveness) with minimum resources    </vt:lpstr>
      <vt:lpstr> Objectives of Management:  </vt:lpstr>
      <vt:lpstr>Levels of Management:</vt:lpstr>
      <vt:lpstr>           Functions of Management</vt:lpstr>
      <vt:lpstr>Planning: </vt:lpstr>
      <vt:lpstr>Organising :</vt:lpstr>
      <vt:lpstr>Directing :</vt:lpstr>
      <vt:lpstr>Controlling:</vt:lpstr>
      <vt:lpstr>   Coordination: </vt:lpstr>
      <vt:lpstr>Management in the Twenty-first Century</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Miheer</dc:creator>
  <cp:lastModifiedBy>Admin</cp:lastModifiedBy>
  <cp:revision>48</cp:revision>
  <dcterms:created xsi:type="dcterms:W3CDTF">2006-08-16T00:00:00Z</dcterms:created>
  <dcterms:modified xsi:type="dcterms:W3CDTF">2023-12-18T17:30:43Z</dcterms:modified>
</cp:coreProperties>
</file>