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73" r:id="rId2"/>
    <p:sldId id="256" r:id="rId3"/>
    <p:sldId id="257" r:id="rId4"/>
    <p:sldId id="258" r:id="rId5"/>
    <p:sldId id="272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pieChart>
        <c:varyColors val="1"/>
        <c:dLbls/>
        <c:firstSliceAng val="0"/>
      </c:pieChart>
    </c:plotArea>
    <c:legend>
      <c:legendPos val="r"/>
      <c:layout/>
      <c:txPr>
        <a:bodyPr/>
        <a:lstStyle/>
        <a:p>
          <a:pPr>
            <a:defRPr lang="en-US"/>
          </a:pPr>
          <a:endParaRPr lang="en-US"/>
        </a:p>
      </c:txPr>
    </c:legend>
    <c:plotVisOnly val="1"/>
    <c:dispBlanksAs val="zero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48053D-437D-4A14-835E-A7C2C4854EC1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F557AF-9F58-4805-8E01-80AC3FE83CB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71593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557AF-9F58-4805-8E01-80AC3FE83CB7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693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F557AF-9F58-4805-8E01-80AC3FE83CB7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49877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  <a:r>
              <a:rPr lang="en-US" b="1" dirty="0" smtClean="0">
                <a:solidFill>
                  <a:srgbClr val="0070C0"/>
                </a:solidFill>
              </a:rPr>
              <a:t>Vivekanand College, Kolhapur(Autonomous)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                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Department of Commerce</a:t>
            </a:r>
          </a:p>
          <a:p>
            <a:pPr>
              <a:buNone/>
            </a:pPr>
            <a:r>
              <a:rPr lang="en-US" b="1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smtClean="0">
                <a:solidFill>
                  <a:schemeClr val="accent6">
                    <a:lumMod val="75000"/>
                  </a:schemeClr>
                </a:solidFill>
              </a:rPr>
              <a:t>                         </a:t>
            </a:r>
            <a:r>
              <a:rPr lang="en-US" sz="2400" b="1" smtClean="0">
                <a:solidFill>
                  <a:srgbClr val="0070C0"/>
                </a:solidFill>
              </a:rPr>
              <a:t>B.COM-I_SEM-II </a:t>
            </a:r>
            <a:endParaRPr lang="en-US" sz="24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Why to have a Life Insurance?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4495800" cy="533400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00B0F0"/>
                </a:solidFill>
              </a:rPr>
              <a:t>P</a:t>
            </a:r>
            <a:r>
              <a:rPr lang="en-US" dirty="0" smtClean="0"/>
              <a:t>rotection (security)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0070C0"/>
                </a:solidFill>
              </a:rPr>
              <a:t>L</a:t>
            </a:r>
            <a:r>
              <a:rPr lang="en-US" b="1" dirty="0" smtClean="0"/>
              <a:t>i</a:t>
            </a:r>
            <a:r>
              <a:rPr lang="en-US" dirty="0" smtClean="0"/>
              <a:t>quidity (investment/ saving)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00B050"/>
                </a:solidFill>
              </a:rPr>
              <a:t>T</a:t>
            </a:r>
            <a:r>
              <a:rPr lang="en-US" dirty="0" smtClean="0"/>
              <a:t>ax Relief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M</a:t>
            </a:r>
            <a:r>
              <a:rPr lang="en-US" dirty="0" smtClean="0"/>
              <a:t>oney when to need it (collateral for loans/old age pension)</a:t>
            </a:r>
            <a:endParaRPr lang="en-US" dirty="0"/>
          </a:p>
        </p:txBody>
      </p:sp>
      <p:pic>
        <p:nvPicPr>
          <p:cNvPr id="2050" name="Picture 2" descr="G:\B.COM-I- 19-20\images (6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752600"/>
            <a:ext cx="3810000" cy="4419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2630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Why Insurance Sector Is Privatized?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Font typeface="Wingdings" pitchFamily="2" charset="2"/>
              <a:buChar char="§"/>
            </a:pPr>
            <a:r>
              <a:rPr lang="en-US" dirty="0" smtClean="0"/>
              <a:t>To give individual &amp; corporate consumers a competitive environment that can deliver products &amp; services in tune with their requirements.</a:t>
            </a:r>
          </a:p>
          <a:p>
            <a:pPr marL="0" indent="0">
              <a:buFont typeface="Wingdings" pitchFamily="2" charset="2"/>
              <a:buChar char="§"/>
            </a:pPr>
            <a:r>
              <a:rPr lang="en-US" dirty="0" smtClean="0"/>
              <a:t>Industry to benefit from technology transfer &amp; capital from global insurance players.</a:t>
            </a:r>
          </a:p>
          <a:p>
            <a:pPr marL="0" indent="0">
              <a:buFont typeface="Wingdings" pitchFamily="2" charset="2"/>
              <a:buChar char="§"/>
            </a:pPr>
            <a:r>
              <a:rPr lang="en-US" dirty="0" smtClean="0"/>
              <a:t>India is a signatory to WTO committed to open insurance &amp; banking.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9366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/>
          <a:lstStyle/>
          <a:p>
            <a:r>
              <a:rPr lang="en-US" b="1" dirty="0" smtClean="0"/>
              <a:t>5 ‘R’s of Insurance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dirty="0" smtClean="0"/>
              <a:t>Risk</a:t>
            </a:r>
          </a:p>
          <a:p>
            <a:r>
              <a:rPr lang="en-US" dirty="0" smtClean="0"/>
              <a:t>Return</a:t>
            </a:r>
          </a:p>
          <a:p>
            <a:r>
              <a:rPr lang="en-US" dirty="0" smtClean="0"/>
              <a:t>Riders</a:t>
            </a:r>
          </a:p>
          <a:p>
            <a:r>
              <a:rPr lang="en-US" dirty="0" smtClean="0"/>
              <a:t>Rewards Value Add</a:t>
            </a:r>
          </a:p>
          <a:p>
            <a:r>
              <a:rPr lang="en-US" dirty="0" smtClean="0"/>
              <a:t>Rebate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550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       </a:t>
            </a:r>
            <a:r>
              <a:rPr lang="en-US" b="1" dirty="0" smtClean="0"/>
              <a:t>Insurance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Is </a:t>
            </a:r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Fortunate Many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 </a:t>
            </a:r>
            <a:r>
              <a:rPr lang="en-US" b="1" dirty="0" smtClean="0"/>
              <a:t>                                                                   For </a:t>
            </a:r>
          </a:p>
          <a:p>
            <a:pPr marL="0" indent="0">
              <a:buNone/>
            </a:pPr>
            <a:r>
              <a:rPr lang="en-US" b="1" dirty="0" smtClean="0"/>
              <a:t>                                                    Unfortunate</a:t>
            </a:r>
          </a:p>
          <a:p>
            <a:pPr marL="0" indent="0">
              <a:buNone/>
            </a:pPr>
            <a:r>
              <a:rPr lang="en-US" b="1" dirty="0" smtClean="0"/>
              <a:t>                                                         Few</a:t>
            </a:r>
          </a:p>
        </p:txBody>
      </p:sp>
    </p:spTree>
    <p:extLst>
      <p:ext uri="{BB962C8B-B14F-4D97-AF65-F5344CB8AC3E}">
        <p14:creationId xmlns:p14="http://schemas.microsoft.com/office/powerpoint/2010/main" xmlns="" val="2486278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/>
          <a:lstStyle/>
          <a:p>
            <a:r>
              <a:rPr lang="en-US" b="1" dirty="0" smtClean="0"/>
              <a:t>Classification Chart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2403625" y="1828800"/>
            <a:ext cx="3962400" cy="9144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INSURANCE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143000" y="3200400"/>
            <a:ext cx="2667000" cy="9144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GENERAL INSURANCE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202381" y="3200400"/>
            <a:ext cx="2798619" cy="9144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LIFE INSURANCE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33400" y="4689764"/>
            <a:ext cx="1676400" cy="9144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HEALTH INSURANCE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362200" y="4724400"/>
            <a:ext cx="1600200" cy="9144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MOTOR INSURANCE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114800" y="4724400"/>
            <a:ext cx="1828800" cy="9144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MARINE INSURANCE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096000" y="4724400"/>
            <a:ext cx="1524000" cy="91440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FIRE INSURANCE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Down Arrow 10"/>
          <p:cNvSpPr/>
          <p:nvPr/>
        </p:nvSpPr>
        <p:spPr>
          <a:xfrm>
            <a:off x="2874957" y="2667000"/>
            <a:ext cx="484632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5853684" y="2667000"/>
            <a:ext cx="484632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094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Life Insurance: </a:t>
            </a:r>
            <a:r>
              <a:rPr lang="en-US" b="1" smtClean="0"/>
              <a:t>Market Share 2010-11</a:t>
            </a:r>
            <a:endParaRPr lang="en-US" b="1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09087937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00200"/>
            <a:ext cx="8534400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6477000" y="2133600"/>
            <a:ext cx="1143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LIC</a:t>
            </a:r>
          </a:p>
          <a:p>
            <a:r>
              <a:rPr lang="en-US" dirty="0"/>
              <a:t>ICICI</a:t>
            </a:r>
          </a:p>
          <a:p>
            <a:r>
              <a:rPr lang="en-US" dirty="0"/>
              <a:t>HDFC</a:t>
            </a:r>
          </a:p>
          <a:p>
            <a:r>
              <a:rPr lang="en-US" dirty="0"/>
              <a:t>OTHERS</a:t>
            </a:r>
          </a:p>
          <a:p>
            <a:r>
              <a:rPr lang="en-US" dirty="0"/>
              <a:t>SBI</a:t>
            </a:r>
          </a:p>
          <a:p>
            <a:r>
              <a:rPr lang="en-US" dirty="0"/>
              <a:t>BAJAJ</a:t>
            </a:r>
          </a:p>
          <a:p>
            <a:r>
              <a:rPr lang="en-US" dirty="0"/>
              <a:t>RELIANCE</a:t>
            </a:r>
          </a:p>
          <a:p>
            <a:r>
              <a:rPr lang="en-US" dirty="0"/>
              <a:t>BIRLA</a:t>
            </a:r>
          </a:p>
          <a:p>
            <a:r>
              <a:rPr lang="en-US" dirty="0"/>
              <a:t>MAX</a:t>
            </a:r>
          </a:p>
          <a:p>
            <a:r>
              <a:rPr lang="en-US" dirty="0"/>
              <a:t>TATA</a:t>
            </a:r>
          </a:p>
          <a:p>
            <a:r>
              <a:rPr lang="en-US" dirty="0"/>
              <a:t>MET</a:t>
            </a:r>
          </a:p>
          <a:p>
            <a:r>
              <a:rPr lang="en-US" dirty="0"/>
              <a:t>KOTAK</a:t>
            </a:r>
          </a:p>
        </p:txBody>
      </p:sp>
      <p:sp>
        <p:nvSpPr>
          <p:cNvPr id="10" name="Rectangle 9"/>
          <p:cNvSpPr/>
          <p:nvPr/>
        </p:nvSpPr>
        <p:spPr>
          <a:xfrm>
            <a:off x="7467600" y="2089160"/>
            <a:ext cx="609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50%</a:t>
            </a:r>
          </a:p>
          <a:p>
            <a:r>
              <a:rPr lang="en-US" dirty="0"/>
              <a:t>10%</a:t>
            </a:r>
          </a:p>
          <a:p>
            <a:r>
              <a:rPr lang="en-US" dirty="0"/>
              <a:t>6%</a:t>
            </a:r>
          </a:p>
          <a:p>
            <a:r>
              <a:rPr lang="en-US" dirty="0"/>
              <a:t>8%</a:t>
            </a:r>
          </a:p>
          <a:p>
            <a:r>
              <a:rPr lang="en-US" dirty="0"/>
              <a:t>5%</a:t>
            </a:r>
          </a:p>
          <a:p>
            <a:r>
              <a:rPr lang="en-US" dirty="0"/>
              <a:t>4%</a:t>
            </a:r>
          </a:p>
          <a:p>
            <a:r>
              <a:rPr lang="en-US" dirty="0"/>
              <a:t>5%</a:t>
            </a:r>
          </a:p>
          <a:p>
            <a:r>
              <a:rPr lang="en-US" dirty="0"/>
              <a:t>4%</a:t>
            </a:r>
          </a:p>
          <a:p>
            <a:r>
              <a:rPr lang="en-US" dirty="0"/>
              <a:t>3%</a:t>
            </a:r>
          </a:p>
          <a:p>
            <a:r>
              <a:rPr lang="en-US" dirty="0"/>
              <a:t>2%</a:t>
            </a:r>
          </a:p>
          <a:p>
            <a:r>
              <a:rPr lang="en-US" dirty="0"/>
              <a:t>1%</a:t>
            </a:r>
          </a:p>
          <a:p>
            <a:r>
              <a:rPr lang="en-US" dirty="0"/>
              <a:t>2%</a:t>
            </a:r>
          </a:p>
        </p:txBody>
      </p:sp>
    </p:spTree>
    <p:extLst>
      <p:ext uri="{BB962C8B-B14F-4D97-AF65-F5344CB8AC3E}">
        <p14:creationId xmlns:p14="http://schemas.microsoft.com/office/powerpoint/2010/main" xmlns="" val="238802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G:\B.COM-I- 19-20\images (2).jf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371600"/>
            <a:ext cx="7924800" cy="5181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578779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6023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837003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304800"/>
            <a:ext cx="8686800" cy="2438400"/>
          </a:xfrm>
          <a:solidFill>
            <a:schemeClr val="accent3">
              <a:lumMod val="60000"/>
              <a:lumOff val="4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4400" dirty="0" smtClean="0">
                <a:latin typeface="Arial Rounded MT Bold" pitchFamily="34" charset="0"/>
              </a:rPr>
              <a:t>      </a:t>
            </a:r>
            <a:r>
              <a:rPr lang="en-US" sz="6000" dirty="0" smtClean="0">
                <a:solidFill>
                  <a:schemeClr val="accent3">
                    <a:lumMod val="50000"/>
                  </a:schemeClr>
                </a:solidFill>
                <a:latin typeface="Arial Rounded MT Bold" pitchFamily="34" charset="0"/>
              </a:rPr>
              <a:t>Insurance paper –II</a:t>
            </a:r>
          </a:p>
          <a:p>
            <a:pPr marL="0" indent="0">
              <a:buNone/>
            </a:pPr>
            <a:endParaRPr lang="en-US" sz="4400" dirty="0">
              <a:solidFill>
                <a:schemeClr val="accent3">
                  <a:lumMod val="50000"/>
                </a:schemeClr>
              </a:solidFill>
              <a:latin typeface="Arial Rounded MT Bold" pitchFamily="34" charset="0"/>
            </a:endParaRPr>
          </a:p>
          <a:p>
            <a:pPr marL="0" indent="0">
              <a:buNone/>
            </a:pPr>
            <a:r>
              <a:rPr lang="en-US" sz="4400" dirty="0" smtClean="0">
                <a:solidFill>
                  <a:schemeClr val="accent3">
                    <a:lumMod val="50000"/>
                  </a:schemeClr>
                </a:solidFill>
                <a:latin typeface="Arial Rounded MT Bold" pitchFamily="34" charset="0"/>
              </a:rPr>
              <a:t> by</a:t>
            </a:r>
          </a:p>
          <a:p>
            <a:pPr marL="0" indent="0">
              <a:buNone/>
            </a:pPr>
            <a:r>
              <a:rPr lang="en-US" sz="4400" dirty="0" smtClean="0">
                <a:solidFill>
                  <a:schemeClr val="accent3">
                    <a:lumMod val="50000"/>
                  </a:schemeClr>
                </a:solidFill>
                <a:latin typeface="Arial Rounded MT Bold" pitchFamily="34" charset="0"/>
              </a:rPr>
              <a:t> Dr. </a:t>
            </a:r>
            <a:r>
              <a:rPr lang="en-US" sz="4400" dirty="0" err="1" smtClean="0">
                <a:solidFill>
                  <a:schemeClr val="accent3">
                    <a:lumMod val="50000"/>
                  </a:schemeClr>
                </a:solidFill>
                <a:latin typeface="Arial Rounded MT Bold" pitchFamily="34" charset="0"/>
              </a:rPr>
              <a:t>Revati</a:t>
            </a:r>
            <a:r>
              <a:rPr lang="en-US" sz="4400" dirty="0" smtClean="0">
                <a:solidFill>
                  <a:schemeClr val="accent3">
                    <a:lumMod val="50000"/>
                  </a:schemeClr>
                </a:solidFill>
                <a:latin typeface="Arial Rounded MT Bold" pitchFamily="34" charset="0"/>
              </a:rPr>
              <a:t> </a:t>
            </a:r>
            <a:r>
              <a:rPr lang="en-US" sz="4400" dirty="0" err="1" smtClean="0">
                <a:solidFill>
                  <a:schemeClr val="accent3">
                    <a:lumMod val="50000"/>
                  </a:schemeClr>
                </a:solidFill>
                <a:latin typeface="Arial Rounded MT Bold" pitchFamily="34" charset="0"/>
              </a:rPr>
              <a:t>Patil</a:t>
            </a:r>
            <a:endParaRPr lang="en-US" sz="4400" dirty="0">
              <a:solidFill>
                <a:schemeClr val="accent3">
                  <a:lumMod val="50000"/>
                </a:schemeClr>
              </a:solidFill>
              <a:latin typeface="Arial Rounded MT Bold" pitchFamily="34" charset="0"/>
            </a:endParaRPr>
          </a:p>
        </p:txBody>
      </p:sp>
      <p:pic>
        <p:nvPicPr>
          <p:cNvPr id="3074" name="Picture 2" descr="G:\B.COM-I- 19-20\images (10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2814638"/>
            <a:ext cx="8534400" cy="3890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4777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MODULE – I  Content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54102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3400" b="1" dirty="0" smtClean="0"/>
              <a:t>Life Insurance:</a:t>
            </a:r>
          </a:p>
          <a:p>
            <a:pPr marL="0" indent="0">
              <a:buNone/>
            </a:pPr>
            <a:endParaRPr lang="en-US" b="1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Introduction to Life Insurance.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Meaning &amp; Nature of Life Insurance.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Significance of Life Insurance.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Procedure of Taking Life Insurance Policy.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Life Insurance Products-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 Whole Life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 Endowment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 Term Plans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 Pension &amp; Annuity Plans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Settlement Of Claims.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LIC of India  -Role &amp;Functions.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Major Players In Life Insurance In India.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8678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</a:rPr>
              <a:t>Introduction to Life Insurance.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48200" cy="4525963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What Is Life Insurance?</a:t>
            </a:r>
          </a:p>
          <a:p>
            <a:pPr marL="0" indent="0">
              <a:buNone/>
            </a:pPr>
            <a:r>
              <a:rPr lang="en-US" dirty="0" smtClean="0"/>
              <a:t>Life insurance can be termed </a:t>
            </a:r>
            <a:r>
              <a:rPr lang="en-US" dirty="0" smtClean="0">
                <a:solidFill>
                  <a:srgbClr val="FF0000"/>
                </a:solidFill>
              </a:rPr>
              <a:t>as an agreement </a:t>
            </a:r>
            <a:r>
              <a:rPr lang="en-US" dirty="0" smtClean="0"/>
              <a:t>between the </a:t>
            </a:r>
            <a:r>
              <a:rPr lang="en-US" dirty="0" smtClean="0">
                <a:solidFill>
                  <a:srgbClr val="FF0000"/>
                </a:solidFill>
              </a:rPr>
              <a:t>policy owner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rgbClr val="FF0000"/>
                </a:solidFill>
              </a:rPr>
              <a:t>the insurer</a:t>
            </a:r>
            <a:r>
              <a:rPr lang="en-US" dirty="0" smtClean="0"/>
              <a:t>, where the </a:t>
            </a:r>
            <a:r>
              <a:rPr lang="en-US" dirty="0" smtClean="0">
                <a:solidFill>
                  <a:srgbClr val="FF0000"/>
                </a:solidFill>
              </a:rPr>
              <a:t>insurer</a:t>
            </a:r>
            <a:r>
              <a:rPr lang="en-US" dirty="0" smtClean="0"/>
              <a:t> for a consideration </a:t>
            </a:r>
            <a:r>
              <a:rPr lang="en-US" dirty="0" smtClean="0">
                <a:solidFill>
                  <a:srgbClr val="FF0000"/>
                </a:solidFill>
              </a:rPr>
              <a:t>agrees to </a:t>
            </a:r>
            <a:r>
              <a:rPr lang="en-US" dirty="0" smtClean="0"/>
              <a:t>pay a </a:t>
            </a:r>
            <a:r>
              <a:rPr lang="en-US" dirty="0" smtClean="0">
                <a:solidFill>
                  <a:srgbClr val="FF0000"/>
                </a:solidFill>
              </a:rPr>
              <a:t>sum of money </a:t>
            </a:r>
            <a:r>
              <a:rPr lang="en-US" dirty="0" smtClean="0"/>
              <a:t>upon the  occurrence of the insured  </a:t>
            </a:r>
            <a:r>
              <a:rPr lang="en-US" dirty="0" smtClean="0">
                <a:solidFill>
                  <a:srgbClr val="FF0000"/>
                </a:solidFill>
              </a:rPr>
              <a:t>individual’s death or other event</a:t>
            </a:r>
            <a:r>
              <a:rPr lang="en-US" dirty="0" smtClean="0"/>
              <a:t>, such as  terminal illness, critical illness or maturity of the policy.</a:t>
            </a:r>
            <a:endParaRPr lang="en-US" dirty="0"/>
          </a:p>
        </p:txBody>
      </p:sp>
      <p:pic>
        <p:nvPicPr>
          <p:cNvPr id="1026" name="Picture 2" descr="G:\B.COM-I- 19-20\images (2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828800"/>
            <a:ext cx="3886200" cy="449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81411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G:\B.COM-I- 19-20\download.jf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4724400"/>
            <a:ext cx="8458200" cy="1600200"/>
          </a:xfrm>
          <a:prstGeom prst="rect">
            <a:avLst/>
          </a:prstGeom>
          <a:noFill/>
        </p:spPr>
      </p:pic>
      <p:pic>
        <p:nvPicPr>
          <p:cNvPr id="1028" name="Picture 4" descr="G:\B.COM-I- 19-20\life-insurance-in-india-final-raja-10-72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28600"/>
            <a:ext cx="8534400" cy="441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History of Life Insurance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839200" cy="52578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Insurance in India can be traced back to the Vedas for instance </a:t>
            </a:r>
            <a:r>
              <a:rPr lang="en-US" b="1" dirty="0">
                <a:solidFill>
                  <a:srgbClr val="00B0F0"/>
                </a:solidFill>
              </a:rPr>
              <a:t>Y</a:t>
            </a:r>
            <a:r>
              <a:rPr lang="en-US" b="1" dirty="0" smtClean="0">
                <a:solidFill>
                  <a:srgbClr val="00B0F0"/>
                </a:solidFill>
              </a:rPr>
              <a:t>ogakshema</a:t>
            </a:r>
            <a:r>
              <a:rPr lang="en-US" dirty="0" smtClean="0"/>
              <a:t> , the name of Life Insurance Corporation of India’s corporate headquarter, is derived from the  Rig Veda.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Bombay Mutual Assurance Society, the </a:t>
            </a:r>
            <a:r>
              <a:rPr lang="en-US" b="1" dirty="0" smtClean="0">
                <a:solidFill>
                  <a:srgbClr val="00B0F0"/>
                </a:solidFill>
              </a:rPr>
              <a:t>first Indian Life Assurance Society, was formed in 1870.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</a:t>
            </a:r>
            <a:r>
              <a:rPr lang="en-US" dirty="0" smtClean="0"/>
              <a:t>Other companies like Oriental, Bharat And Empire of India were also set up in the </a:t>
            </a:r>
            <a:r>
              <a:rPr lang="en-US" b="1" dirty="0" smtClean="0">
                <a:solidFill>
                  <a:srgbClr val="00B0F0"/>
                </a:solidFill>
              </a:rPr>
              <a:t>1870-90s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91929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/>
          <a:lstStyle/>
          <a:p>
            <a:r>
              <a:rPr lang="en-US" b="1" dirty="0" err="1" smtClean="0">
                <a:solidFill>
                  <a:srgbClr val="C00000"/>
                </a:solidFill>
              </a:rPr>
              <a:t>Contd</a:t>
            </a:r>
            <a:r>
              <a:rPr lang="en-US" b="1" dirty="0" smtClean="0">
                <a:solidFill>
                  <a:srgbClr val="C00000"/>
                </a:solidFill>
              </a:rPr>
              <a:t>…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47800"/>
            <a:ext cx="8763000" cy="5181600"/>
          </a:xfrm>
          <a:solidFill>
            <a:schemeClr val="accent3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It was during the </a:t>
            </a:r>
            <a:r>
              <a:rPr lang="en-US" b="1" dirty="0" err="1" smtClean="0">
                <a:solidFill>
                  <a:srgbClr val="00B0F0"/>
                </a:solidFill>
              </a:rPr>
              <a:t>Swadeshi</a:t>
            </a:r>
            <a:r>
              <a:rPr lang="en-US" b="1" dirty="0" smtClean="0">
                <a:solidFill>
                  <a:srgbClr val="00B0F0"/>
                </a:solidFill>
              </a:rPr>
              <a:t> Movement </a:t>
            </a:r>
            <a:r>
              <a:rPr lang="en-US" dirty="0" smtClean="0"/>
              <a:t>in the early 20</a:t>
            </a:r>
            <a:r>
              <a:rPr lang="en-US" baseline="30000" dirty="0" smtClean="0"/>
              <a:t>th</a:t>
            </a:r>
            <a:r>
              <a:rPr lang="en-US" dirty="0" smtClean="0"/>
              <a:t> century that insurance witnessed a big boom in India with several more companies being set up.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By the </a:t>
            </a:r>
            <a:r>
              <a:rPr lang="en-US" b="1" dirty="0" smtClean="0">
                <a:solidFill>
                  <a:srgbClr val="00B0F0"/>
                </a:solidFill>
              </a:rPr>
              <a:t>mid -1950s</a:t>
            </a:r>
            <a:r>
              <a:rPr lang="en-US" dirty="0" smtClean="0"/>
              <a:t>, there were around </a:t>
            </a:r>
            <a:r>
              <a:rPr lang="en-US" b="1" dirty="0" smtClean="0">
                <a:solidFill>
                  <a:srgbClr val="00B0F0"/>
                </a:solidFill>
              </a:rPr>
              <a:t>170 </a:t>
            </a:r>
            <a:r>
              <a:rPr lang="en-US" dirty="0" smtClean="0"/>
              <a:t>insurance companies and so provident fund societies in the country’s life insurance scene. However in </a:t>
            </a:r>
            <a:r>
              <a:rPr lang="en-US" b="1" dirty="0" smtClean="0">
                <a:solidFill>
                  <a:srgbClr val="00B0F0"/>
                </a:solidFill>
              </a:rPr>
              <a:t>the absence of regulatory framework</a:t>
            </a:r>
            <a:r>
              <a:rPr lang="en-US" dirty="0" smtClean="0"/>
              <a:t>. Scams and irregularities were prevalent in most of these companies.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84524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>
            <a:normAutofit/>
          </a:bodyPr>
          <a:lstStyle/>
          <a:p>
            <a:r>
              <a:rPr lang="en-US" b="1" dirty="0" err="1">
                <a:solidFill>
                  <a:srgbClr val="C00000"/>
                </a:solidFill>
              </a:rPr>
              <a:t>Contd</a:t>
            </a:r>
            <a:r>
              <a:rPr lang="en-US" b="1" dirty="0">
                <a:solidFill>
                  <a:srgbClr val="C00000"/>
                </a:solidFill>
              </a:rPr>
              <a:t>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518160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As a result, the government decided to </a:t>
            </a:r>
            <a:r>
              <a:rPr lang="en-US" b="1" dirty="0" smtClean="0">
                <a:solidFill>
                  <a:srgbClr val="00B0F0"/>
                </a:solidFill>
              </a:rPr>
              <a:t>nationalize the life assurance business in </a:t>
            </a:r>
            <a:r>
              <a:rPr lang="en-US" b="1" dirty="0">
                <a:solidFill>
                  <a:srgbClr val="00B0F0"/>
                </a:solidFill>
              </a:rPr>
              <a:t>I</a:t>
            </a:r>
            <a:r>
              <a:rPr lang="en-US" b="1" dirty="0" smtClean="0">
                <a:solidFill>
                  <a:srgbClr val="00B0F0"/>
                </a:solidFill>
              </a:rPr>
              <a:t>ndia. </a:t>
            </a:r>
            <a:r>
              <a:rPr lang="en-US" dirty="0" smtClean="0"/>
              <a:t>The </a:t>
            </a:r>
            <a:r>
              <a:rPr lang="en-US" b="1" dirty="0" smtClean="0">
                <a:solidFill>
                  <a:srgbClr val="00B0F0"/>
                </a:solidFill>
              </a:rPr>
              <a:t>L</a:t>
            </a:r>
            <a:r>
              <a:rPr lang="en-US" dirty="0" smtClean="0"/>
              <a:t>ife </a:t>
            </a:r>
            <a:r>
              <a:rPr lang="en-US" b="1" dirty="0" smtClean="0">
                <a:solidFill>
                  <a:srgbClr val="00B0F0"/>
                </a:solidFill>
              </a:rPr>
              <a:t>I</a:t>
            </a:r>
            <a:r>
              <a:rPr lang="en-US" dirty="0" smtClean="0"/>
              <a:t>nsurance </a:t>
            </a:r>
            <a:r>
              <a:rPr lang="en-US" b="1" dirty="0" smtClean="0">
                <a:solidFill>
                  <a:srgbClr val="00B0F0"/>
                </a:solidFill>
              </a:rPr>
              <a:t>C</a:t>
            </a:r>
            <a:r>
              <a:rPr lang="en-US" dirty="0" smtClean="0"/>
              <a:t>orporation of </a:t>
            </a:r>
            <a:r>
              <a:rPr lang="en-US" b="1" dirty="0" smtClean="0">
                <a:solidFill>
                  <a:srgbClr val="00B0F0"/>
                </a:solidFill>
              </a:rPr>
              <a:t>I</a:t>
            </a:r>
            <a:r>
              <a:rPr lang="en-US" dirty="0" smtClean="0"/>
              <a:t>ndia was set up in </a:t>
            </a:r>
            <a:r>
              <a:rPr lang="en-US" b="1" dirty="0" smtClean="0">
                <a:solidFill>
                  <a:srgbClr val="00B0F0"/>
                </a:solidFill>
              </a:rPr>
              <a:t>1956 </a:t>
            </a:r>
            <a:r>
              <a:rPr lang="en-US" dirty="0" smtClean="0"/>
              <a:t>to take over around </a:t>
            </a:r>
            <a:r>
              <a:rPr lang="en-US" b="1" dirty="0" smtClean="0">
                <a:solidFill>
                  <a:srgbClr val="00B0F0"/>
                </a:solidFill>
              </a:rPr>
              <a:t>250 </a:t>
            </a:r>
            <a:r>
              <a:rPr lang="en-US" dirty="0" smtClean="0"/>
              <a:t>life insurance companies.</a:t>
            </a:r>
          </a:p>
          <a:p>
            <a:pPr>
              <a:buFont typeface="Wingdings" pitchFamily="2" charset="2"/>
              <a:buChar char="Ø"/>
            </a:pPr>
            <a:r>
              <a:rPr lang="en-US" dirty="0"/>
              <a:t> F</a:t>
            </a:r>
            <a:r>
              <a:rPr lang="en-US" dirty="0" smtClean="0"/>
              <a:t>or years thereafter insurance remained a </a:t>
            </a:r>
            <a:r>
              <a:rPr lang="en-US" b="1" dirty="0" smtClean="0">
                <a:solidFill>
                  <a:srgbClr val="00B0F0"/>
                </a:solidFill>
              </a:rPr>
              <a:t>monopoly of the public sector. </a:t>
            </a:r>
            <a:r>
              <a:rPr lang="en-US" dirty="0" smtClean="0"/>
              <a:t>The sector was finally opened up to </a:t>
            </a:r>
            <a:r>
              <a:rPr lang="en-US" b="1" dirty="0" smtClean="0">
                <a:solidFill>
                  <a:srgbClr val="00B0F0"/>
                </a:solidFill>
              </a:rPr>
              <a:t>private players in 2001.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9733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3"/>
          </a:solidFill>
        </p:spPr>
        <p:txBody>
          <a:bodyPr/>
          <a:lstStyle/>
          <a:p>
            <a:r>
              <a:rPr lang="en-US" b="1" dirty="0" err="1">
                <a:solidFill>
                  <a:srgbClr val="C00000"/>
                </a:solidFill>
              </a:rPr>
              <a:t>Contd</a:t>
            </a:r>
            <a:r>
              <a:rPr lang="en-US" b="1" dirty="0">
                <a:solidFill>
                  <a:srgbClr val="C00000"/>
                </a:solidFill>
              </a:rPr>
              <a:t>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5181600"/>
          </a:xfrm>
          <a:solidFill>
            <a:schemeClr val="accent3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 </a:t>
            </a:r>
            <a:r>
              <a:rPr lang="en-US" b="1" dirty="0" smtClean="0">
                <a:solidFill>
                  <a:srgbClr val="00B0F0"/>
                </a:solidFill>
              </a:rPr>
              <a:t>IRDA,</a:t>
            </a:r>
            <a:r>
              <a:rPr lang="en-US" dirty="0" smtClean="0"/>
              <a:t> an assurance autonomous insurance regulator set up </a:t>
            </a:r>
            <a:r>
              <a:rPr lang="en-US" b="1" dirty="0" smtClean="0">
                <a:solidFill>
                  <a:srgbClr val="00B0F0"/>
                </a:solidFill>
              </a:rPr>
              <a:t>in 2000, </a:t>
            </a:r>
            <a:r>
              <a:rPr lang="en-US" dirty="0" smtClean="0"/>
              <a:t>has extensive powers to oversee the insurance business and </a:t>
            </a:r>
            <a:r>
              <a:rPr lang="en-US" b="1" dirty="0" smtClean="0">
                <a:solidFill>
                  <a:srgbClr val="00B0F0"/>
                </a:solidFill>
              </a:rPr>
              <a:t>regulate</a:t>
            </a:r>
            <a:r>
              <a:rPr lang="en-US" dirty="0" smtClean="0"/>
              <a:t> in a manner that will </a:t>
            </a:r>
            <a:r>
              <a:rPr lang="en-US" b="1" dirty="0" smtClean="0">
                <a:solidFill>
                  <a:srgbClr val="00B0F0"/>
                </a:solidFill>
              </a:rPr>
              <a:t>safeguard the interest of the insured.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8024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581</Words>
  <Application>Microsoft Office PowerPoint</Application>
  <PresentationFormat>On-screen Show (4:3)</PresentationFormat>
  <Paragraphs>96</Paragraphs>
  <Slides>18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Slide 1</vt:lpstr>
      <vt:lpstr>Slide 2</vt:lpstr>
      <vt:lpstr>MODULE – I  Content</vt:lpstr>
      <vt:lpstr>Introduction to Life Insurance.</vt:lpstr>
      <vt:lpstr>Slide 5</vt:lpstr>
      <vt:lpstr>History of Life Insurance</vt:lpstr>
      <vt:lpstr>Contd….</vt:lpstr>
      <vt:lpstr>Contd….</vt:lpstr>
      <vt:lpstr>Contd….</vt:lpstr>
      <vt:lpstr>Why to have a Life Insurance?</vt:lpstr>
      <vt:lpstr>Why Insurance Sector Is Privatized?</vt:lpstr>
      <vt:lpstr>5 ‘R’s of Insurance</vt:lpstr>
      <vt:lpstr>Slide 13</vt:lpstr>
      <vt:lpstr>Classification Chart</vt:lpstr>
      <vt:lpstr>Life Insurance: Market Share 2010-11</vt:lpstr>
      <vt:lpstr>Slide 16</vt:lpstr>
      <vt:lpstr>Slide 17</vt:lpstr>
      <vt:lpstr>Slide 18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Miheer</dc:creator>
  <cp:lastModifiedBy>Admin</cp:lastModifiedBy>
  <cp:revision>27</cp:revision>
  <dcterms:created xsi:type="dcterms:W3CDTF">2006-08-16T00:00:00Z</dcterms:created>
  <dcterms:modified xsi:type="dcterms:W3CDTF">2023-12-18T16:07:44Z</dcterms:modified>
</cp:coreProperties>
</file>