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dLbls/>
        <c:firstSliceAng val="0"/>
      </c:pieChart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053D-437D-4A14-835E-A7C2C4854EC1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557AF-9F58-4805-8E01-80AC3FE83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159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557AF-9F58-4805-8E01-80AC3FE83C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9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557AF-9F58-4805-8E01-80AC3FE83CB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87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Vivekanand College, Kolhapur(Autonomous)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Department of Commerce</a:t>
            </a:r>
          </a:p>
          <a:p>
            <a:pPr>
              <a:buNone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                         </a:t>
            </a:r>
            <a:r>
              <a:rPr lang="en-US" sz="2400" b="1" smtClean="0">
                <a:solidFill>
                  <a:srgbClr val="0070C0"/>
                </a:solidFill>
              </a:rPr>
              <a:t>B.COM-I_SEM-II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Why to have a Life Insurance?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495800" cy="5334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P</a:t>
            </a:r>
            <a:r>
              <a:rPr lang="en-US" dirty="0" smtClean="0"/>
              <a:t>rotection (security)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L</a:t>
            </a:r>
            <a:r>
              <a:rPr lang="en-US" b="1" dirty="0" smtClean="0"/>
              <a:t>i</a:t>
            </a:r>
            <a:r>
              <a:rPr lang="en-US" dirty="0" smtClean="0"/>
              <a:t>quidity (investment/ saving)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</a:t>
            </a:r>
            <a:r>
              <a:rPr lang="en-US" dirty="0" smtClean="0"/>
              <a:t>ax Relief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oney when to need it (collateral for loans/old age pension)</a:t>
            </a:r>
            <a:endParaRPr lang="en-US" dirty="0"/>
          </a:p>
        </p:txBody>
      </p:sp>
      <p:pic>
        <p:nvPicPr>
          <p:cNvPr id="2050" name="Picture 2" descr="G:\B.COM-I- 19-20\images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810000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63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Why Insurance Sector Is Privatized?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dirty="0" smtClean="0"/>
              <a:t>To give individual &amp; corporate consumers a competitive environment that can deliver products &amp; services in tune with their requirements.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dirty="0" smtClean="0"/>
              <a:t>Industry to benefit from technology transfer &amp; capital from global insurance players.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dirty="0" smtClean="0"/>
              <a:t>India is a signatory to WTO committed to open insurance &amp; banking.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36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/>
              <a:t>5 ‘R’s of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Risk</a:t>
            </a:r>
          </a:p>
          <a:p>
            <a:r>
              <a:rPr lang="en-US" dirty="0" smtClean="0"/>
              <a:t>Return</a:t>
            </a:r>
          </a:p>
          <a:p>
            <a:r>
              <a:rPr lang="en-US" dirty="0" smtClean="0"/>
              <a:t>Riders</a:t>
            </a:r>
          </a:p>
          <a:p>
            <a:r>
              <a:rPr lang="en-US" dirty="0" smtClean="0"/>
              <a:t>Rewards Value Add</a:t>
            </a:r>
          </a:p>
          <a:p>
            <a:r>
              <a:rPr lang="en-US" dirty="0" smtClean="0"/>
              <a:t>Rebate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Insurance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Is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Fortunate Many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For </a:t>
            </a:r>
          </a:p>
          <a:p>
            <a:pPr marL="0" indent="0">
              <a:buNone/>
            </a:pPr>
            <a:r>
              <a:rPr lang="en-US" b="1" dirty="0" smtClean="0"/>
              <a:t>                                                    Unfortunate</a:t>
            </a:r>
          </a:p>
          <a:p>
            <a:pPr marL="0" indent="0">
              <a:buNone/>
            </a:pPr>
            <a:r>
              <a:rPr lang="en-US" b="1" dirty="0" smtClean="0"/>
              <a:t>                                                         Few</a:t>
            </a:r>
          </a:p>
        </p:txBody>
      </p:sp>
    </p:spTree>
    <p:extLst>
      <p:ext uri="{BB962C8B-B14F-4D97-AF65-F5344CB8AC3E}">
        <p14:creationId xmlns:p14="http://schemas.microsoft.com/office/powerpoint/2010/main" xmlns="" val="24862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/>
              <a:t>Classification Chart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03625" y="1828800"/>
            <a:ext cx="39624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INSURANCE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000" y="3200400"/>
            <a:ext cx="26670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02381" y="3200400"/>
            <a:ext cx="2798619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LIFE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689764"/>
            <a:ext cx="16764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4724400"/>
            <a:ext cx="16002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MOTOR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14800" y="4724400"/>
            <a:ext cx="18288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MARINE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0" y="4724400"/>
            <a:ext cx="15240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FIRE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74957" y="2667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853684" y="2667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9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Life Insurance: </a:t>
            </a:r>
            <a:r>
              <a:rPr lang="en-US" b="1" smtClean="0"/>
              <a:t>Market Share 2010-11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90879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477000" y="2133600"/>
            <a:ext cx="114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LIC</a:t>
            </a:r>
          </a:p>
          <a:p>
            <a:r>
              <a:rPr lang="en-US" dirty="0"/>
              <a:t>ICICI</a:t>
            </a:r>
          </a:p>
          <a:p>
            <a:r>
              <a:rPr lang="en-US" dirty="0"/>
              <a:t>HDFC</a:t>
            </a:r>
          </a:p>
          <a:p>
            <a:r>
              <a:rPr lang="en-US" dirty="0"/>
              <a:t>OTHERS</a:t>
            </a:r>
          </a:p>
          <a:p>
            <a:r>
              <a:rPr lang="en-US" dirty="0"/>
              <a:t>SBI</a:t>
            </a:r>
          </a:p>
          <a:p>
            <a:r>
              <a:rPr lang="en-US" dirty="0"/>
              <a:t>BAJAJ</a:t>
            </a:r>
          </a:p>
          <a:p>
            <a:r>
              <a:rPr lang="en-US" dirty="0"/>
              <a:t>RELIANCE</a:t>
            </a:r>
          </a:p>
          <a:p>
            <a:r>
              <a:rPr lang="en-US" dirty="0"/>
              <a:t>BIRLA</a:t>
            </a:r>
          </a:p>
          <a:p>
            <a:r>
              <a:rPr lang="en-US" dirty="0"/>
              <a:t>MAX</a:t>
            </a:r>
          </a:p>
          <a:p>
            <a:r>
              <a:rPr lang="en-US" dirty="0"/>
              <a:t>TATA</a:t>
            </a:r>
          </a:p>
          <a:p>
            <a:r>
              <a:rPr lang="en-US" dirty="0"/>
              <a:t>MET</a:t>
            </a:r>
          </a:p>
          <a:p>
            <a:r>
              <a:rPr lang="en-US" dirty="0"/>
              <a:t>KOTAK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67600" y="2089160"/>
            <a:ext cx="60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50%</a:t>
            </a:r>
          </a:p>
          <a:p>
            <a:r>
              <a:rPr lang="en-US" dirty="0"/>
              <a:t>10%</a:t>
            </a:r>
          </a:p>
          <a:p>
            <a:r>
              <a:rPr lang="en-US" dirty="0"/>
              <a:t>6%</a:t>
            </a:r>
          </a:p>
          <a:p>
            <a:r>
              <a:rPr lang="en-US" dirty="0"/>
              <a:t>8%</a:t>
            </a:r>
          </a:p>
          <a:p>
            <a:r>
              <a:rPr lang="en-US" dirty="0"/>
              <a:t>5%</a:t>
            </a:r>
          </a:p>
          <a:p>
            <a:r>
              <a:rPr lang="en-US" dirty="0"/>
              <a:t>4%</a:t>
            </a:r>
          </a:p>
          <a:p>
            <a:r>
              <a:rPr lang="en-US" dirty="0"/>
              <a:t>5%</a:t>
            </a:r>
          </a:p>
          <a:p>
            <a:r>
              <a:rPr lang="en-US" dirty="0"/>
              <a:t>4%</a:t>
            </a:r>
          </a:p>
          <a:p>
            <a:r>
              <a:rPr lang="en-US" dirty="0"/>
              <a:t>3%</a:t>
            </a:r>
          </a:p>
          <a:p>
            <a:r>
              <a:rPr lang="en-US" dirty="0"/>
              <a:t>2%</a:t>
            </a:r>
          </a:p>
          <a:p>
            <a:r>
              <a:rPr lang="en-US" dirty="0"/>
              <a:t>1%</a:t>
            </a:r>
          </a:p>
          <a:p>
            <a:r>
              <a:rPr lang="en-US" dirty="0"/>
              <a:t>2%</a:t>
            </a:r>
          </a:p>
        </p:txBody>
      </p:sp>
    </p:spTree>
    <p:extLst>
      <p:ext uri="{BB962C8B-B14F-4D97-AF65-F5344CB8AC3E}">
        <p14:creationId xmlns:p14="http://schemas.microsoft.com/office/powerpoint/2010/main" xmlns="" val="23880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G:\B.COM-I- 19-20\images (2).jf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9248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787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2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370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2438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latin typeface="Arial Rounded MT Bold" pitchFamily="34" charset="0"/>
              </a:rPr>
              <a:t>      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Insurance paper –II</a:t>
            </a:r>
          </a:p>
          <a:p>
            <a:pPr marL="0" indent="0">
              <a:buNone/>
            </a:pPr>
            <a:endParaRPr lang="en-US" sz="4400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 by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 Dr.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Revati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Patil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3074" name="Picture 2" descr="G:\B.COM-I- 19-20\images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4638"/>
            <a:ext cx="8534400" cy="389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77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MODULE – I  Content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10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dirty="0" smtClean="0"/>
              <a:t>Life Insurance: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Introduction to Life Insurance.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Meaning &amp; Nature of Life Insurance.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Significance of Life Insurance.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Procedure of Taking Life Insurance Policy.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Life Insurance Products-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Whole Life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Endowment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Term Plans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Pension &amp; Annuity Plans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Settlement Of Claims.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LIC of India  -Role &amp;Functions.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Major Players In Life Insurance In India.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7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Introduction to Life Insurance.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Is Life Insurance?</a:t>
            </a:r>
          </a:p>
          <a:p>
            <a:pPr marL="0" indent="0">
              <a:buNone/>
            </a:pPr>
            <a:r>
              <a:rPr lang="en-US" dirty="0" smtClean="0"/>
              <a:t>Life insurance can be termed </a:t>
            </a:r>
            <a:r>
              <a:rPr lang="en-US" dirty="0" smtClean="0">
                <a:solidFill>
                  <a:srgbClr val="FF0000"/>
                </a:solidFill>
              </a:rPr>
              <a:t>as an agreement </a:t>
            </a:r>
            <a:r>
              <a:rPr lang="en-US" dirty="0" smtClean="0"/>
              <a:t>between the </a:t>
            </a:r>
            <a:r>
              <a:rPr lang="en-US" dirty="0" smtClean="0">
                <a:solidFill>
                  <a:srgbClr val="FF0000"/>
                </a:solidFill>
              </a:rPr>
              <a:t>policy owner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the insurer</a:t>
            </a:r>
            <a:r>
              <a:rPr lang="en-US" dirty="0" smtClean="0"/>
              <a:t>, where the </a:t>
            </a:r>
            <a:r>
              <a:rPr lang="en-US" dirty="0" smtClean="0">
                <a:solidFill>
                  <a:srgbClr val="FF0000"/>
                </a:solidFill>
              </a:rPr>
              <a:t>insurer</a:t>
            </a:r>
            <a:r>
              <a:rPr lang="en-US" dirty="0" smtClean="0"/>
              <a:t> for a consideration </a:t>
            </a:r>
            <a:r>
              <a:rPr lang="en-US" dirty="0" smtClean="0">
                <a:solidFill>
                  <a:srgbClr val="FF0000"/>
                </a:solidFill>
              </a:rPr>
              <a:t>agrees to </a:t>
            </a:r>
            <a:r>
              <a:rPr lang="en-US" dirty="0" smtClean="0"/>
              <a:t>pay a </a:t>
            </a:r>
            <a:r>
              <a:rPr lang="en-US" dirty="0" smtClean="0">
                <a:solidFill>
                  <a:srgbClr val="FF0000"/>
                </a:solidFill>
              </a:rPr>
              <a:t>sum of money </a:t>
            </a:r>
            <a:r>
              <a:rPr lang="en-US" dirty="0" smtClean="0"/>
              <a:t>upon the  occurrence of the insured  </a:t>
            </a:r>
            <a:r>
              <a:rPr lang="en-US" dirty="0" smtClean="0">
                <a:solidFill>
                  <a:srgbClr val="FF0000"/>
                </a:solidFill>
              </a:rPr>
              <a:t>individual’s death or other event</a:t>
            </a:r>
            <a:r>
              <a:rPr lang="en-US" dirty="0" smtClean="0"/>
              <a:t>, such as  terminal illness, critical illness or maturity of the policy.</a:t>
            </a:r>
            <a:endParaRPr lang="en-US" dirty="0"/>
          </a:p>
        </p:txBody>
      </p:sp>
      <p:pic>
        <p:nvPicPr>
          <p:cNvPr id="1026" name="Picture 2" descr="G:\B.COM-I- 19-20\images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886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14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G:\B.COM-I- 19-20\download.jf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724400"/>
            <a:ext cx="8458200" cy="1600200"/>
          </a:xfrm>
          <a:prstGeom prst="rect">
            <a:avLst/>
          </a:prstGeom>
          <a:noFill/>
        </p:spPr>
      </p:pic>
      <p:pic>
        <p:nvPicPr>
          <p:cNvPr id="1028" name="Picture 4" descr="G:\B.COM-I- 19-20\life-insurance-in-india-final-raja-10-7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534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History of Life Insurance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Insurance in India can be traced back to the Vedas for instance </a:t>
            </a:r>
            <a:r>
              <a:rPr lang="en-US" b="1" dirty="0">
                <a:solidFill>
                  <a:srgbClr val="00B0F0"/>
                </a:solidFill>
              </a:rPr>
              <a:t>Y</a:t>
            </a:r>
            <a:r>
              <a:rPr lang="en-US" b="1" dirty="0" smtClean="0">
                <a:solidFill>
                  <a:srgbClr val="00B0F0"/>
                </a:solidFill>
              </a:rPr>
              <a:t>ogakshema</a:t>
            </a:r>
            <a:r>
              <a:rPr lang="en-US" dirty="0" smtClean="0"/>
              <a:t> , the name of Life Insurance Corporation of India’s corporate headquarter, is derived from the  Rig Veda.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Bombay Mutual Assurance Society, the </a:t>
            </a:r>
            <a:r>
              <a:rPr lang="en-US" b="1" dirty="0" smtClean="0">
                <a:solidFill>
                  <a:srgbClr val="00B0F0"/>
                </a:solidFill>
              </a:rPr>
              <a:t>first Indian Life Assurance Society, was formed in 1870.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Other companies like Oriental, Bharat And Empire of India were also set up in the </a:t>
            </a:r>
            <a:r>
              <a:rPr lang="en-US" b="1" dirty="0" smtClean="0">
                <a:solidFill>
                  <a:srgbClr val="00B0F0"/>
                </a:solidFill>
              </a:rPr>
              <a:t>1870-90s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9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Contd</a:t>
            </a:r>
            <a:r>
              <a:rPr lang="en-US" b="1" dirty="0" smtClean="0">
                <a:solidFill>
                  <a:srgbClr val="C00000"/>
                </a:solidFill>
              </a:rPr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was during the </a:t>
            </a:r>
            <a:r>
              <a:rPr lang="en-US" b="1" dirty="0" err="1" smtClean="0">
                <a:solidFill>
                  <a:srgbClr val="00B0F0"/>
                </a:solidFill>
              </a:rPr>
              <a:t>Swadeshi</a:t>
            </a:r>
            <a:r>
              <a:rPr lang="en-US" b="1" dirty="0" smtClean="0">
                <a:solidFill>
                  <a:srgbClr val="00B0F0"/>
                </a:solidFill>
              </a:rPr>
              <a:t> Movement </a:t>
            </a:r>
            <a:r>
              <a:rPr lang="en-US" dirty="0" smtClean="0"/>
              <a:t>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that insurance witnessed a big boom in India with several more companies being set up.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By the </a:t>
            </a:r>
            <a:r>
              <a:rPr lang="en-US" b="1" dirty="0" smtClean="0">
                <a:solidFill>
                  <a:srgbClr val="00B0F0"/>
                </a:solidFill>
              </a:rPr>
              <a:t>mid -1950s</a:t>
            </a:r>
            <a:r>
              <a:rPr lang="en-US" dirty="0" smtClean="0"/>
              <a:t>, there were around </a:t>
            </a:r>
            <a:r>
              <a:rPr lang="en-US" b="1" dirty="0" smtClean="0">
                <a:solidFill>
                  <a:srgbClr val="00B0F0"/>
                </a:solidFill>
              </a:rPr>
              <a:t>170 </a:t>
            </a:r>
            <a:r>
              <a:rPr lang="en-US" dirty="0" smtClean="0"/>
              <a:t>insurance companies and so provident fund societies in the country’s life insurance scene. However in </a:t>
            </a:r>
            <a:r>
              <a:rPr lang="en-US" b="1" dirty="0" smtClean="0">
                <a:solidFill>
                  <a:srgbClr val="00B0F0"/>
                </a:solidFill>
              </a:rPr>
              <a:t>the absence of regulatory framework</a:t>
            </a:r>
            <a:r>
              <a:rPr lang="en-US" dirty="0" smtClean="0"/>
              <a:t>. Scams and irregularities were prevalent in most of these companies.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5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Contd</a:t>
            </a:r>
            <a:r>
              <a:rPr lang="en-US" b="1" dirty="0">
                <a:solidFill>
                  <a:srgbClr val="C00000"/>
                </a:solidFill>
              </a:rPr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As a result, the government decided to </a:t>
            </a:r>
            <a:r>
              <a:rPr lang="en-US" b="1" dirty="0" smtClean="0">
                <a:solidFill>
                  <a:srgbClr val="00B0F0"/>
                </a:solidFill>
              </a:rPr>
              <a:t>nationalize the life assurance business in </a:t>
            </a:r>
            <a:r>
              <a:rPr lang="en-US" b="1" dirty="0">
                <a:solidFill>
                  <a:srgbClr val="00B0F0"/>
                </a:solidFill>
              </a:rPr>
              <a:t>I</a:t>
            </a:r>
            <a:r>
              <a:rPr lang="en-US" b="1" dirty="0" smtClean="0">
                <a:solidFill>
                  <a:srgbClr val="00B0F0"/>
                </a:solidFill>
              </a:rPr>
              <a:t>ndia.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L</a:t>
            </a:r>
            <a:r>
              <a:rPr lang="en-US" dirty="0" smtClean="0"/>
              <a:t>ife </a:t>
            </a:r>
            <a:r>
              <a:rPr lang="en-US" b="1" dirty="0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nsurance </a:t>
            </a:r>
            <a:r>
              <a:rPr lang="en-US" b="1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orporation of </a:t>
            </a:r>
            <a:r>
              <a:rPr lang="en-US" b="1" dirty="0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ndia was set up in </a:t>
            </a:r>
            <a:r>
              <a:rPr lang="en-US" b="1" dirty="0" smtClean="0">
                <a:solidFill>
                  <a:srgbClr val="00B0F0"/>
                </a:solidFill>
              </a:rPr>
              <a:t>1956 </a:t>
            </a:r>
            <a:r>
              <a:rPr lang="en-US" dirty="0" smtClean="0"/>
              <a:t>to take over around </a:t>
            </a:r>
            <a:r>
              <a:rPr lang="en-US" b="1" dirty="0" smtClean="0">
                <a:solidFill>
                  <a:srgbClr val="00B0F0"/>
                </a:solidFill>
              </a:rPr>
              <a:t>250 </a:t>
            </a:r>
            <a:r>
              <a:rPr lang="en-US" dirty="0" smtClean="0"/>
              <a:t>life insurance companies.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F</a:t>
            </a:r>
            <a:r>
              <a:rPr lang="en-US" dirty="0" smtClean="0"/>
              <a:t>or years thereafter insurance remained a </a:t>
            </a:r>
            <a:r>
              <a:rPr lang="en-US" b="1" dirty="0" smtClean="0">
                <a:solidFill>
                  <a:srgbClr val="00B0F0"/>
                </a:solidFill>
              </a:rPr>
              <a:t>monopoly of the public sector. </a:t>
            </a:r>
            <a:r>
              <a:rPr lang="en-US" dirty="0" smtClean="0"/>
              <a:t>The sector was finally opened up to </a:t>
            </a:r>
            <a:r>
              <a:rPr lang="en-US" b="1" dirty="0" smtClean="0">
                <a:solidFill>
                  <a:srgbClr val="00B0F0"/>
                </a:solidFill>
              </a:rPr>
              <a:t>private players in 2001.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3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Contd</a:t>
            </a:r>
            <a:r>
              <a:rPr lang="en-US" b="1" dirty="0">
                <a:solidFill>
                  <a:srgbClr val="C00000"/>
                </a:solidFill>
              </a:rPr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 </a:t>
            </a:r>
            <a:r>
              <a:rPr lang="en-US" b="1" dirty="0" smtClean="0">
                <a:solidFill>
                  <a:srgbClr val="00B0F0"/>
                </a:solidFill>
              </a:rPr>
              <a:t>IRDA,</a:t>
            </a:r>
            <a:r>
              <a:rPr lang="en-US" dirty="0" smtClean="0"/>
              <a:t> an assurance autonomous insurance regulator set up </a:t>
            </a:r>
            <a:r>
              <a:rPr lang="en-US" b="1" dirty="0" smtClean="0">
                <a:solidFill>
                  <a:srgbClr val="00B0F0"/>
                </a:solidFill>
              </a:rPr>
              <a:t>in 2000, </a:t>
            </a:r>
            <a:r>
              <a:rPr lang="en-US" dirty="0" smtClean="0"/>
              <a:t>has extensive powers to oversee the insurance business and </a:t>
            </a:r>
            <a:r>
              <a:rPr lang="en-US" b="1" dirty="0" smtClean="0">
                <a:solidFill>
                  <a:srgbClr val="00B0F0"/>
                </a:solidFill>
              </a:rPr>
              <a:t>regulate</a:t>
            </a:r>
            <a:r>
              <a:rPr lang="en-US" dirty="0" smtClean="0"/>
              <a:t> in a manner that will </a:t>
            </a:r>
            <a:r>
              <a:rPr lang="en-US" b="1" dirty="0" smtClean="0">
                <a:solidFill>
                  <a:srgbClr val="00B0F0"/>
                </a:solidFill>
              </a:rPr>
              <a:t>safeguard the interest of the insured.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02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581</Words>
  <Application>Microsoft Office PowerPoint</Application>
  <PresentationFormat>On-screen Show (4:3)</PresentationFormat>
  <Paragraphs>96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MODULE – I  Content</vt:lpstr>
      <vt:lpstr>Introduction to Life Insurance.</vt:lpstr>
      <vt:lpstr>Slide 5</vt:lpstr>
      <vt:lpstr>History of Life Insurance</vt:lpstr>
      <vt:lpstr>Contd….</vt:lpstr>
      <vt:lpstr>Contd….</vt:lpstr>
      <vt:lpstr>Contd….</vt:lpstr>
      <vt:lpstr>Why to have a Life Insurance?</vt:lpstr>
      <vt:lpstr>Why Insurance Sector Is Privatized?</vt:lpstr>
      <vt:lpstr>5 ‘R’s of Insurance</vt:lpstr>
      <vt:lpstr>Slide 13</vt:lpstr>
      <vt:lpstr>Classification Chart</vt:lpstr>
      <vt:lpstr>Life Insurance: Market Share 2010-11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Miheer</dc:creator>
  <cp:lastModifiedBy>Admin</cp:lastModifiedBy>
  <cp:revision>27</cp:revision>
  <dcterms:created xsi:type="dcterms:W3CDTF">2006-08-16T00:00:00Z</dcterms:created>
  <dcterms:modified xsi:type="dcterms:W3CDTF">2023-12-18T16:07:44Z</dcterms:modified>
</cp:coreProperties>
</file>