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70" r:id="rId5"/>
    <p:sldId id="271" r:id="rId6"/>
    <p:sldId id="269" r:id="rId7"/>
    <p:sldId id="273" r:id="rId8"/>
    <p:sldId id="268" r:id="rId9"/>
    <p:sldId id="266" r:id="rId10"/>
    <p:sldId id="267" r:id="rId11"/>
    <p:sldId id="265" r:id="rId12"/>
    <p:sldId id="264" r:id="rId13"/>
    <p:sldId id="263" r:id="rId14"/>
    <p:sldId id="262" r:id="rId15"/>
    <p:sldId id="261" r:id="rId16"/>
    <p:sldId id="260" r:id="rId17"/>
    <p:sldId id="259" r:id="rId18"/>
    <p:sldId id="274" r:id="rId19"/>
    <p:sldId id="301" r:id="rId20"/>
    <p:sldId id="275" r:id="rId21"/>
    <p:sldId id="299" r:id="rId22"/>
    <p:sldId id="300" r:id="rId23"/>
    <p:sldId id="276" r:id="rId24"/>
    <p:sldId id="277" r:id="rId25"/>
    <p:sldId id="298" r:id="rId26"/>
    <p:sldId id="302" r:id="rId27"/>
    <p:sldId id="297" r:id="rId28"/>
    <p:sldId id="303" r:id="rId29"/>
    <p:sldId id="296" r:id="rId30"/>
    <p:sldId id="304" r:id="rId31"/>
    <p:sldId id="295" r:id="rId32"/>
    <p:sldId id="293" r:id="rId33"/>
    <p:sldId id="294" r:id="rId34"/>
    <p:sldId id="305" r:id="rId35"/>
    <p:sldId id="291" r:id="rId36"/>
    <p:sldId id="290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SEMESTER 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PRINCIPLES OF BUSINESS MANAGEMENT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TOTAL MARKS : 50 (35+15)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INTERNALS: FIELD WORK (15)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Cont……..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Therefore, it is important for management to achieve goals (effectiveness) with minimum resources i.e., as efficiently as possible while maintaining a balance between effectiveness and efficiency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Management</a:t>
            </a:r>
            <a:endParaRPr lang="en-US" b="1" dirty="0"/>
          </a:p>
        </p:txBody>
      </p:sp>
      <p:pic>
        <p:nvPicPr>
          <p:cNvPr id="4098" name="Picture 2" descr="C:\Users\Admin\Downloads\download (10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1" y="1752600"/>
            <a:ext cx="3733800" cy="3886199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Management is goal oriented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The Management Mantra from 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Create a vision and then ignite y </a:t>
            </a:r>
            <a:r>
              <a:rPr lang="en-US" dirty="0" err="1" smtClean="0"/>
              <a:t>organisation</a:t>
            </a:r>
            <a:r>
              <a:rPr lang="en-US" dirty="0" smtClean="0"/>
              <a:t> to make vision a reality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Focus on strategic issues.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Focus on the main issue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Involve everyone and welcome great ideas from everywhere.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Lead by example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https://strategyforexecs.com/jack-welch-ge/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Management is all pervasive / universal applicability.</a:t>
            </a:r>
            <a:endParaRPr lang="en-US" dirty="0"/>
          </a:p>
        </p:txBody>
      </p:sp>
      <p:pic>
        <p:nvPicPr>
          <p:cNvPr id="1026" name="Picture 2" descr="C:\Users\Admin\Downloads\download (1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3962399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Management is multidimensional:</a:t>
            </a:r>
          </a:p>
          <a:p>
            <a:r>
              <a:rPr lang="en-US" dirty="0" smtClean="0"/>
              <a:t> Management of work:</a:t>
            </a:r>
          </a:p>
          <a:p>
            <a:r>
              <a:rPr lang="en-US" dirty="0" smtClean="0"/>
              <a:t>Management of people:</a:t>
            </a:r>
          </a:p>
          <a:p>
            <a:r>
              <a:rPr lang="en-US" dirty="0" smtClean="0"/>
              <a:t>Management of operations:</a:t>
            </a:r>
          </a:p>
          <a:p>
            <a:endParaRPr lang="en-US" dirty="0"/>
          </a:p>
        </p:txBody>
      </p:sp>
      <p:pic>
        <p:nvPicPr>
          <p:cNvPr id="2050" name="Picture 2" descr="C:\Users\Admin\Downloads\images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37338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Management is a continuous process:</a:t>
            </a:r>
            <a:endParaRPr lang="en-US" dirty="0"/>
          </a:p>
        </p:txBody>
      </p:sp>
      <p:pic>
        <p:nvPicPr>
          <p:cNvPr id="3074" name="Picture 2" descr="C:\Users\Admin\Downloads\download (1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396239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Management is a group activity:</a:t>
            </a:r>
            <a:endParaRPr lang="en-US" dirty="0"/>
          </a:p>
        </p:txBody>
      </p:sp>
      <p:pic>
        <p:nvPicPr>
          <p:cNvPr id="4098" name="Picture 2" descr="C:\Users\Admin\Downloads\download (1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58139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Management is a dynamic function:</a:t>
            </a:r>
            <a:endParaRPr lang="en-US" dirty="0"/>
          </a:p>
        </p:txBody>
      </p:sp>
      <p:pic>
        <p:nvPicPr>
          <p:cNvPr id="5122" name="Picture 2" descr="C:\Users\Admin\Downloads\download (1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Management is an intangible force</a:t>
            </a:r>
            <a:endParaRPr lang="en-US" dirty="0"/>
          </a:p>
        </p:txBody>
      </p:sp>
      <p:pic>
        <p:nvPicPr>
          <p:cNvPr id="6147" name="Picture 3" descr="C:\Users\Admin\Downloads\download (1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41148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Management</a:t>
            </a:r>
            <a:endParaRPr lang="en-US" dirty="0"/>
          </a:p>
        </p:txBody>
      </p:sp>
      <p:pic>
        <p:nvPicPr>
          <p:cNvPr id="8194" name="Picture 2" descr="C:\Users\Admin\Downloads\download (17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81000" y="1676400"/>
            <a:ext cx="3733800" cy="4114799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Organizational Objectives: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Survival,</a:t>
            </a:r>
          </a:p>
          <a:p>
            <a:pPr>
              <a:buNone/>
            </a:pPr>
            <a:r>
              <a:rPr lang="en-US" dirty="0" smtClean="0"/>
              <a:t>   Growth,</a:t>
            </a:r>
          </a:p>
          <a:p>
            <a:pPr>
              <a:buNone/>
            </a:pPr>
            <a:r>
              <a:rPr lang="en-US" dirty="0" smtClean="0"/>
              <a:t>   Profit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https://iocl.com/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5122" name="Picture 2" descr="C:\Users\Admin\Downloads\images (9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4191000" cy="3962400"/>
          </a:xfrm>
          <a:prstGeom prst="rect">
            <a:avLst/>
          </a:prstGeom>
          <a:noFill/>
        </p:spPr>
      </p:pic>
      <p:pic>
        <p:nvPicPr>
          <p:cNvPr id="5123" name="Picture 3" descr="C:\Users\Admin\Downloads\download (2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76400"/>
            <a:ext cx="38862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ownloads\download (7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3505200" cy="4267200"/>
          </a:xfrm>
          <a:prstGeom prst="rect">
            <a:avLst/>
          </a:prstGeom>
          <a:noFill/>
        </p:spPr>
      </p:pic>
      <p:pic>
        <p:nvPicPr>
          <p:cNvPr id="1027" name="Picture 3" descr="C:\Users\Admin\Downloads\download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905000"/>
            <a:ext cx="37338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Admin\Downloads\image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33400" y="1752600"/>
            <a:ext cx="3657600" cy="43434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Social Objectives: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ITC – Empowering Rural India</a:t>
            </a:r>
          </a:p>
          <a:p>
            <a:r>
              <a:rPr lang="en-US" dirty="0" smtClean="0"/>
              <a:t>one of India’s largest consumer product and agribusiness companies. ITC’s E-</a:t>
            </a:r>
            <a:r>
              <a:rPr lang="en-US" dirty="0" err="1" smtClean="0"/>
              <a:t>Chaupal</a:t>
            </a:r>
            <a:r>
              <a:rPr lang="en-US" dirty="0" smtClean="0"/>
              <a:t> initiative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3074" name="Picture 2" descr="C:\Users\Admin\Downloads\download (19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4038600" cy="4114800"/>
          </a:xfrm>
          <a:prstGeom prst="rect">
            <a:avLst/>
          </a:prstGeom>
          <a:noFill/>
        </p:spPr>
      </p:pic>
      <p:pic>
        <p:nvPicPr>
          <p:cNvPr id="3076" name="Picture 4" descr="C:\Users\Admin\Downloads\download (2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00200"/>
            <a:ext cx="39624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098" name="Picture 2" descr="C:\Users\Admin\Downloads\images (7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1" y="1905000"/>
            <a:ext cx="3809999" cy="3733800"/>
          </a:xfrm>
          <a:prstGeom prst="rect">
            <a:avLst/>
          </a:prstGeom>
          <a:noFill/>
        </p:spPr>
      </p:pic>
      <p:pic>
        <p:nvPicPr>
          <p:cNvPr id="4099" name="Picture 3" descr="C:\Users\Admin\Downloads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05000"/>
            <a:ext cx="4191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Admin\Downloads\images (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81000" y="1676400"/>
            <a:ext cx="3962400" cy="39624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Personnel Objectives: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different personalities, backgrounds, experiences and objectives and  their diverse needs.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 of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helps in achieving group goals: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Management increases efficiency: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Management creates a dynamic </a:t>
            </a:r>
            <a:r>
              <a:rPr lang="en-US" dirty="0" err="1" smtClean="0"/>
              <a:t>organisation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helps in achieving personal objectives: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Management helps in the development of society: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Nature of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Management is as old as </a:t>
            </a:r>
            <a:r>
              <a:rPr lang="en-US" dirty="0" err="1" smtClean="0"/>
              <a:t>civilisation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Industrial Revolution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development of trade and commerce gradually led to the development of management principles and practices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Admin\Downloads\download (2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3914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as an 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Existence of theoretical knowledge: </a:t>
            </a:r>
          </a:p>
          <a:p>
            <a:pPr>
              <a:buNone/>
            </a:pPr>
            <a:r>
              <a:rPr lang="en-US" dirty="0" smtClean="0"/>
              <a:t> For example,  literature on dancing, public speaking, acting or music is widely </a:t>
            </a:r>
            <a:r>
              <a:rPr lang="en-US" dirty="0" err="1" smtClean="0"/>
              <a:t>recognised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b="1" dirty="0" err="1" smtClean="0"/>
              <a:t>Personalised</a:t>
            </a:r>
            <a:r>
              <a:rPr lang="en-US" b="1" dirty="0" smtClean="0"/>
              <a:t> application:</a:t>
            </a:r>
          </a:p>
          <a:p>
            <a:pPr>
              <a:buNone/>
            </a:pPr>
            <a:r>
              <a:rPr lang="en-US" dirty="0" smtClean="0"/>
              <a:t>For example, two dancers, two speakers, two actors, or two writers will always differ in demonstrating their art.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Based on practice and creativity:</a:t>
            </a:r>
          </a:p>
          <a:p>
            <a:pPr>
              <a:buNone/>
            </a:pPr>
            <a:r>
              <a:rPr lang="en-US" dirty="0" smtClean="0"/>
              <a:t>The best managers are committed and dedicated individuals; highly trained and educated, with personal qualities such as ambition, self motivation, creativity and imagination, a desire for development of the self and the </a:t>
            </a:r>
            <a:r>
              <a:rPr lang="en-US" dirty="0" err="1" smtClean="0"/>
              <a:t>organisation</a:t>
            </a:r>
            <a:r>
              <a:rPr lang="en-US" dirty="0" smtClean="0"/>
              <a:t> they belong to.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Admin\Downloads\images (10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6962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as a Science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) </a:t>
            </a:r>
            <a:r>
              <a:rPr lang="en-US" b="1" dirty="0" err="1" smtClean="0"/>
              <a:t>Systematised</a:t>
            </a:r>
            <a:r>
              <a:rPr lang="en-US" b="1" dirty="0" smtClean="0"/>
              <a:t> body of knowledge: </a:t>
            </a:r>
            <a:r>
              <a:rPr lang="en-US" dirty="0" smtClean="0"/>
              <a:t>Science is a systematic body of knowledge. Its principles are based on a cause and effect relationship. For example, the phenomenon of an apple falling from a tree towards the ground is explained by the law of gravity.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b="1" dirty="0" smtClean="0"/>
              <a:t>ii) Principles based on experimentation: </a:t>
            </a:r>
            <a:r>
              <a:rPr lang="en-US" dirty="0" smtClean="0"/>
              <a:t>Scientific principles are first developed through observation and then tested through repeated experimentation under controlled conditions. (</a:t>
            </a:r>
            <a:r>
              <a:rPr lang="en-US" b="1" dirty="0" smtClean="0"/>
              <a:t>iii) Universal validity: </a:t>
            </a:r>
            <a:r>
              <a:rPr lang="en-US" dirty="0" smtClean="0"/>
              <a:t>Scientific principles have universal validity and application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MODULE 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Introduction to Management: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Concept Effectiveness And Efficiency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Nature Of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Characteristics Of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Objectives Of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Importance Of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Management As An Art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Management As A Science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Management As A Profession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Management And Administration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Levels Of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Coordination — The Essence of Management, Characteristics of Coordination, Importance of Coordination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Admin\Downloads\download (5)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0772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as a Profession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specific qualifications and experience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Does this imply that management is a profession?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Well-defined body of knowledge: own theory and principles</a:t>
            </a:r>
          </a:p>
          <a:p>
            <a:r>
              <a:rPr lang="en-US" dirty="0" smtClean="0"/>
              <a:t>Restricted entry: specific degree</a:t>
            </a:r>
          </a:p>
          <a:p>
            <a:r>
              <a:rPr lang="en-US" dirty="0" smtClean="0"/>
              <a:t>Professional association:</a:t>
            </a:r>
          </a:p>
          <a:p>
            <a:pPr>
              <a:buNone/>
            </a:pPr>
            <a:r>
              <a:rPr lang="en-US" dirty="0" smtClean="0"/>
              <a:t>      AIMA</a:t>
            </a:r>
          </a:p>
          <a:p>
            <a:r>
              <a:rPr lang="en-US" dirty="0" smtClean="0"/>
              <a:t>Ethical code of conduct: </a:t>
            </a:r>
            <a:r>
              <a:rPr lang="en-US" dirty="0" err="1" smtClean="0"/>
              <a:t>statutary</a:t>
            </a:r>
            <a:r>
              <a:rPr lang="en-US" dirty="0" smtClean="0"/>
              <a:t> backing</a:t>
            </a:r>
          </a:p>
          <a:p>
            <a:r>
              <a:rPr lang="en-US" dirty="0" smtClean="0"/>
              <a:t>Service motive:</a:t>
            </a:r>
          </a:p>
          <a:p>
            <a:pPr>
              <a:buNone/>
            </a:pPr>
            <a:r>
              <a:rPr lang="en-US" dirty="0" smtClean="0"/>
              <a:t>    efficient and effective it automatically serves society by providing good quality products at reasonable prices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ownloads\download (18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438400"/>
            <a:ext cx="64008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Levels of Management</a:t>
            </a:r>
            <a:endParaRPr lang="en-US" b="1" dirty="0"/>
          </a:p>
        </p:txBody>
      </p:sp>
      <p:pic>
        <p:nvPicPr>
          <p:cNvPr id="1026" name="Picture 2" descr="C:\Users\Admin\Downloads\levels-of-management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7696200" cy="4419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Admin\Downloads\images (1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80010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Admin\Downloads\download (6)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7010399" cy="464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Coordination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— The Essence of Management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Characteristics of Coordination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Importance of </a:t>
            </a:r>
            <a:r>
              <a:rPr lang="en-US" dirty="0" smtClean="0">
                <a:solidFill>
                  <a:srgbClr val="0070C0"/>
                </a:solidFill>
              </a:rPr>
              <a:t>Coordination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Example:  ‘MUMBAI DABBAWALLAS’ – Excellence through Coordination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successful organization (TATA GROUP) which is amongst the top companies in India.</a:t>
            </a:r>
          </a:p>
          <a:p>
            <a:r>
              <a:rPr lang="en-US" dirty="0" smtClean="0"/>
              <a:t> It has secured top position because of its quality of management.</a:t>
            </a:r>
          </a:p>
          <a:p>
            <a:r>
              <a:rPr lang="en-US" dirty="0" smtClean="0"/>
              <a:t>Management is essential for all organizations big or small, profit or non-profit, services or manufacturing. Management is necessary so that individuals make their best contribution towards group objectives.</a:t>
            </a:r>
          </a:p>
          <a:p>
            <a:r>
              <a:rPr lang="en-US" dirty="0" smtClean="0"/>
              <a:t>Management consists of a series of interrelated functions.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“Management is the process of designing and maintaining an environment in which individuals, working together in groups, efficiently accomplish selected aims.” </a:t>
            </a:r>
          </a:p>
          <a:p>
            <a:pPr>
              <a:buNone/>
            </a:pPr>
            <a:r>
              <a:rPr lang="en-US" dirty="0" smtClean="0"/>
              <a:t>Harold Koontz and Heinz </a:t>
            </a:r>
            <a:r>
              <a:rPr lang="en-US" dirty="0" err="1" smtClean="0"/>
              <a:t>Weihrich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“Management is defined as t he process of planning, </a:t>
            </a:r>
            <a:r>
              <a:rPr lang="en-US" dirty="0" err="1" smtClean="0"/>
              <a:t>organising</a:t>
            </a:r>
            <a:r>
              <a:rPr lang="en-US" dirty="0" smtClean="0"/>
              <a:t>, actuating and controlling an </a:t>
            </a:r>
            <a:r>
              <a:rPr lang="en-US" dirty="0" err="1" smtClean="0"/>
              <a:t>organisation’s</a:t>
            </a:r>
            <a:r>
              <a:rPr lang="en-US" dirty="0" smtClean="0"/>
              <a:t> operations in order to achieve coordination of the human and material resources essential in the effective and efficient attainment of objectives.” </a:t>
            </a:r>
          </a:p>
          <a:p>
            <a:pPr>
              <a:buNone/>
            </a:pPr>
            <a:r>
              <a:rPr lang="en-US" dirty="0" smtClean="0"/>
              <a:t>Robert L. </a:t>
            </a:r>
            <a:r>
              <a:rPr lang="en-US" dirty="0" err="1" smtClean="0"/>
              <a:t>Trewelly</a:t>
            </a:r>
            <a:r>
              <a:rPr lang="en-US" dirty="0" smtClean="0"/>
              <a:t> and M. Gene Newport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 activities in any enterprise.</a:t>
            </a:r>
          </a:p>
          <a:p>
            <a:r>
              <a:rPr lang="en-US" dirty="0" smtClean="0"/>
              <a:t>Diverse tasks  towards the same goal</a:t>
            </a:r>
          </a:p>
          <a:p>
            <a:r>
              <a:rPr lang="en-US" dirty="0" smtClean="0"/>
              <a:t>Tasks are completed and goals are achieved (i.e., effectiveness) with the least amount of resources at a minimum cost (i.e., efficiency).</a:t>
            </a:r>
          </a:p>
          <a:p>
            <a:r>
              <a:rPr lang="en-US" dirty="0" smtClean="0"/>
              <a:t>Primary functions are planning, </a:t>
            </a:r>
            <a:r>
              <a:rPr lang="en-US" dirty="0" err="1" smtClean="0"/>
              <a:t>organising</a:t>
            </a:r>
            <a:r>
              <a:rPr lang="en-US" dirty="0" smtClean="0"/>
              <a:t>, staffing, directing and controlling.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ownloads\download (9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77724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smtClean="0"/>
              <a:t>            Effectiveness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                 Efficiency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Doing work effectively.</a:t>
            </a:r>
          </a:p>
          <a:p>
            <a:r>
              <a:rPr lang="en-US" dirty="0" smtClean="0"/>
              <a:t>Finishing the right task.</a:t>
            </a:r>
          </a:p>
          <a:p>
            <a:r>
              <a:rPr lang="en-US" dirty="0" smtClean="0"/>
              <a:t>Achieving the goals.</a:t>
            </a:r>
          </a:p>
          <a:p>
            <a:r>
              <a:rPr lang="en-US" dirty="0" smtClean="0"/>
              <a:t>End results.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means doing the task correctly and with minimum  by using less resources (i.e., the inputs) more benefits are derived (i.e., the outputs)</a:t>
            </a:r>
          </a:p>
          <a:p>
            <a:r>
              <a:rPr lang="en-US" dirty="0" smtClean="0"/>
              <a:t>Cutting down the cost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Effectiveness versus Efficiency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pic>
        <p:nvPicPr>
          <p:cNvPr id="3074" name="Picture 2" descr="C:\Users\Admin\Downloads\download (3)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7620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2268</TotalTime>
  <Words>880</Words>
  <Application>Microsoft Office PowerPoint</Application>
  <PresentationFormat>On-screen Show (4:3)</PresentationFormat>
  <Paragraphs>139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Civic</vt:lpstr>
      <vt:lpstr>SEMESTER I</vt:lpstr>
      <vt:lpstr>Slide 2</vt:lpstr>
      <vt:lpstr>MODULE I</vt:lpstr>
      <vt:lpstr>INTRODUCTION</vt:lpstr>
      <vt:lpstr>Definition </vt:lpstr>
      <vt:lpstr>CONCEPT</vt:lpstr>
      <vt:lpstr>Slide 7</vt:lpstr>
      <vt:lpstr>Effectiveness versus Efficiency</vt:lpstr>
      <vt:lpstr>Slide 9</vt:lpstr>
      <vt:lpstr>Cont……..</vt:lpstr>
      <vt:lpstr>Characteristics of Management</vt:lpstr>
      <vt:lpstr>Slide 12</vt:lpstr>
      <vt:lpstr>Slide 13</vt:lpstr>
      <vt:lpstr>Slide 14</vt:lpstr>
      <vt:lpstr>Slide 15</vt:lpstr>
      <vt:lpstr>Slide 16</vt:lpstr>
      <vt:lpstr>Slide 17</vt:lpstr>
      <vt:lpstr>Objectives of Management</vt:lpstr>
      <vt:lpstr>   </vt:lpstr>
      <vt:lpstr>Slide 20</vt:lpstr>
      <vt:lpstr>  </vt:lpstr>
      <vt:lpstr>  </vt:lpstr>
      <vt:lpstr>Slide 23</vt:lpstr>
      <vt:lpstr>Importance of Management</vt:lpstr>
      <vt:lpstr>Nature of Management</vt:lpstr>
      <vt:lpstr>Slide 26</vt:lpstr>
      <vt:lpstr>Management as an Art</vt:lpstr>
      <vt:lpstr>Slide 28</vt:lpstr>
      <vt:lpstr>Management as a Science</vt:lpstr>
      <vt:lpstr>Slide 30</vt:lpstr>
      <vt:lpstr>Management as a Profession</vt:lpstr>
      <vt:lpstr>Slide 32</vt:lpstr>
      <vt:lpstr>Levels of Management</vt:lpstr>
      <vt:lpstr>Slide 34</vt:lpstr>
      <vt:lpstr>Slide 35</vt:lpstr>
      <vt:lpstr>Coordination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Miheer</dc:creator>
  <cp:lastModifiedBy>Admin</cp:lastModifiedBy>
  <cp:revision>84</cp:revision>
  <dcterms:created xsi:type="dcterms:W3CDTF">2006-08-16T00:00:00Z</dcterms:created>
  <dcterms:modified xsi:type="dcterms:W3CDTF">2023-12-18T18:22:19Z</dcterms:modified>
</cp:coreProperties>
</file>