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6" r:id="rId3"/>
    <p:sldId id="256" r:id="rId4"/>
    <p:sldId id="260" r:id="rId5"/>
    <p:sldId id="261" r:id="rId6"/>
    <p:sldId id="265" r:id="rId7"/>
    <p:sldId id="267" r:id="rId8"/>
    <p:sldId id="264" r:id="rId9"/>
    <p:sldId id="263" r:id="rId10"/>
    <p:sldId id="262" r:id="rId11"/>
    <p:sldId id="257" r:id="rId12"/>
    <p:sldId id="259" r:id="rId13"/>
    <p:sldId id="268" r:id="rId14"/>
    <p:sldId id="258" r:id="rId15"/>
    <p:sldId id="271"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33.jpeg"/><Relationship Id="rId3" Type="http://schemas.openxmlformats.org/officeDocument/2006/relationships/image" Target="../media/image28.jpeg"/><Relationship Id="rId7" Type="http://schemas.openxmlformats.org/officeDocument/2006/relationships/image" Target="../media/image32.jpeg"/><Relationship Id="rId2" Type="http://schemas.openxmlformats.org/officeDocument/2006/relationships/image" Target="../media/image27.jpeg"/><Relationship Id="rId1" Type="http://schemas.openxmlformats.org/officeDocument/2006/relationships/slideLayout" Target="../slideLayouts/slideLayout2.xml"/><Relationship Id="rId6" Type="http://schemas.openxmlformats.org/officeDocument/2006/relationships/image" Target="../media/image31.jpeg"/><Relationship Id="rId11" Type="http://schemas.openxmlformats.org/officeDocument/2006/relationships/image" Target="../media/image36.jpeg"/><Relationship Id="rId5" Type="http://schemas.openxmlformats.org/officeDocument/2006/relationships/image" Target="../media/image30.jpeg"/><Relationship Id="rId10" Type="http://schemas.openxmlformats.org/officeDocument/2006/relationships/image" Target="../media/image35.jpeg"/><Relationship Id="rId4" Type="http://schemas.openxmlformats.org/officeDocument/2006/relationships/image" Target="../media/image29.jpeg"/><Relationship Id="rId9" Type="http://schemas.openxmlformats.org/officeDocument/2006/relationships/image" Target="../media/image3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sbilife.co.in/en/services" TargetMode="External"/><Relationship Id="rId2" Type="http://schemas.openxmlformats.org/officeDocument/2006/relationships/hyperlink" Target="https://www.hdfclife.com/" TargetMode="External"/><Relationship Id="rId1" Type="http://schemas.openxmlformats.org/officeDocument/2006/relationships/slideLayout" Target="../slideLayouts/slideLayout2.xml"/><Relationship Id="rId5" Type="http://schemas.openxmlformats.org/officeDocument/2006/relationships/hyperlink" Target="https://www.maxlifeinsurance.com/" TargetMode="External"/><Relationship Id="rId4" Type="http://schemas.openxmlformats.org/officeDocument/2006/relationships/hyperlink" Target="https://www.iciciprulife.com/life-insurance/life-insurance-importance.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7.jpeg"/><Relationship Id="rId9" Type="http://schemas.openxmlformats.org/officeDocument/2006/relationships/image" Target="../media/image12.jpeg"/></Relationships>
</file>

<file path=ppt/slides/_rels/slide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jpeg"/><Relationship Id="rId7" Type="http://schemas.openxmlformats.org/officeDocument/2006/relationships/image" Target="../media/image20.jpeg"/><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jpeg"/><Relationship Id="rId9" Type="http://schemas.openxmlformats.org/officeDocument/2006/relationships/image" Target="../media/image22.png"/></Relationships>
</file>

<file path=ppt/slides/_rels/slide8.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None/>
            </a:pPr>
            <a:r>
              <a:rPr lang="en-US" sz="2800" b="1" dirty="0" smtClean="0">
                <a:solidFill>
                  <a:srgbClr val="002060"/>
                </a:solidFill>
              </a:rPr>
              <a:t>    VIVEKANAND COLLEGE, KOLHAPUR(AUTONOMOUS)</a:t>
            </a:r>
          </a:p>
          <a:p>
            <a:pPr>
              <a:buNone/>
            </a:pPr>
            <a:r>
              <a:rPr lang="en-US" sz="2800" b="1" dirty="0" smtClean="0">
                <a:solidFill>
                  <a:srgbClr val="FF0000"/>
                </a:solidFill>
              </a:rPr>
              <a:t> </a:t>
            </a:r>
            <a:r>
              <a:rPr lang="en-US" sz="2800" b="1" dirty="0" smtClean="0">
                <a:solidFill>
                  <a:srgbClr val="FF0000"/>
                </a:solidFill>
              </a:rPr>
              <a:t>                          Department of Commerce</a:t>
            </a:r>
          </a:p>
          <a:p>
            <a:pPr>
              <a:buNone/>
            </a:pPr>
            <a:r>
              <a:rPr lang="en-US" sz="2800" b="1" dirty="0" smtClean="0">
                <a:solidFill>
                  <a:srgbClr val="002060"/>
                </a:solidFill>
              </a:rPr>
              <a:t> </a:t>
            </a:r>
            <a:r>
              <a:rPr lang="en-US" sz="2800" b="1" dirty="0" smtClean="0">
                <a:solidFill>
                  <a:srgbClr val="002060"/>
                </a:solidFill>
              </a:rPr>
              <a:t>                                     Dr. </a:t>
            </a:r>
            <a:r>
              <a:rPr lang="en-US" sz="2800" b="1" dirty="0" err="1" smtClean="0">
                <a:solidFill>
                  <a:srgbClr val="002060"/>
                </a:solidFill>
              </a:rPr>
              <a:t>Revati</a:t>
            </a:r>
            <a:r>
              <a:rPr lang="en-US" sz="2800" b="1" dirty="0" smtClean="0">
                <a:solidFill>
                  <a:srgbClr val="002060"/>
                </a:solidFill>
              </a:rPr>
              <a:t> </a:t>
            </a:r>
            <a:r>
              <a:rPr lang="en-US" sz="2800" b="1" dirty="0" err="1" smtClean="0">
                <a:solidFill>
                  <a:srgbClr val="002060"/>
                </a:solidFill>
              </a:rPr>
              <a:t>Patil</a:t>
            </a:r>
            <a:endParaRPr lang="en-US" sz="2800" b="1" dirty="0" smtClean="0">
              <a:solidFill>
                <a:srgbClr val="002060"/>
              </a:solidFill>
            </a:endParaRPr>
          </a:p>
          <a:p>
            <a:pPr>
              <a:buNone/>
            </a:pPr>
            <a:endParaRPr lang="en-US" sz="2800" b="1" dirty="0" smtClean="0">
              <a:solidFill>
                <a:srgbClr val="002060"/>
              </a:solidFill>
            </a:endParaRPr>
          </a:p>
          <a:p>
            <a:pPr>
              <a:buNone/>
            </a:pPr>
            <a:endParaRPr lang="en-US" sz="2800" b="1" dirty="0" smtClean="0">
              <a:solidFill>
                <a:srgbClr val="002060"/>
              </a:solidFill>
            </a:endParaRPr>
          </a:p>
          <a:p>
            <a:pPr>
              <a:buNone/>
            </a:pPr>
            <a:r>
              <a:rPr lang="en-US" sz="2800" b="1" dirty="0" smtClean="0">
                <a:solidFill>
                  <a:srgbClr val="002060"/>
                </a:solidFill>
              </a:rPr>
              <a:t>                            </a:t>
            </a:r>
            <a:r>
              <a:rPr lang="en-US" sz="2800" b="1" dirty="0" err="1" smtClean="0">
                <a:solidFill>
                  <a:srgbClr val="002060"/>
                </a:solidFill>
              </a:rPr>
              <a:t>B.Com</a:t>
            </a:r>
            <a:r>
              <a:rPr lang="en-US" sz="2800" b="1" dirty="0" smtClean="0">
                <a:solidFill>
                  <a:srgbClr val="002060"/>
                </a:solidFill>
              </a:rPr>
              <a:t>-I_INSURANCE-II</a:t>
            </a:r>
            <a:endParaRPr lang="en-US" sz="2800"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50000"/>
            </a:schemeClr>
          </a:solidFill>
        </p:spPr>
        <p:txBody>
          <a:bodyPr/>
          <a:lstStyle/>
          <a:p>
            <a:r>
              <a:rPr lang="en-US" b="1" dirty="0"/>
              <a:t>Legal Nature Life Insurance</a:t>
            </a:r>
          </a:p>
        </p:txBody>
      </p:sp>
      <p:sp>
        <p:nvSpPr>
          <p:cNvPr id="3" name="Content Placeholder 2"/>
          <p:cNvSpPr>
            <a:spLocks noGrp="1"/>
          </p:cNvSpPr>
          <p:nvPr>
            <p:ph idx="1"/>
          </p:nvPr>
        </p:nvSpPr>
        <p:spPr>
          <a:solidFill>
            <a:schemeClr val="bg2">
              <a:lumMod val="90000"/>
            </a:schemeClr>
          </a:solidFill>
        </p:spPr>
        <p:txBody>
          <a:bodyPr>
            <a:normAutofit fontScale="92500"/>
          </a:bodyPr>
          <a:lstStyle/>
          <a:p>
            <a:pPr marL="0" indent="0">
              <a:buNone/>
            </a:pPr>
            <a:r>
              <a:rPr lang="en-US" dirty="0" smtClean="0"/>
              <a:t>As per life insurance act, life insurance is the business of affecting contracts of insurance upon human life, including any contract whereby the payment of money is insured on death or the happening of any contingent, dependent on human life and shall be deemed to include:</a:t>
            </a:r>
          </a:p>
          <a:p>
            <a:pPr>
              <a:buFont typeface="Wingdings" pitchFamily="2" charset="2"/>
              <a:buChar char="Ø"/>
            </a:pPr>
            <a:r>
              <a:rPr lang="en-US" dirty="0" smtClean="0"/>
              <a:t> Granting of annuities on human life.</a:t>
            </a:r>
          </a:p>
          <a:p>
            <a:pPr>
              <a:buFont typeface="Wingdings" pitchFamily="2" charset="2"/>
              <a:buChar char="Ø"/>
            </a:pPr>
            <a:r>
              <a:rPr lang="en-US" dirty="0"/>
              <a:t> </a:t>
            </a:r>
            <a:r>
              <a:rPr lang="en-US" dirty="0" smtClean="0"/>
              <a:t>Granting of compensation on the happening of specified contingencies.</a:t>
            </a:r>
            <a:endParaRPr lang="en-US" dirty="0"/>
          </a:p>
        </p:txBody>
      </p:sp>
    </p:spTree>
    <p:extLst>
      <p:ext uri="{BB962C8B-B14F-4D97-AF65-F5344CB8AC3E}">
        <p14:creationId xmlns="" xmlns:p14="http://schemas.microsoft.com/office/powerpoint/2010/main" val="3968057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50000"/>
            </a:schemeClr>
          </a:solidFill>
        </p:spPr>
        <p:txBody>
          <a:bodyPr/>
          <a:lstStyle/>
          <a:p>
            <a:r>
              <a:rPr lang="en-US" b="1" dirty="0" smtClean="0"/>
              <a:t>Use of life insurance</a:t>
            </a:r>
            <a:endParaRPr lang="en-US" b="1" dirty="0"/>
          </a:p>
        </p:txBody>
      </p:sp>
      <p:sp>
        <p:nvSpPr>
          <p:cNvPr id="3" name="Content Placeholder 2"/>
          <p:cNvSpPr>
            <a:spLocks noGrp="1"/>
          </p:cNvSpPr>
          <p:nvPr>
            <p:ph idx="1"/>
          </p:nvPr>
        </p:nvSpPr>
        <p:spPr>
          <a:xfrm>
            <a:off x="228600" y="1447800"/>
            <a:ext cx="4267200" cy="4678363"/>
          </a:xfrm>
          <a:solidFill>
            <a:schemeClr val="bg2">
              <a:lumMod val="90000"/>
            </a:schemeClr>
          </a:solidFill>
        </p:spPr>
        <p:txBody>
          <a:bodyPr>
            <a:normAutofit lnSpcReduction="10000"/>
          </a:bodyPr>
          <a:lstStyle/>
          <a:p>
            <a:pPr>
              <a:buFont typeface="Wingdings" pitchFamily="2" charset="2"/>
              <a:buChar char="q"/>
            </a:pPr>
            <a:r>
              <a:rPr lang="en-US" dirty="0" smtClean="0"/>
              <a:t> Provides Protection For Family</a:t>
            </a:r>
          </a:p>
          <a:p>
            <a:pPr>
              <a:buFont typeface="Wingdings" pitchFamily="2" charset="2"/>
              <a:buChar char="q"/>
            </a:pPr>
            <a:r>
              <a:rPr lang="en-US" dirty="0" smtClean="0"/>
              <a:t> Encourages Saving</a:t>
            </a:r>
          </a:p>
          <a:p>
            <a:pPr>
              <a:buFont typeface="Wingdings" pitchFamily="2" charset="2"/>
              <a:buChar char="q"/>
            </a:pPr>
            <a:r>
              <a:rPr lang="en-US" dirty="0" smtClean="0"/>
              <a:t> Provides Channel For Investment</a:t>
            </a:r>
          </a:p>
          <a:p>
            <a:pPr>
              <a:buFont typeface="Wingdings" pitchFamily="2" charset="2"/>
              <a:buChar char="q"/>
            </a:pPr>
            <a:r>
              <a:rPr lang="en-US" dirty="0" smtClean="0"/>
              <a:t> Elimination Dependency</a:t>
            </a:r>
          </a:p>
          <a:p>
            <a:pPr>
              <a:buFont typeface="Wingdings" pitchFamily="2" charset="2"/>
              <a:buChar char="q"/>
            </a:pPr>
            <a:r>
              <a:rPr lang="en-US" dirty="0" smtClean="0"/>
              <a:t> Helps In Capital Formation</a:t>
            </a:r>
            <a:endParaRPr lang="en-US" dirty="0"/>
          </a:p>
        </p:txBody>
      </p:sp>
      <p:pic>
        <p:nvPicPr>
          <p:cNvPr id="4098" name="Picture 2" descr="G:\B.COM-I- 19-20\images (1).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572000" y="1447800"/>
            <a:ext cx="4343400" cy="46482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2995401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50000"/>
            </a:schemeClr>
          </a:solidFill>
        </p:spPr>
        <p:txBody>
          <a:bodyPr>
            <a:normAutofit fontScale="90000"/>
          </a:bodyPr>
          <a:lstStyle/>
          <a:p>
            <a:r>
              <a:rPr lang="en-US" b="1" dirty="0" smtClean="0"/>
              <a:t>Characteristics of life insurance contract </a:t>
            </a:r>
            <a:endParaRPr lang="en-US" b="1" dirty="0"/>
          </a:p>
        </p:txBody>
      </p:sp>
      <p:sp>
        <p:nvSpPr>
          <p:cNvPr id="3" name="Content Placeholder 2"/>
          <p:cNvSpPr>
            <a:spLocks noGrp="1"/>
          </p:cNvSpPr>
          <p:nvPr>
            <p:ph idx="1"/>
          </p:nvPr>
        </p:nvSpPr>
        <p:spPr>
          <a:solidFill>
            <a:schemeClr val="bg2">
              <a:lumMod val="90000"/>
            </a:schemeClr>
          </a:solidFill>
        </p:spPr>
        <p:txBody>
          <a:bodyPr>
            <a:normAutofit lnSpcReduction="10000"/>
          </a:bodyPr>
          <a:lstStyle/>
          <a:p>
            <a:pPr>
              <a:buFont typeface="Wingdings" pitchFamily="2" charset="2"/>
              <a:buChar char="ü"/>
            </a:pPr>
            <a:r>
              <a:rPr lang="en-US" dirty="0" smtClean="0"/>
              <a:t> Nature of General Insurance</a:t>
            </a:r>
          </a:p>
          <a:p>
            <a:pPr>
              <a:buFont typeface="Wingdings" pitchFamily="2" charset="2"/>
              <a:buChar char="ü"/>
            </a:pPr>
            <a:r>
              <a:rPr lang="en-US" dirty="0" smtClean="0"/>
              <a:t> Insurable Interest</a:t>
            </a:r>
          </a:p>
          <a:p>
            <a:pPr>
              <a:buFont typeface="Wingdings" pitchFamily="2" charset="2"/>
              <a:buChar char="ü"/>
            </a:pPr>
            <a:r>
              <a:rPr lang="en-US" dirty="0" smtClean="0"/>
              <a:t> Utmost Good Faith</a:t>
            </a:r>
          </a:p>
          <a:p>
            <a:pPr>
              <a:buFont typeface="Wingdings" pitchFamily="2" charset="2"/>
              <a:buChar char="ü"/>
            </a:pPr>
            <a:r>
              <a:rPr lang="en-US" dirty="0" smtClean="0"/>
              <a:t> Warranties</a:t>
            </a:r>
          </a:p>
          <a:p>
            <a:pPr>
              <a:buFont typeface="Wingdings" pitchFamily="2" charset="2"/>
              <a:buChar char="ü"/>
            </a:pPr>
            <a:r>
              <a:rPr lang="en-US" dirty="0" smtClean="0"/>
              <a:t> Proximate Cause</a:t>
            </a:r>
          </a:p>
          <a:p>
            <a:pPr>
              <a:buFont typeface="Wingdings" pitchFamily="2" charset="2"/>
              <a:buChar char="ü"/>
            </a:pPr>
            <a:r>
              <a:rPr lang="en-US" dirty="0" smtClean="0"/>
              <a:t> Assignment and Nomination</a:t>
            </a:r>
          </a:p>
          <a:p>
            <a:pPr>
              <a:buFont typeface="Wingdings" pitchFamily="2" charset="2"/>
              <a:buChar char="ü"/>
            </a:pPr>
            <a:r>
              <a:rPr lang="en-US" dirty="0" smtClean="0"/>
              <a:t> Return of Premium</a:t>
            </a:r>
          </a:p>
          <a:p>
            <a:pPr>
              <a:buFont typeface="Wingdings" pitchFamily="2" charset="2"/>
              <a:buChar char="ü"/>
            </a:pPr>
            <a:r>
              <a:rPr lang="en-US" dirty="0" smtClean="0"/>
              <a:t> Other Feature</a:t>
            </a:r>
            <a:endParaRPr lang="en-US" dirty="0"/>
          </a:p>
        </p:txBody>
      </p:sp>
    </p:spTree>
    <p:extLst>
      <p:ext uri="{BB962C8B-B14F-4D97-AF65-F5344CB8AC3E}">
        <p14:creationId xmlns="" xmlns:p14="http://schemas.microsoft.com/office/powerpoint/2010/main" val="10893293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pic>
        <p:nvPicPr>
          <p:cNvPr id="25602" name="Picture 2" descr="G:\B.COM-I- 19-20\images (13).jfif"/>
          <p:cNvPicPr>
            <a:picLocks noGrp="1" noChangeAspect="1" noChangeArrowheads="1"/>
          </p:cNvPicPr>
          <p:nvPr>
            <p:ph idx="1"/>
          </p:nvPr>
        </p:nvPicPr>
        <p:blipFill>
          <a:blip r:embed="rId2" cstate="print"/>
          <a:srcRect/>
          <a:stretch>
            <a:fillRect/>
          </a:stretch>
        </p:blipFill>
        <p:spPr bwMode="auto">
          <a:xfrm>
            <a:off x="381000" y="228600"/>
            <a:ext cx="2857500" cy="2000250"/>
          </a:xfrm>
          <a:prstGeom prst="rect">
            <a:avLst/>
          </a:prstGeom>
          <a:noFill/>
        </p:spPr>
      </p:pic>
      <p:pic>
        <p:nvPicPr>
          <p:cNvPr id="25603" name="Picture 3" descr="G:\B.COM-I- 19-20\images (14).jfif"/>
          <p:cNvPicPr>
            <a:picLocks noChangeAspect="1" noChangeArrowheads="1"/>
          </p:cNvPicPr>
          <p:nvPr/>
        </p:nvPicPr>
        <p:blipFill>
          <a:blip r:embed="rId3" cstate="print"/>
          <a:srcRect/>
          <a:stretch>
            <a:fillRect/>
          </a:stretch>
        </p:blipFill>
        <p:spPr bwMode="auto">
          <a:xfrm>
            <a:off x="3276601" y="228600"/>
            <a:ext cx="2819400" cy="1790700"/>
          </a:xfrm>
          <a:prstGeom prst="rect">
            <a:avLst/>
          </a:prstGeom>
          <a:noFill/>
        </p:spPr>
      </p:pic>
      <p:pic>
        <p:nvPicPr>
          <p:cNvPr id="25604" name="Picture 4" descr="G:\B.COM-I- 19-20\download (10).jfif"/>
          <p:cNvPicPr>
            <a:picLocks noChangeAspect="1" noChangeArrowheads="1"/>
          </p:cNvPicPr>
          <p:nvPr/>
        </p:nvPicPr>
        <p:blipFill>
          <a:blip r:embed="rId4" cstate="print"/>
          <a:srcRect/>
          <a:stretch>
            <a:fillRect/>
          </a:stretch>
        </p:blipFill>
        <p:spPr bwMode="auto">
          <a:xfrm>
            <a:off x="381001" y="2143125"/>
            <a:ext cx="2857500" cy="1524000"/>
          </a:xfrm>
          <a:prstGeom prst="rect">
            <a:avLst/>
          </a:prstGeom>
          <a:noFill/>
        </p:spPr>
      </p:pic>
      <p:pic>
        <p:nvPicPr>
          <p:cNvPr id="25605" name="Picture 5" descr="G:\B.COM-I- 19-20\download (11).jfif"/>
          <p:cNvPicPr>
            <a:picLocks noChangeAspect="1" noChangeArrowheads="1"/>
          </p:cNvPicPr>
          <p:nvPr/>
        </p:nvPicPr>
        <p:blipFill>
          <a:blip r:embed="rId5" cstate="print"/>
          <a:srcRect/>
          <a:stretch>
            <a:fillRect/>
          </a:stretch>
        </p:blipFill>
        <p:spPr bwMode="auto">
          <a:xfrm>
            <a:off x="3276601" y="2057400"/>
            <a:ext cx="3086099" cy="1847850"/>
          </a:xfrm>
          <a:prstGeom prst="rect">
            <a:avLst/>
          </a:prstGeom>
          <a:noFill/>
        </p:spPr>
      </p:pic>
      <p:pic>
        <p:nvPicPr>
          <p:cNvPr id="25606" name="Picture 6" descr="G:\B.COM-I- 19-20\images (15).jfif"/>
          <p:cNvPicPr>
            <a:picLocks noChangeAspect="1" noChangeArrowheads="1"/>
          </p:cNvPicPr>
          <p:nvPr/>
        </p:nvPicPr>
        <p:blipFill>
          <a:blip r:embed="rId6" cstate="print"/>
          <a:srcRect/>
          <a:stretch>
            <a:fillRect/>
          </a:stretch>
        </p:blipFill>
        <p:spPr bwMode="auto">
          <a:xfrm>
            <a:off x="6248400" y="228601"/>
            <a:ext cx="2521527" cy="1828800"/>
          </a:xfrm>
          <a:prstGeom prst="rect">
            <a:avLst/>
          </a:prstGeom>
          <a:noFill/>
        </p:spPr>
      </p:pic>
      <p:pic>
        <p:nvPicPr>
          <p:cNvPr id="25607" name="Picture 7" descr="G:\B.COM-I- 19-20\images (16).jfif"/>
          <p:cNvPicPr>
            <a:picLocks noChangeAspect="1" noChangeArrowheads="1"/>
          </p:cNvPicPr>
          <p:nvPr/>
        </p:nvPicPr>
        <p:blipFill>
          <a:blip r:embed="rId7" cstate="print"/>
          <a:srcRect/>
          <a:stretch>
            <a:fillRect/>
          </a:stretch>
        </p:blipFill>
        <p:spPr bwMode="auto">
          <a:xfrm>
            <a:off x="6477000" y="2019300"/>
            <a:ext cx="2447925" cy="1943100"/>
          </a:xfrm>
          <a:prstGeom prst="rect">
            <a:avLst/>
          </a:prstGeom>
          <a:noFill/>
        </p:spPr>
      </p:pic>
      <p:pic>
        <p:nvPicPr>
          <p:cNvPr id="25608" name="Picture 8" descr="G:\B.COM-I- 19-20\download (12).jfif"/>
          <p:cNvPicPr>
            <a:picLocks noChangeAspect="1" noChangeArrowheads="1"/>
          </p:cNvPicPr>
          <p:nvPr/>
        </p:nvPicPr>
        <p:blipFill>
          <a:blip r:embed="rId8" cstate="print"/>
          <a:srcRect/>
          <a:stretch>
            <a:fillRect/>
          </a:stretch>
        </p:blipFill>
        <p:spPr bwMode="auto">
          <a:xfrm>
            <a:off x="381000" y="3886200"/>
            <a:ext cx="2857500" cy="1600200"/>
          </a:xfrm>
          <a:prstGeom prst="rect">
            <a:avLst/>
          </a:prstGeom>
          <a:noFill/>
        </p:spPr>
      </p:pic>
      <p:pic>
        <p:nvPicPr>
          <p:cNvPr id="25609" name="Picture 9" descr="G:\B.COM-I- 19-20\images (17).jfif"/>
          <p:cNvPicPr>
            <a:picLocks noChangeAspect="1" noChangeArrowheads="1"/>
          </p:cNvPicPr>
          <p:nvPr/>
        </p:nvPicPr>
        <p:blipFill>
          <a:blip r:embed="rId9" cstate="print"/>
          <a:srcRect/>
          <a:stretch>
            <a:fillRect/>
          </a:stretch>
        </p:blipFill>
        <p:spPr bwMode="auto">
          <a:xfrm>
            <a:off x="3429000" y="3962400"/>
            <a:ext cx="2438400" cy="2514600"/>
          </a:xfrm>
          <a:prstGeom prst="rect">
            <a:avLst/>
          </a:prstGeom>
          <a:noFill/>
        </p:spPr>
      </p:pic>
      <p:pic>
        <p:nvPicPr>
          <p:cNvPr id="25610" name="Picture 10" descr="G:\B.COM-I- 19-20\Conditional-assignment-life-insurance-pic.jpg"/>
          <p:cNvPicPr>
            <a:picLocks noChangeAspect="1" noChangeArrowheads="1"/>
          </p:cNvPicPr>
          <p:nvPr/>
        </p:nvPicPr>
        <p:blipFill>
          <a:blip r:embed="rId10" cstate="print"/>
          <a:srcRect/>
          <a:stretch>
            <a:fillRect/>
          </a:stretch>
        </p:blipFill>
        <p:spPr bwMode="auto">
          <a:xfrm>
            <a:off x="6248400" y="4114800"/>
            <a:ext cx="2571750" cy="2362200"/>
          </a:xfrm>
          <a:prstGeom prst="rect">
            <a:avLst/>
          </a:prstGeom>
          <a:noFill/>
        </p:spPr>
      </p:pic>
      <p:pic>
        <p:nvPicPr>
          <p:cNvPr id="25611" name="Picture 11" descr="G:\B.COM-I- 19-20\download (13).jfif"/>
          <p:cNvPicPr>
            <a:picLocks noChangeAspect="1" noChangeArrowheads="1"/>
          </p:cNvPicPr>
          <p:nvPr/>
        </p:nvPicPr>
        <p:blipFill>
          <a:blip r:embed="rId11" cstate="print"/>
          <a:srcRect/>
          <a:stretch>
            <a:fillRect/>
          </a:stretch>
        </p:blipFill>
        <p:spPr bwMode="auto">
          <a:xfrm>
            <a:off x="228601" y="5629274"/>
            <a:ext cx="3048000" cy="122872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50000"/>
            </a:schemeClr>
          </a:solidFill>
        </p:spPr>
        <p:txBody>
          <a:bodyPr/>
          <a:lstStyle/>
          <a:p>
            <a:r>
              <a:rPr lang="en-US" b="1" dirty="0" smtClean="0"/>
              <a:t>Disadvantages of Life Insurance</a:t>
            </a:r>
            <a:endParaRPr lang="en-US" b="1" dirty="0"/>
          </a:p>
        </p:txBody>
      </p:sp>
      <p:sp>
        <p:nvSpPr>
          <p:cNvPr id="3" name="Content Placeholder 2"/>
          <p:cNvSpPr>
            <a:spLocks noGrp="1"/>
          </p:cNvSpPr>
          <p:nvPr>
            <p:ph idx="1"/>
          </p:nvPr>
        </p:nvSpPr>
        <p:spPr>
          <a:solidFill>
            <a:schemeClr val="bg2">
              <a:lumMod val="90000"/>
            </a:schemeClr>
          </a:solidFill>
        </p:spPr>
        <p:txBody>
          <a:bodyPr/>
          <a:lstStyle/>
          <a:p>
            <a:pPr marL="514350" indent="-514350">
              <a:buFont typeface="+mj-lt"/>
              <a:buAutoNum type="arabicPeriod"/>
            </a:pPr>
            <a:r>
              <a:rPr lang="en-US" dirty="0"/>
              <a:t>Disadvantages of Life Insurance </a:t>
            </a:r>
            <a:r>
              <a:rPr lang="en-US" dirty="0" smtClean="0"/>
              <a:t> arises when it is used as an investment product.</a:t>
            </a:r>
          </a:p>
          <a:p>
            <a:pPr marL="514350" indent="-514350">
              <a:buFont typeface="+mj-lt"/>
              <a:buAutoNum type="arabicPeriod"/>
            </a:pPr>
            <a:r>
              <a:rPr lang="en-US" dirty="0" smtClean="0"/>
              <a:t>Buying Life Insurance when you have no need.</a:t>
            </a:r>
          </a:p>
          <a:p>
            <a:pPr marL="514350" indent="-514350">
              <a:buFont typeface="+mj-lt"/>
              <a:buAutoNum type="arabicPeriod"/>
            </a:pPr>
            <a:r>
              <a:rPr lang="en-US" dirty="0" smtClean="0"/>
              <a:t> Buying Complex Life Insurance products like ULIPs, Endowment, Child Plans etc. which give sub optimal results.</a:t>
            </a:r>
          </a:p>
          <a:p>
            <a:pPr marL="514350" indent="-514350">
              <a:buFont typeface="+mj-lt"/>
              <a:buAutoNum type="arabicPeriod"/>
            </a:pPr>
            <a:r>
              <a:rPr lang="en-US" dirty="0" smtClean="0"/>
              <a:t> Buying Expensive Policies.</a:t>
            </a:r>
            <a:endParaRPr lang="en-US" dirty="0"/>
          </a:p>
        </p:txBody>
      </p:sp>
    </p:spTree>
    <p:extLst>
      <p:ext uri="{BB962C8B-B14F-4D97-AF65-F5344CB8AC3E}">
        <p14:creationId xmlns="" xmlns:p14="http://schemas.microsoft.com/office/powerpoint/2010/main" val="41921619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REFERENCES</a:t>
            </a:r>
            <a:endParaRPr lang="en-US" b="1" dirty="0">
              <a:solidFill>
                <a:srgbClr val="C00000"/>
              </a:solidFill>
            </a:endParaRPr>
          </a:p>
        </p:txBody>
      </p:sp>
      <p:sp>
        <p:nvSpPr>
          <p:cNvPr id="3" name="Content Placeholder 2"/>
          <p:cNvSpPr>
            <a:spLocks noGrp="1"/>
          </p:cNvSpPr>
          <p:nvPr>
            <p:ph idx="1"/>
          </p:nvPr>
        </p:nvSpPr>
        <p:spPr/>
        <p:txBody>
          <a:bodyPr/>
          <a:lstStyle/>
          <a:p>
            <a:r>
              <a:rPr lang="en-US" dirty="0" smtClean="0">
                <a:hlinkClick r:id="rId2"/>
              </a:rPr>
              <a:t>https://licindia.in/policy-guidelines-helpline</a:t>
            </a:r>
          </a:p>
          <a:p>
            <a:r>
              <a:rPr lang="en-US" dirty="0" smtClean="0">
                <a:hlinkClick r:id="rId2"/>
              </a:rPr>
              <a:t>https</a:t>
            </a:r>
            <a:r>
              <a:rPr lang="en-US" dirty="0" smtClean="0">
                <a:hlinkClick r:id="rId2"/>
              </a:rPr>
              <a:t>://www.hdfclife.com</a:t>
            </a:r>
            <a:r>
              <a:rPr lang="en-US" dirty="0" smtClean="0">
                <a:hlinkClick r:id="rId2"/>
              </a:rPr>
              <a:t>/</a:t>
            </a:r>
            <a:endParaRPr lang="en-US" dirty="0" smtClean="0"/>
          </a:p>
          <a:p>
            <a:r>
              <a:rPr lang="en-US" dirty="0" smtClean="0">
                <a:hlinkClick r:id="rId3"/>
              </a:rPr>
              <a:t>https://</a:t>
            </a:r>
            <a:r>
              <a:rPr lang="en-US" dirty="0" smtClean="0">
                <a:hlinkClick r:id="rId3"/>
              </a:rPr>
              <a:t>www.sbilife.co.in/en/services</a:t>
            </a:r>
            <a:endParaRPr lang="en-US" dirty="0" smtClean="0"/>
          </a:p>
          <a:p>
            <a:r>
              <a:rPr lang="en-US" dirty="0" smtClean="0">
                <a:hlinkClick r:id="rId4"/>
              </a:rPr>
              <a:t>https://</a:t>
            </a:r>
            <a:r>
              <a:rPr lang="en-US" dirty="0" smtClean="0">
                <a:hlinkClick r:id="rId4"/>
              </a:rPr>
              <a:t>www.iciciprulife.com/life-insurance/life-insurance-importance.html</a:t>
            </a:r>
            <a:endParaRPr lang="en-US" dirty="0" smtClean="0"/>
          </a:p>
          <a:p>
            <a:r>
              <a:rPr lang="en-US" dirty="0" smtClean="0">
                <a:hlinkClick r:id="rId5"/>
              </a:rPr>
              <a:t>https://www.maxlifeinsurance.com</a:t>
            </a:r>
            <a:r>
              <a:rPr lang="en-US" dirty="0" smtClean="0">
                <a:hlinkClick r:id="rId5"/>
              </a:rPr>
              <a:t>/</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t>
            </a:r>
          </a:p>
          <a:p>
            <a:endParaRPr lang="en-US" dirty="0" smtClean="0"/>
          </a:p>
          <a:p>
            <a:r>
              <a:rPr lang="en-US" b="1" dirty="0" smtClean="0">
                <a:solidFill>
                  <a:srgbClr val="FF0000"/>
                </a:solidFill>
              </a:rPr>
              <a:t>                           THANK YOU !!!!</a:t>
            </a:r>
            <a:endParaRPr lang="en-US"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G:\B.COM-I- 19-20\images (1).jpg"/>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533400" y="304800"/>
            <a:ext cx="8153400" cy="2590800"/>
          </a:xfrm>
          <a:prstGeom prst="rect">
            <a:avLst/>
          </a:prstGeom>
          <a:noFill/>
          <a:extLst>
            <a:ext uri="{909E8E84-426E-40DD-AFC4-6F175D3DCCD1}">
              <a14:hiddenFill xmlns="" xmlns:a14="http://schemas.microsoft.com/office/drawing/2010/main">
                <a:solidFill>
                  <a:srgbClr val="FFFFFF"/>
                </a:solidFill>
              </a14:hiddenFill>
            </a:ext>
          </a:extLst>
        </p:spPr>
      </p:pic>
      <p:sp>
        <p:nvSpPr>
          <p:cNvPr id="11266" name="AutoShape 2" descr="Image result for Meaning &amp; Nature of Life Insuranc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1268" name="AutoShape 4" descr="Image result for Meaning &amp; Nature of Life Insuranc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1270" name="AutoShape 6" descr="Image result for Meaning &amp; Nature of Life Insuranc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1271" name="Picture 7" descr="G:\B.COM-I- 19-20\download (2).jfif"/>
          <p:cNvPicPr>
            <a:picLocks noChangeAspect="1" noChangeArrowheads="1"/>
          </p:cNvPicPr>
          <p:nvPr/>
        </p:nvPicPr>
        <p:blipFill>
          <a:blip r:embed="rId3" cstate="print"/>
          <a:srcRect/>
          <a:stretch>
            <a:fillRect/>
          </a:stretch>
        </p:blipFill>
        <p:spPr bwMode="auto">
          <a:xfrm>
            <a:off x="533400" y="3429000"/>
            <a:ext cx="8229600" cy="3276600"/>
          </a:xfrm>
          <a:prstGeom prst="rect">
            <a:avLst/>
          </a:prstGeom>
          <a:noFill/>
        </p:spPr>
      </p:pic>
    </p:spTree>
    <p:extLst>
      <p:ext uri="{BB962C8B-B14F-4D97-AF65-F5344CB8AC3E}">
        <p14:creationId xmlns="" xmlns:p14="http://schemas.microsoft.com/office/powerpoint/2010/main" val="115263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chemeClr val="bg2">
              <a:lumMod val="50000"/>
            </a:schemeClr>
          </a:solidFill>
        </p:spPr>
        <p:txBody>
          <a:bodyPr>
            <a:normAutofit fontScale="90000"/>
          </a:bodyPr>
          <a:lstStyle/>
          <a:p>
            <a:r>
              <a:rPr lang="en-US" b="1" dirty="0">
                <a:solidFill>
                  <a:schemeClr val="bg2">
                    <a:lumMod val="25000"/>
                  </a:schemeClr>
                </a:solidFill>
              </a:rPr>
              <a:t>Meaning &amp; Nature of Life Insurance</a:t>
            </a:r>
            <a:r>
              <a:rPr lang="en-US" dirty="0">
                <a:solidFill>
                  <a:srgbClr val="002060"/>
                </a:solidFill>
              </a:rPr>
              <a:t>.</a:t>
            </a:r>
            <a:br>
              <a:rPr lang="en-US" dirty="0">
                <a:solidFill>
                  <a:srgbClr val="002060"/>
                </a:solidFill>
              </a:rPr>
            </a:br>
            <a:endParaRPr lang="en-US" dirty="0">
              <a:solidFill>
                <a:srgbClr val="002060"/>
              </a:solidFill>
            </a:endParaRPr>
          </a:p>
        </p:txBody>
      </p:sp>
      <p:sp>
        <p:nvSpPr>
          <p:cNvPr id="5" name="Content Placeholder 4"/>
          <p:cNvSpPr>
            <a:spLocks noGrp="1"/>
          </p:cNvSpPr>
          <p:nvPr>
            <p:ph idx="1"/>
          </p:nvPr>
        </p:nvSpPr>
        <p:spPr>
          <a:xfrm>
            <a:off x="457200" y="1600200"/>
            <a:ext cx="4724400" cy="4525963"/>
          </a:xfrm>
          <a:solidFill>
            <a:schemeClr val="bg2">
              <a:lumMod val="90000"/>
            </a:schemeClr>
          </a:solidFill>
        </p:spPr>
        <p:txBody>
          <a:bodyPr>
            <a:normAutofit fontScale="70000" lnSpcReduction="20000"/>
          </a:bodyPr>
          <a:lstStyle/>
          <a:p>
            <a:pPr marL="0" indent="0">
              <a:buNone/>
            </a:pPr>
            <a:r>
              <a:rPr lang="en-US" b="1" dirty="0" smtClean="0"/>
              <a:t>Meaning:</a:t>
            </a:r>
          </a:p>
          <a:p>
            <a:pPr>
              <a:buFont typeface="Wingdings" pitchFamily="2" charset="2"/>
              <a:buChar char="Ø"/>
            </a:pPr>
            <a:r>
              <a:rPr lang="en-US" dirty="0" smtClean="0"/>
              <a:t>Life insurance </a:t>
            </a:r>
            <a:r>
              <a:rPr lang="en-US" b="1" dirty="0" smtClean="0">
                <a:solidFill>
                  <a:srgbClr val="FF0000"/>
                </a:solidFill>
              </a:rPr>
              <a:t>is a contract </a:t>
            </a:r>
            <a:r>
              <a:rPr lang="en-US" dirty="0" smtClean="0"/>
              <a:t>to a certain sum of money on the  death of a person </a:t>
            </a:r>
            <a:r>
              <a:rPr lang="en-US" b="1" dirty="0" smtClean="0">
                <a:solidFill>
                  <a:srgbClr val="FF0000"/>
                </a:solidFill>
              </a:rPr>
              <a:t>in consideration of </a:t>
            </a:r>
            <a:r>
              <a:rPr lang="en-US" dirty="0" smtClean="0"/>
              <a:t>the certain annuity for his life calculated according to the </a:t>
            </a:r>
            <a:r>
              <a:rPr lang="en-US" b="1" dirty="0" smtClean="0">
                <a:solidFill>
                  <a:srgbClr val="FF0000"/>
                </a:solidFill>
              </a:rPr>
              <a:t>probable duration of life.</a:t>
            </a:r>
          </a:p>
          <a:p>
            <a:pPr>
              <a:buFont typeface="Wingdings" pitchFamily="2" charset="2"/>
              <a:buChar char="Ø"/>
            </a:pPr>
            <a:r>
              <a:rPr lang="en-US" dirty="0"/>
              <a:t> </a:t>
            </a:r>
            <a:r>
              <a:rPr lang="en-US" dirty="0" smtClean="0"/>
              <a:t>a life insurance is a contract in which </a:t>
            </a:r>
            <a:r>
              <a:rPr lang="en-US" b="1" dirty="0" smtClean="0">
                <a:solidFill>
                  <a:srgbClr val="FF0000"/>
                </a:solidFill>
              </a:rPr>
              <a:t>one party agrees to pay</a:t>
            </a:r>
            <a:r>
              <a:rPr lang="en-US" dirty="0" smtClean="0"/>
              <a:t> a given sum of money upon the </a:t>
            </a:r>
            <a:r>
              <a:rPr lang="en-US" b="1" dirty="0" smtClean="0">
                <a:solidFill>
                  <a:srgbClr val="FF0000"/>
                </a:solidFill>
              </a:rPr>
              <a:t>happening of a particular event </a:t>
            </a:r>
            <a:r>
              <a:rPr lang="en-US" dirty="0" smtClean="0"/>
              <a:t>contingent upon the duration of human life in consideration of immediate </a:t>
            </a:r>
            <a:r>
              <a:rPr lang="en-US" b="1" dirty="0" smtClean="0">
                <a:solidFill>
                  <a:srgbClr val="FF0000"/>
                </a:solidFill>
              </a:rPr>
              <a:t>payment of smaller sum.</a:t>
            </a:r>
          </a:p>
          <a:p>
            <a:pPr marL="0" indent="0">
              <a:buNone/>
            </a:pPr>
            <a:endParaRPr lang="en-US" dirty="0"/>
          </a:p>
        </p:txBody>
      </p:sp>
      <p:pic>
        <p:nvPicPr>
          <p:cNvPr id="2050" name="Picture 2" descr="G:\B.COM-I- 19-20\images (2).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181600" y="1752600"/>
            <a:ext cx="3962400" cy="2209800"/>
          </a:xfrm>
          <a:prstGeom prst="rect">
            <a:avLst/>
          </a:prstGeom>
          <a:noFill/>
          <a:extLst>
            <a:ext uri="{909E8E84-426E-40DD-AFC4-6F175D3DCCD1}">
              <a14:hiddenFill xmlns="" xmlns:a14="http://schemas.microsoft.com/office/drawing/2010/main">
                <a:solidFill>
                  <a:srgbClr val="FFFFFF"/>
                </a:solidFill>
              </a14:hiddenFill>
            </a:ext>
          </a:extLst>
        </p:spPr>
      </p:pic>
      <p:pic>
        <p:nvPicPr>
          <p:cNvPr id="10241" name="Picture 1" descr="G:\B.COM-I- 19-20\images (3).jfif"/>
          <p:cNvPicPr>
            <a:picLocks noChangeAspect="1" noChangeArrowheads="1"/>
          </p:cNvPicPr>
          <p:nvPr/>
        </p:nvPicPr>
        <p:blipFill>
          <a:blip r:embed="rId3" cstate="print"/>
          <a:srcRect/>
          <a:stretch>
            <a:fillRect/>
          </a:stretch>
        </p:blipFill>
        <p:spPr bwMode="auto">
          <a:xfrm>
            <a:off x="5257800" y="4038600"/>
            <a:ext cx="3733800" cy="2590799"/>
          </a:xfrm>
          <a:prstGeom prst="rect">
            <a:avLst/>
          </a:prstGeom>
          <a:noFill/>
        </p:spPr>
      </p:pic>
    </p:spTree>
    <p:extLst>
      <p:ext uri="{BB962C8B-B14F-4D97-AF65-F5344CB8AC3E}">
        <p14:creationId xmlns="" xmlns:p14="http://schemas.microsoft.com/office/powerpoint/2010/main" val="3731850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50000"/>
            </a:schemeClr>
          </a:solidFill>
        </p:spPr>
        <p:txBody>
          <a:bodyPr/>
          <a:lstStyle/>
          <a:p>
            <a:r>
              <a:rPr lang="en-US" b="1" dirty="0" smtClean="0"/>
              <a:t>Features of life insurance</a:t>
            </a:r>
            <a:endParaRPr lang="en-US" b="1" dirty="0"/>
          </a:p>
        </p:txBody>
      </p:sp>
      <p:sp>
        <p:nvSpPr>
          <p:cNvPr id="3" name="Content Placeholder 2"/>
          <p:cNvSpPr>
            <a:spLocks noGrp="1"/>
          </p:cNvSpPr>
          <p:nvPr>
            <p:ph idx="1"/>
          </p:nvPr>
        </p:nvSpPr>
        <p:spPr>
          <a:xfrm>
            <a:off x="457200" y="1600200"/>
            <a:ext cx="3048000" cy="4525963"/>
          </a:xfrm>
          <a:solidFill>
            <a:schemeClr val="bg2">
              <a:lumMod val="90000"/>
            </a:schemeClr>
          </a:solidFill>
        </p:spPr>
        <p:txBody>
          <a:bodyPr>
            <a:normAutofit fontScale="85000" lnSpcReduction="10000"/>
          </a:bodyPr>
          <a:lstStyle/>
          <a:p>
            <a:pPr>
              <a:buFont typeface="Wingdings" pitchFamily="2" charset="2"/>
              <a:buChar char="§"/>
            </a:pPr>
            <a:r>
              <a:rPr lang="en-US" dirty="0" smtClean="0"/>
              <a:t>Outcome of A Contract</a:t>
            </a:r>
          </a:p>
          <a:p>
            <a:pPr>
              <a:buFont typeface="Wingdings" pitchFamily="2" charset="2"/>
              <a:buChar char="§"/>
            </a:pPr>
            <a:r>
              <a:rPr lang="en-US" dirty="0" smtClean="0"/>
              <a:t> Payment of Premium</a:t>
            </a:r>
          </a:p>
          <a:p>
            <a:pPr>
              <a:buFont typeface="Wingdings" pitchFamily="2" charset="2"/>
              <a:buChar char="§"/>
            </a:pPr>
            <a:r>
              <a:rPr lang="en-US" dirty="0" smtClean="0"/>
              <a:t> Payment of Sum Assured</a:t>
            </a:r>
          </a:p>
          <a:p>
            <a:pPr>
              <a:buFont typeface="Wingdings" pitchFamily="2" charset="2"/>
              <a:buChar char="§"/>
            </a:pPr>
            <a:r>
              <a:rPr lang="en-US" dirty="0" smtClean="0"/>
              <a:t> Insurable Interest</a:t>
            </a:r>
          </a:p>
          <a:p>
            <a:pPr>
              <a:buFont typeface="Wingdings" pitchFamily="2" charset="2"/>
              <a:buChar char="§"/>
            </a:pPr>
            <a:r>
              <a:rPr lang="en-US" dirty="0" smtClean="0"/>
              <a:t> Financial Help</a:t>
            </a:r>
          </a:p>
          <a:p>
            <a:pPr>
              <a:buFont typeface="Wingdings" pitchFamily="2" charset="2"/>
              <a:buChar char="§"/>
            </a:pPr>
            <a:r>
              <a:rPr lang="en-US" dirty="0" smtClean="0"/>
              <a:t> Encourages Saving</a:t>
            </a:r>
          </a:p>
          <a:p>
            <a:pPr marL="0" indent="0">
              <a:buNone/>
            </a:pPr>
            <a:endParaRPr lang="en-US" dirty="0"/>
          </a:p>
        </p:txBody>
      </p:sp>
      <p:pic>
        <p:nvPicPr>
          <p:cNvPr id="9218" name="Picture 2" descr="G:\B.COM-I- 19-20\download.png"/>
          <p:cNvPicPr>
            <a:picLocks noChangeAspect="1" noChangeArrowheads="1"/>
          </p:cNvPicPr>
          <p:nvPr/>
        </p:nvPicPr>
        <p:blipFill>
          <a:blip r:embed="rId2" cstate="print"/>
          <a:srcRect/>
          <a:stretch>
            <a:fillRect/>
          </a:stretch>
        </p:blipFill>
        <p:spPr bwMode="auto">
          <a:xfrm>
            <a:off x="3657600" y="1517073"/>
            <a:ext cx="2667000" cy="1219200"/>
          </a:xfrm>
          <a:prstGeom prst="rect">
            <a:avLst/>
          </a:prstGeom>
          <a:noFill/>
        </p:spPr>
      </p:pic>
      <p:pic>
        <p:nvPicPr>
          <p:cNvPr id="9219" name="Picture 3" descr="G:\B.COM-I- 19-20\download (3).jfif"/>
          <p:cNvPicPr>
            <a:picLocks noChangeAspect="1" noChangeArrowheads="1"/>
          </p:cNvPicPr>
          <p:nvPr/>
        </p:nvPicPr>
        <p:blipFill>
          <a:blip r:embed="rId3" cstate="print"/>
          <a:srcRect/>
          <a:stretch>
            <a:fillRect/>
          </a:stretch>
        </p:blipFill>
        <p:spPr bwMode="auto">
          <a:xfrm>
            <a:off x="6591300" y="1420091"/>
            <a:ext cx="2286000" cy="1295400"/>
          </a:xfrm>
          <a:prstGeom prst="rect">
            <a:avLst/>
          </a:prstGeom>
          <a:noFill/>
        </p:spPr>
      </p:pic>
      <p:pic>
        <p:nvPicPr>
          <p:cNvPr id="9220" name="Picture 4" descr="G:\B.COM-I- 19-20\images (4).jfif"/>
          <p:cNvPicPr>
            <a:picLocks noChangeAspect="1" noChangeArrowheads="1"/>
          </p:cNvPicPr>
          <p:nvPr/>
        </p:nvPicPr>
        <p:blipFill>
          <a:blip r:embed="rId4" cstate="print"/>
          <a:srcRect/>
          <a:stretch>
            <a:fillRect/>
          </a:stretch>
        </p:blipFill>
        <p:spPr bwMode="auto">
          <a:xfrm>
            <a:off x="6477000" y="2743200"/>
            <a:ext cx="2514600" cy="1228725"/>
          </a:xfrm>
          <a:prstGeom prst="rect">
            <a:avLst/>
          </a:prstGeom>
          <a:noFill/>
        </p:spPr>
      </p:pic>
      <p:pic>
        <p:nvPicPr>
          <p:cNvPr id="9221" name="Picture 5" descr="G:\B.COM-I- 19-20\images (5).jfif"/>
          <p:cNvPicPr>
            <a:picLocks noChangeAspect="1" noChangeArrowheads="1"/>
          </p:cNvPicPr>
          <p:nvPr/>
        </p:nvPicPr>
        <p:blipFill>
          <a:blip r:embed="rId5" cstate="print"/>
          <a:srcRect/>
          <a:stretch>
            <a:fillRect/>
          </a:stretch>
        </p:blipFill>
        <p:spPr bwMode="auto">
          <a:xfrm>
            <a:off x="3657600" y="2736273"/>
            <a:ext cx="2667000" cy="1219200"/>
          </a:xfrm>
          <a:prstGeom prst="rect">
            <a:avLst/>
          </a:prstGeom>
          <a:noFill/>
        </p:spPr>
      </p:pic>
      <p:pic>
        <p:nvPicPr>
          <p:cNvPr id="9222" name="Picture 6" descr="G:\B.COM-I- 19-20\images (6).jfif"/>
          <p:cNvPicPr>
            <a:picLocks noChangeAspect="1" noChangeArrowheads="1"/>
          </p:cNvPicPr>
          <p:nvPr/>
        </p:nvPicPr>
        <p:blipFill>
          <a:blip r:embed="rId6" cstate="print"/>
          <a:srcRect/>
          <a:stretch>
            <a:fillRect/>
          </a:stretch>
        </p:blipFill>
        <p:spPr bwMode="auto">
          <a:xfrm>
            <a:off x="3657600" y="4066309"/>
            <a:ext cx="2209800" cy="1066800"/>
          </a:xfrm>
          <a:prstGeom prst="rect">
            <a:avLst/>
          </a:prstGeom>
          <a:noFill/>
        </p:spPr>
      </p:pic>
      <p:pic>
        <p:nvPicPr>
          <p:cNvPr id="9223" name="Picture 7" descr="G:\B.COM-I- 19-20\images (7).jfif"/>
          <p:cNvPicPr>
            <a:picLocks noChangeAspect="1" noChangeArrowheads="1"/>
          </p:cNvPicPr>
          <p:nvPr/>
        </p:nvPicPr>
        <p:blipFill>
          <a:blip r:embed="rId7" cstate="print"/>
          <a:srcRect/>
          <a:stretch>
            <a:fillRect/>
          </a:stretch>
        </p:blipFill>
        <p:spPr bwMode="auto">
          <a:xfrm>
            <a:off x="3657600" y="5257800"/>
            <a:ext cx="2362200" cy="1288472"/>
          </a:xfrm>
          <a:prstGeom prst="rect">
            <a:avLst/>
          </a:prstGeom>
          <a:noFill/>
        </p:spPr>
      </p:pic>
      <p:pic>
        <p:nvPicPr>
          <p:cNvPr id="9224" name="Picture 8" descr="G:\B.COM-I- 19-20\images (8).jfif"/>
          <p:cNvPicPr>
            <a:picLocks noChangeAspect="1" noChangeArrowheads="1"/>
          </p:cNvPicPr>
          <p:nvPr/>
        </p:nvPicPr>
        <p:blipFill>
          <a:blip r:embed="rId8" cstate="print"/>
          <a:srcRect/>
          <a:stretch>
            <a:fillRect/>
          </a:stretch>
        </p:blipFill>
        <p:spPr bwMode="auto">
          <a:xfrm>
            <a:off x="5867400" y="4104409"/>
            <a:ext cx="1447800" cy="1028700"/>
          </a:xfrm>
          <a:prstGeom prst="rect">
            <a:avLst/>
          </a:prstGeom>
          <a:noFill/>
        </p:spPr>
      </p:pic>
      <p:pic>
        <p:nvPicPr>
          <p:cNvPr id="9226" name="Picture 10" descr="G:\B.COM-I- 19-20\images (9).jfif"/>
          <p:cNvPicPr>
            <a:picLocks noChangeAspect="1" noChangeArrowheads="1"/>
          </p:cNvPicPr>
          <p:nvPr/>
        </p:nvPicPr>
        <p:blipFill>
          <a:blip r:embed="rId9" cstate="print"/>
          <a:srcRect/>
          <a:stretch>
            <a:fillRect/>
          </a:stretch>
        </p:blipFill>
        <p:spPr bwMode="auto">
          <a:xfrm>
            <a:off x="7485350" y="4104409"/>
            <a:ext cx="1658650" cy="1066800"/>
          </a:xfrm>
          <a:prstGeom prst="rect">
            <a:avLst/>
          </a:prstGeom>
          <a:noFill/>
        </p:spPr>
      </p:pic>
      <p:pic>
        <p:nvPicPr>
          <p:cNvPr id="9227" name="Picture 11" descr="G:\B.COM-I- 19-20\images (10).jfif"/>
          <p:cNvPicPr>
            <a:picLocks noChangeAspect="1" noChangeArrowheads="1"/>
          </p:cNvPicPr>
          <p:nvPr/>
        </p:nvPicPr>
        <p:blipFill>
          <a:blip r:embed="rId10" cstate="print"/>
          <a:srcRect/>
          <a:stretch>
            <a:fillRect/>
          </a:stretch>
        </p:blipFill>
        <p:spPr bwMode="auto">
          <a:xfrm>
            <a:off x="6172201" y="5257800"/>
            <a:ext cx="2819400" cy="1288473"/>
          </a:xfrm>
          <a:prstGeom prst="rect">
            <a:avLst/>
          </a:prstGeom>
          <a:noFill/>
        </p:spPr>
      </p:pic>
    </p:spTree>
    <p:extLst>
      <p:ext uri="{BB962C8B-B14F-4D97-AF65-F5344CB8AC3E}">
        <p14:creationId xmlns="" xmlns:p14="http://schemas.microsoft.com/office/powerpoint/2010/main" val="22560886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50000"/>
            </a:schemeClr>
          </a:solidFill>
        </p:spPr>
        <p:txBody>
          <a:bodyPr/>
          <a:lstStyle/>
          <a:p>
            <a:r>
              <a:rPr lang="en-US" b="1" dirty="0" smtClean="0"/>
              <a:t>Procedure of Life Insurance</a:t>
            </a:r>
            <a:endParaRPr lang="en-US" b="1" dirty="0"/>
          </a:p>
        </p:txBody>
      </p:sp>
      <p:sp>
        <p:nvSpPr>
          <p:cNvPr id="3" name="Content Placeholder 2"/>
          <p:cNvSpPr>
            <a:spLocks noGrp="1"/>
          </p:cNvSpPr>
          <p:nvPr>
            <p:ph idx="1"/>
          </p:nvPr>
        </p:nvSpPr>
        <p:spPr>
          <a:xfrm>
            <a:off x="457200" y="1600200"/>
            <a:ext cx="4648200" cy="4525963"/>
          </a:xfrm>
          <a:solidFill>
            <a:schemeClr val="bg2">
              <a:lumMod val="90000"/>
            </a:schemeClr>
          </a:solidFill>
        </p:spPr>
        <p:txBody>
          <a:bodyPr/>
          <a:lstStyle/>
          <a:p>
            <a:pPr>
              <a:buFont typeface="Wingdings" pitchFamily="2" charset="2"/>
              <a:buChar char="ü"/>
            </a:pPr>
            <a:r>
              <a:rPr lang="en-US" dirty="0" smtClean="0"/>
              <a:t> Filling of Proposal</a:t>
            </a:r>
          </a:p>
          <a:p>
            <a:pPr>
              <a:buFont typeface="Wingdings" pitchFamily="2" charset="2"/>
              <a:buChar char="ü"/>
            </a:pPr>
            <a:r>
              <a:rPr lang="en-US" dirty="0" smtClean="0"/>
              <a:t> Proof of Age</a:t>
            </a:r>
          </a:p>
          <a:p>
            <a:pPr>
              <a:buFont typeface="Wingdings" pitchFamily="2" charset="2"/>
              <a:buChar char="ü"/>
            </a:pPr>
            <a:r>
              <a:rPr lang="en-US" dirty="0" smtClean="0"/>
              <a:t> Medical Examination</a:t>
            </a:r>
          </a:p>
          <a:p>
            <a:pPr>
              <a:buFont typeface="Wingdings" pitchFamily="2" charset="2"/>
              <a:buChar char="ü"/>
            </a:pPr>
            <a:r>
              <a:rPr lang="en-US" dirty="0" smtClean="0"/>
              <a:t> Agents Report</a:t>
            </a:r>
          </a:p>
          <a:p>
            <a:pPr>
              <a:buFont typeface="Wingdings" pitchFamily="2" charset="2"/>
              <a:buChar char="ü"/>
            </a:pPr>
            <a:r>
              <a:rPr lang="en-US" dirty="0" smtClean="0"/>
              <a:t> Acceptance of Proposal</a:t>
            </a:r>
            <a:endParaRPr lang="en-US" dirty="0"/>
          </a:p>
        </p:txBody>
      </p:sp>
      <p:pic>
        <p:nvPicPr>
          <p:cNvPr id="6146" name="Picture 2" descr="G:\B.COM-I- 19-20\images (5).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181600" y="1828800"/>
            <a:ext cx="3886200" cy="41910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47639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50000"/>
            </a:schemeClr>
          </a:solidFill>
        </p:spPr>
        <p:txBody>
          <a:bodyPr/>
          <a:lstStyle/>
          <a:p>
            <a:r>
              <a:rPr lang="en-US" b="1" dirty="0" smtClean="0"/>
              <a:t>Advantages of Life Insurance</a:t>
            </a:r>
            <a:endParaRPr lang="en-US" b="1" dirty="0"/>
          </a:p>
        </p:txBody>
      </p:sp>
      <p:sp>
        <p:nvSpPr>
          <p:cNvPr id="3" name="Content Placeholder 2"/>
          <p:cNvSpPr>
            <a:spLocks noGrp="1"/>
          </p:cNvSpPr>
          <p:nvPr>
            <p:ph idx="1"/>
          </p:nvPr>
        </p:nvSpPr>
        <p:spPr>
          <a:xfrm>
            <a:off x="381000" y="304800"/>
            <a:ext cx="8305800" cy="6324600"/>
          </a:xfrm>
          <a:solidFill>
            <a:schemeClr val="bg2">
              <a:lumMod val="90000"/>
            </a:schemeClr>
          </a:solidFill>
        </p:spPr>
        <p:txBody>
          <a:bodyPr>
            <a:normAutofit lnSpcReduction="10000"/>
          </a:bodyPr>
          <a:lstStyle/>
          <a:p>
            <a:pPr>
              <a:buFont typeface="Wingdings" pitchFamily="2" charset="2"/>
              <a:buChar char="ü"/>
            </a:pPr>
            <a:r>
              <a:rPr lang="en-US" dirty="0" smtClean="0"/>
              <a:t> Covers Risk Of Death</a:t>
            </a:r>
          </a:p>
          <a:p>
            <a:pPr marL="0" indent="0">
              <a:buNone/>
            </a:pPr>
            <a:endParaRPr lang="en-US" dirty="0" smtClean="0"/>
          </a:p>
          <a:p>
            <a:pPr>
              <a:buFont typeface="Wingdings" pitchFamily="2" charset="2"/>
              <a:buChar char="ü"/>
            </a:pPr>
            <a:r>
              <a:rPr lang="en-US" dirty="0" smtClean="0"/>
              <a:t> Encouragement Of Compulsory Saving</a:t>
            </a:r>
          </a:p>
          <a:p>
            <a:pPr marL="0" indent="0">
              <a:buNone/>
            </a:pPr>
            <a:endParaRPr lang="en-US" dirty="0" smtClean="0"/>
          </a:p>
          <a:p>
            <a:pPr>
              <a:buFont typeface="Wingdings" pitchFamily="2" charset="2"/>
              <a:buChar char="ü"/>
            </a:pPr>
            <a:r>
              <a:rPr lang="en-US" dirty="0" smtClean="0"/>
              <a:t> Facilitation Of Liquidity</a:t>
            </a:r>
          </a:p>
          <a:p>
            <a:pPr marL="0" indent="0">
              <a:buNone/>
            </a:pPr>
            <a:endParaRPr lang="en-US" dirty="0" smtClean="0"/>
          </a:p>
          <a:p>
            <a:pPr>
              <a:buFont typeface="Wingdings" pitchFamily="2" charset="2"/>
              <a:buChar char="ü"/>
            </a:pPr>
            <a:r>
              <a:rPr lang="en-US" dirty="0" smtClean="0"/>
              <a:t> Provision Of Profitability</a:t>
            </a:r>
          </a:p>
          <a:p>
            <a:pPr marL="0" indent="0">
              <a:buNone/>
            </a:pPr>
            <a:endParaRPr lang="en-US" dirty="0" smtClean="0"/>
          </a:p>
          <a:p>
            <a:pPr>
              <a:buFont typeface="Wingdings" pitchFamily="2" charset="2"/>
              <a:buChar char="ü"/>
            </a:pPr>
            <a:r>
              <a:rPr lang="en-US" dirty="0" smtClean="0"/>
              <a:t> Tax Relief </a:t>
            </a:r>
          </a:p>
          <a:p>
            <a:pPr marL="0" indent="0">
              <a:buNone/>
            </a:pPr>
            <a:endParaRPr lang="en-US" dirty="0" smtClean="0"/>
          </a:p>
          <a:p>
            <a:pPr>
              <a:buFont typeface="Wingdings" pitchFamily="2" charset="2"/>
              <a:buChar char="ü"/>
            </a:pPr>
            <a:r>
              <a:rPr lang="en-US" dirty="0" smtClean="0"/>
              <a:t> Mental Peace</a:t>
            </a:r>
            <a:endParaRPr lang="en-US" dirty="0"/>
          </a:p>
        </p:txBody>
      </p:sp>
    </p:spTree>
    <p:extLst>
      <p:ext uri="{BB962C8B-B14F-4D97-AF65-F5344CB8AC3E}">
        <p14:creationId xmlns="" xmlns:p14="http://schemas.microsoft.com/office/powerpoint/2010/main" val="3819607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a:solidFill>
            <a:schemeClr val="accent5">
              <a:lumMod val="60000"/>
              <a:lumOff val="40000"/>
            </a:schemeClr>
          </a:solidFill>
        </p:spPr>
        <p:txBody>
          <a:bodyPr>
            <a:normAutofit fontScale="90000"/>
          </a:bodyPr>
          <a:lstStyle/>
          <a:p>
            <a:endParaRPr lang="en-GB" dirty="0"/>
          </a:p>
        </p:txBody>
      </p:sp>
      <p:pic>
        <p:nvPicPr>
          <p:cNvPr id="24580" name="Picture 4" descr="G:\B.COM-I- 19-20\download (6).jfif"/>
          <p:cNvPicPr>
            <a:picLocks noChangeAspect="1" noChangeArrowheads="1"/>
          </p:cNvPicPr>
          <p:nvPr/>
        </p:nvPicPr>
        <p:blipFill>
          <a:blip r:embed="rId2" cstate="print"/>
          <a:srcRect/>
          <a:stretch>
            <a:fillRect/>
          </a:stretch>
        </p:blipFill>
        <p:spPr bwMode="auto">
          <a:xfrm>
            <a:off x="457200" y="2780434"/>
            <a:ext cx="2133600" cy="1743075"/>
          </a:xfrm>
          <a:prstGeom prst="rect">
            <a:avLst/>
          </a:prstGeom>
          <a:noFill/>
        </p:spPr>
      </p:pic>
      <p:pic>
        <p:nvPicPr>
          <p:cNvPr id="24582" name="Picture 6" descr="G:\B.COM-I- 19-20\download (7).jfif"/>
          <p:cNvPicPr>
            <a:picLocks noChangeAspect="1" noChangeArrowheads="1"/>
          </p:cNvPicPr>
          <p:nvPr/>
        </p:nvPicPr>
        <p:blipFill>
          <a:blip r:embed="rId3" cstate="print"/>
          <a:srcRect/>
          <a:stretch>
            <a:fillRect/>
          </a:stretch>
        </p:blipFill>
        <p:spPr bwMode="auto">
          <a:xfrm>
            <a:off x="2828925" y="2590800"/>
            <a:ext cx="2428875" cy="1854777"/>
          </a:xfrm>
          <a:prstGeom prst="rect">
            <a:avLst/>
          </a:prstGeom>
          <a:noFill/>
        </p:spPr>
      </p:pic>
      <p:pic>
        <p:nvPicPr>
          <p:cNvPr id="24583" name="Picture 7" descr="G:\B.COM-I- 19-20\download (8).jfif"/>
          <p:cNvPicPr>
            <a:picLocks noChangeAspect="1" noChangeArrowheads="1"/>
          </p:cNvPicPr>
          <p:nvPr/>
        </p:nvPicPr>
        <p:blipFill>
          <a:blip r:embed="rId4" cstate="print"/>
          <a:srcRect/>
          <a:stretch>
            <a:fillRect/>
          </a:stretch>
        </p:blipFill>
        <p:spPr bwMode="auto">
          <a:xfrm>
            <a:off x="5482936" y="2504928"/>
            <a:ext cx="3356263" cy="1609872"/>
          </a:xfrm>
          <a:prstGeom prst="rect">
            <a:avLst/>
          </a:prstGeom>
          <a:noFill/>
        </p:spPr>
      </p:pic>
      <p:pic>
        <p:nvPicPr>
          <p:cNvPr id="24584" name="Picture 8" descr="G:\B.COM-I- 19-20\download (1).png"/>
          <p:cNvPicPr>
            <a:picLocks noChangeAspect="1" noChangeArrowheads="1"/>
          </p:cNvPicPr>
          <p:nvPr/>
        </p:nvPicPr>
        <p:blipFill>
          <a:blip r:embed="rId5" cstate="print"/>
          <a:srcRect/>
          <a:stretch>
            <a:fillRect/>
          </a:stretch>
        </p:blipFill>
        <p:spPr bwMode="auto">
          <a:xfrm>
            <a:off x="381000" y="4495800"/>
            <a:ext cx="2447925" cy="2143125"/>
          </a:xfrm>
          <a:prstGeom prst="rect">
            <a:avLst/>
          </a:prstGeom>
          <a:noFill/>
        </p:spPr>
      </p:pic>
      <p:pic>
        <p:nvPicPr>
          <p:cNvPr id="24585" name="Picture 9" descr="G:\B.COM-I- 19-20\images (12).jfif"/>
          <p:cNvPicPr>
            <a:picLocks noChangeAspect="1" noChangeArrowheads="1"/>
          </p:cNvPicPr>
          <p:nvPr/>
        </p:nvPicPr>
        <p:blipFill>
          <a:blip r:embed="rId6" cstate="print"/>
          <a:srcRect/>
          <a:stretch>
            <a:fillRect/>
          </a:stretch>
        </p:blipFill>
        <p:spPr bwMode="auto">
          <a:xfrm>
            <a:off x="2828925" y="4648200"/>
            <a:ext cx="2428875" cy="1905000"/>
          </a:xfrm>
          <a:prstGeom prst="rect">
            <a:avLst/>
          </a:prstGeom>
          <a:noFill/>
        </p:spPr>
      </p:pic>
      <p:pic>
        <p:nvPicPr>
          <p:cNvPr id="24586" name="Picture 10" descr="G:\B.COM-I- 19-20\download (9).jfif"/>
          <p:cNvPicPr>
            <a:picLocks noChangeAspect="1" noChangeArrowheads="1"/>
          </p:cNvPicPr>
          <p:nvPr/>
        </p:nvPicPr>
        <p:blipFill>
          <a:blip r:embed="rId7" cstate="print"/>
          <a:srcRect/>
          <a:stretch>
            <a:fillRect/>
          </a:stretch>
        </p:blipFill>
        <p:spPr bwMode="auto">
          <a:xfrm>
            <a:off x="5562601" y="4267200"/>
            <a:ext cx="3276598" cy="2286000"/>
          </a:xfrm>
          <a:prstGeom prst="rect">
            <a:avLst/>
          </a:prstGeom>
          <a:noFill/>
        </p:spPr>
      </p:pic>
      <p:pic>
        <p:nvPicPr>
          <p:cNvPr id="2053" name="Picture 5"/>
          <p:cNvPicPr>
            <a:picLocks noGrp="1" noChangeAspect="1" noChangeArrowheads="1"/>
          </p:cNvPicPr>
          <p:nvPr>
            <p:ph idx="1"/>
          </p:nvPr>
        </p:nvPicPr>
        <p:blipFill>
          <a:blip r:embed="rId8">
            <a:extLst>
              <a:ext uri="{28A0092B-C50C-407E-A947-70E740481C1C}">
                <a14:useLocalDpi xmlns="" xmlns:a14="http://schemas.microsoft.com/office/drawing/2010/main" val="0"/>
              </a:ext>
            </a:extLst>
          </a:blip>
          <a:srcRect/>
          <a:stretch>
            <a:fillRect/>
          </a:stretch>
        </p:blipFill>
        <p:spPr bwMode="auto">
          <a:xfrm>
            <a:off x="457200" y="304800"/>
            <a:ext cx="2438611" cy="219320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9">
            <a:extLst>
              <a:ext uri="{28A0092B-C50C-407E-A947-70E740481C1C}">
                <a14:useLocalDpi xmlns="" xmlns:a14="http://schemas.microsoft.com/office/drawing/2010/main" val="0"/>
              </a:ext>
            </a:extLst>
          </a:blip>
          <a:srcRect/>
          <a:stretch>
            <a:fillRect/>
          </a:stretch>
        </p:blipFill>
        <p:spPr bwMode="auto">
          <a:xfrm>
            <a:off x="2971800" y="304800"/>
            <a:ext cx="2855913" cy="228600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10">
            <a:extLst>
              <a:ext uri="{28A0092B-C50C-407E-A947-70E740481C1C}">
                <a14:useLocalDpi xmlns="" xmlns:a14="http://schemas.microsoft.com/office/drawing/2010/main" val="0"/>
              </a:ext>
            </a:extLst>
          </a:blip>
          <a:srcRect/>
          <a:stretch>
            <a:fillRect/>
          </a:stretch>
        </p:blipFill>
        <p:spPr bwMode="auto">
          <a:xfrm>
            <a:off x="5827713" y="304800"/>
            <a:ext cx="2859087" cy="22001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50000"/>
            </a:schemeClr>
          </a:solidFill>
        </p:spPr>
        <p:txBody>
          <a:bodyPr/>
          <a:lstStyle/>
          <a:p>
            <a:r>
              <a:rPr lang="en-US" b="1" dirty="0" smtClean="0"/>
              <a:t>Nature </a:t>
            </a:r>
            <a:endParaRPr lang="en-US" b="1" dirty="0"/>
          </a:p>
        </p:txBody>
      </p:sp>
      <p:sp>
        <p:nvSpPr>
          <p:cNvPr id="3" name="Content Placeholder 2"/>
          <p:cNvSpPr>
            <a:spLocks noGrp="1"/>
          </p:cNvSpPr>
          <p:nvPr>
            <p:ph idx="1"/>
          </p:nvPr>
        </p:nvSpPr>
        <p:spPr>
          <a:xfrm>
            <a:off x="457200" y="1600201"/>
            <a:ext cx="8229600" cy="1524000"/>
          </a:xfrm>
          <a:solidFill>
            <a:schemeClr val="bg2">
              <a:lumMod val="90000"/>
            </a:schemeClr>
          </a:solidFill>
        </p:spPr>
        <p:txBody>
          <a:bodyPr/>
          <a:lstStyle/>
          <a:p>
            <a:pPr>
              <a:buFont typeface="Wingdings" pitchFamily="2" charset="2"/>
              <a:buChar char="q"/>
            </a:pPr>
            <a:r>
              <a:rPr lang="en-US" dirty="0" smtClean="0"/>
              <a:t> Economic Nature of Life Insurance</a:t>
            </a:r>
          </a:p>
          <a:p>
            <a:pPr>
              <a:buFont typeface="Wingdings" pitchFamily="2" charset="2"/>
              <a:buChar char="q"/>
            </a:pPr>
            <a:r>
              <a:rPr lang="en-US" dirty="0" smtClean="0"/>
              <a:t> Legal Nature Life Insurance</a:t>
            </a:r>
            <a:endParaRPr lang="en-US" dirty="0"/>
          </a:p>
        </p:txBody>
      </p:sp>
      <p:pic>
        <p:nvPicPr>
          <p:cNvPr id="3074" name="Picture 2" descr="G:\B.COM-I- 19-20\images (3).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43000" y="3200400"/>
            <a:ext cx="7010400" cy="361603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277905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50000"/>
            </a:schemeClr>
          </a:solidFill>
        </p:spPr>
        <p:txBody>
          <a:bodyPr/>
          <a:lstStyle/>
          <a:p>
            <a:r>
              <a:rPr lang="en-US" b="1" dirty="0"/>
              <a:t>Economic Nature of Life Insurance</a:t>
            </a:r>
          </a:p>
        </p:txBody>
      </p:sp>
      <p:sp>
        <p:nvSpPr>
          <p:cNvPr id="3" name="Content Placeholder 2"/>
          <p:cNvSpPr>
            <a:spLocks noGrp="1"/>
          </p:cNvSpPr>
          <p:nvPr>
            <p:ph idx="1"/>
          </p:nvPr>
        </p:nvSpPr>
        <p:spPr>
          <a:xfrm>
            <a:off x="457200" y="1600200"/>
            <a:ext cx="4800600" cy="4525963"/>
          </a:xfrm>
          <a:solidFill>
            <a:schemeClr val="bg2">
              <a:lumMod val="90000"/>
            </a:schemeClr>
          </a:solidFill>
        </p:spPr>
        <p:txBody>
          <a:bodyPr>
            <a:normAutofit fontScale="70000" lnSpcReduction="20000"/>
          </a:bodyPr>
          <a:lstStyle/>
          <a:p>
            <a:pPr marL="0" indent="0">
              <a:buNone/>
            </a:pPr>
            <a:r>
              <a:rPr lang="en-US" dirty="0" smtClean="0"/>
              <a:t>There are the following factors need for insurance:</a:t>
            </a:r>
          </a:p>
          <a:p>
            <a:pPr>
              <a:buFont typeface="Wingdings" pitchFamily="2" charset="2"/>
              <a:buChar char="Ø"/>
            </a:pPr>
            <a:r>
              <a:rPr lang="en-US" dirty="0" smtClean="0"/>
              <a:t>The family need of food, shelter and clothing are meet out of the current income of the bread income.</a:t>
            </a:r>
          </a:p>
          <a:p>
            <a:pPr>
              <a:buFont typeface="Wingdings" pitchFamily="2" charset="2"/>
              <a:buChar char="Ø"/>
            </a:pPr>
            <a:r>
              <a:rPr lang="en-US" dirty="0" smtClean="0"/>
              <a:t>The current income of everybody depend upon the earning the make</a:t>
            </a:r>
          </a:p>
          <a:p>
            <a:pPr>
              <a:buFont typeface="Wingdings" pitchFamily="2" charset="2"/>
              <a:buChar char="Ø"/>
            </a:pPr>
            <a:r>
              <a:rPr lang="en-US" dirty="0" smtClean="0"/>
              <a:t>A person may reach an age when he cannot earn due to old age, disability etc.</a:t>
            </a:r>
          </a:p>
          <a:p>
            <a:pPr>
              <a:buFont typeface="Wingdings" pitchFamily="2" charset="2"/>
              <a:buChar char="Ø"/>
            </a:pPr>
            <a:r>
              <a:rPr lang="en-US" dirty="0" smtClean="0"/>
              <a:t>The insured saving will help in meeting the  necessities and other needs.  </a:t>
            </a:r>
            <a:endParaRPr lang="en-US" dirty="0"/>
          </a:p>
        </p:txBody>
      </p:sp>
      <p:pic>
        <p:nvPicPr>
          <p:cNvPr id="5122" name="Picture 2" descr="G:\B.COM-I- 19-20\images (4).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334000" y="1676401"/>
            <a:ext cx="3429000" cy="43434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784860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TotalTime>
  <Words>475</Words>
  <Application>Microsoft Office PowerPoint</Application>
  <PresentationFormat>On-screen Show (4:3)</PresentationFormat>
  <Paragraphs>77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Meaning &amp; Nature of Life Insurance. </vt:lpstr>
      <vt:lpstr>Features of life insurance</vt:lpstr>
      <vt:lpstr>Procedure of Life Insurance</vt:lpstr>
      <vt:lpstr>Advantages of Life Insurance</vt:lpstr>
      <vt:lpstr>Slide 7</vt:lpstr>
      <vt:lpstr>Nature </vt:lpstr>
      <vt:lpstr>Economic Nature of Life Insurance</vt:lpstr>
      <vt:lpstr>Legal Nature Life Insurance</vt:lpstr>
      <vt:lpstr>Use of life insurance</vt:lpstr>
      <vt:lpstr>Characteristics of life insurance contract </vt:lpstr>
      <vt:lpstr>Slide 13</vt:lpstr>
      <vt:lpstr>Disadvantages of Life Insurance</vt:lpstr>
      <vt:lpstr>REFERENCES</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Miheer</dc:creator>
  <cp:lastModifiedBy>Admin</cp:lastModifiedBy>
  <cp:revision>26</cp:revision>
  <dcterms:created xsi:type="dcterms:W3CDTF">2006-08-16T00:00:00Z</dcterms:created>
  <dcterms:modified xsi:type="dcterms:W3CDTF">2023-12-18T16:18:24Z</dcterms:modified>
</cp:coreProperties>
</file>