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56" r:id="rId3"/>
    <p:sldId id="257" r:id="rId4"/>
    <p:sldId id="260" r:id="rId5"/>
    <p:sldId id="259" r:id="rId6"/>
    <p:sldId id="265" r:id="rId7"/>
    <p:sldId id="272" r:id="rId8"/>
    <p:sldId id="273" r:id="rId9"/>
    <p:sldId id="262" r:id="rId10"/>
    <p:sldId id="261" r:id="rId11"/>
    <p:sldId id="258" r:id="rId12"/>
    <p:sldId id="266" r:id="rId13"/>
    <p:sldId id="267" r:id="rId14"/>
    <p:sldId id="268" r:id="rId15"/>
    <p:sldId id="269" r:id="rId16"/>
    <p:sldId id="270" r:id="rId17"/>
    <p:sldId id="271" r:id="rId18"/>
    <p:sldId id="27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amazon.in/Organizational-Behaviour-Pearson-Stephen-Robbins/dp/9353067030"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dirty="0" smtClean="0"/>
              <a:t>     </a:t>
            </a:r>
            <a:r>
              <a:rPr lang="en-US" sz="2600" dirty="0" smtClean="0">
                <a:solidFill>
                  <a:srgbClr val="FF0000"/>
                </a:solidFill>
              </a:rPr>
              <a:t>VIVEKANAND COLLEGE KOLHAPUR,(AUTONOMOUS)</a:t>
            </a:r>
          </a:p>
          <a:p>
            <a:pPr>
              <a:buNone/>
            </a:pPr>
            <a:endParaRPr lang="en-US" sz="2600" dirty="0" smtClean="0">
              <a:solidFill>
                <a:srgbClr val="FF0000"/>
              </a:solidFill>
            </a:endParaRPr>
          </a:p>
          <a:p>
            <a:pPr>
              <a:buNone/>
            </a:pPr>
            <a:r>
              <a:rPr lang="en-US" sz="2600" dirty="0" smtClean="0">
                <a:solidFill>
                  <a:srgbClr val="002060"/>
                </a:solidFill>
              </a:rPr>
              <a:t>                               Department of Commerce</a:t>
            </a:r>
          </a:p>
          <a:p>
            <a:pPr>
              <a:buNone/>
            </a:pPr>
            <a:r>
              <a:rPr lang="en-US" sz="2600" dirty="0" smtClean="0">
                <a:solidFill>
                  <a:srgbClr val="002060"/>
                </a:solidFill>
              </a:rPr>
              <a:t>                                        </a:t>
            </a:r>
            <a:r>
              <a:rPr lang="en-US" sz="2600" dirty="0" smtClean="0">
                <a:solidFill>
                  <a:srgbClr val="FF0000"/>
                </a:solidFill>
              </a:rPr>
              <a:t>Dr. . </a:t>
            </a:r>
            <a:r>
              <a:rPr lang="en-US" sz="2600" dirty="0" err="1" smtClean="0">
                <a:solidFill>
                  <a:srgbClr val="FF0000"/>
                </a:solidFill>
              </a:rPr>
              <a:t>Revati</a:t>
            </a:r>
            <a:r>
              <a:rPr lang="en-US" sz="2600" dirty="0" smtClean="0">
                <a:solidFill>
                  <a:srgbClr val="FF0000"/>
                </a:solidFill>
              </a:rPr>
              <a:t> </a:t>
            </a:r>
            <a:r>
              <a:rPr lang="en-US" sz="2600" dirty="0" err="1" smtClean="0">
                <a:solidFill>
                  <a:srgbClr val="FF0000"/>
                </a:solidFill>
              </a:rPr>
              <a:t>Patil</a:t>
            </a:r>
            <a:endParaRPr lang="en-US" sz="2600" dirty="0" smtClean="0">
              <a:solidFill>
                <a:srgbClr val="FF0000"/>
              </a:solidFill>
            </a:endParaRPr>
          </a:p>
          <a:p>
            <a:pPr>
              <a:buNone/>
            </a:pPr>
            <a:endParaRPr lang="en-US" sz="2600" dirty="0" smtClean="0">
              <a:solidFill>
                <a:srgbClr val="FF0000"/>
              </a:solidFill>
            </a:endParaRPr>
          </a:p>
          <a:p>
            <a:pPr>
              <a:buNone/>
            </a:pPr>
            <a:endParaRPr lang="en-US" sz="2600" dirty="0" smtClean="0">
              <a:solidFill>
                <a:srgbClr val="FF0000"/>
              </a:solidFill>
            </a:endParaRPr>
          </a:p>
          <a:p>
            <a:pPr>
              <a:buNone/>
            </a:pPr>
            <a:r>
              <a:rPr lang="en-US" sz="2600" smtClean="0">
                <a:solidFill>
                  <a:srgbClr val="002060"/>
                </a:solidFill>
              </a:rPr>
              <a:t>                                   </a:t>
            </a:r>
            <a:r>
              <a:rPr lang="en-US" sz="2600" dirty="0" smtClean="0">
                <a:solidFill>
                  <a:srgbClr val="002060"/>
                </a:solidFill>
              </a:rPr>
              <a:t>Business Management-I</a:t>
            </a:r>
            <a:endParaRPr lang="en-US" sz="2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The autocratic model has existed for thousands of years. During the Industrial Revolution, it was the prominent model of </a:t>
            </a:r>
            <a:r>
              <a:rPr lang="en-US" dirty="0" err="1" smtClean="0"/>
              <a:t>organisational</a:t>
            </a:r>
            <a:r>
              <a:rPr lang="en-US" dirty="0" smtClean="0"/>
              <a:t> function. The managers of this type of </a:t>
            </a:r>
            <a:r>
              <a:rPr lang="en-US" dirty="0" err="1" smtClean="0"/>
              <a:t>organisation</a:t>
            </a:r>
            <a:r>
              <a:rPr lang="en-US" dirty="0" smtClean="0"/>
              <a:t> operate mostly out of Mc </a:t>
            </a:r>
            <a:r>
              <a:rPr lang="en-US" dirty="0" err="1" smtClean="0"/>
              <a:t>Gregor’s</a:t>
            </a:r>
            <a:r>
              <a:rPr lang="en-US" dirty="0" smtClean="0"/>
              <a:t> Theory X. As you might recall, this philosophy of management assumes that people are inherently lazy, dislike work, and will avoid work if they can. As a result, management needs to closely supervise workers and develop comprehensive systems of control. Beliefs of this theory lead to mistrust, highly restrictive supervision, and a punitive atmosphere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The model depends on power with a managerial orientation of authority- those who are in power act autocratically. The message to employees is- ‘You do this, or else’, meaning that employees who do not follow orders are </a:t>
            </a:r>
            <a:r>
              <a:rPr lang="en-US" dirty="0" err="1" smtClean="0"/>
              <a:t>penalised</a:t>
            </a:r>
            <a:r>
              <a:rPr lang="en-US" dirty="0" smtClean="0"/>
              <a:t>, often severely. In an autocratic environment the managerial orientation is formal, official authority. This authority is delegated by right of command over the people to it applies. The employees in turn are oriented towards obedience to a boss, not respect for a manager. The psychological result for employees is dependence on their boss, whose power to hire, fire, and “perspire” them is almost absolute.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The employee need that is met is subsistence (for themselves and their families). The boss pays minimum wages because minimum performance is given by employees. Some employees give higher performance because of an internal achievement drive, because they personally like the boss, because the boss is a natural leader, or because of some other situational factor; but most of them give only minimal performance. When an autocratic model of </a:t>
            </a:r>
            <a:r>
              <a:rPr lang="en-US" dirty="0" err="1" smtClean="0"/>
              <a:t>organisational</a:t>
            </a:r>
            <a:r>
              <a:rPr lang="en-US" dirty="0" smtClean="0"/>
              <a:t> </a:t>
            </a:r>
            <a:r>
              <a:rPr lang="en-US" dirty="0" err="1" smtClean="0"/>
              <a:t>behaviour</a:t>
            </a:r>
            <a:r>
              <a:rPr lang="en-US" dirty="0" smtClean="0"/>
              <a:t> exists, the measure of an employee’s morale is usually his compliance with rules and orders. Compliance is “</a:t>
            </a:r>
            <a:r>
              <a:rPr lang="en-US" dirty="0" err="1" smtClean="0"/>
              <a:t>unprotesting</a:t>
            </a:r>
            <a:r>
              <a:rPr lang="en-US" dirty="0" smtClean="0"/>
              <a:t> assent without enthusiasm” (Hicks, 1971, p. 186). The compliant employee takes his orders and does not talk back.</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autocratic model uses one way downward communication emanating from the top down to the workers. Management believes that it knows best. Employees are obligated to follow orders. Management does the thinking; employees have to obey the directives. Under such conditions, the “worker’s role is obedience to management” (</a:t>
            </a:r>
            <a:r>
              <a:rPr lang="en-US" dirty="0" err="1" smtClean="0"/>
              <a:t>Zastrow</a:t>
            </a:r>
            <a:r>
              <a:rPr lang="en-US" dirty="0" smtClean="0"/>
              <a:t>, 2009, p. 26</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Although modern writers have an inherent tendency to condemn this model, it is actually very effective in some settings, for instance it works well especially in times of an </a:t>
            </a:r>
            <a:r>
              <a:rPr lang="en-US" dirty="0" err="1" smtClean="0"/>
              <a:t>organisational</a:t>
            </a:r>
            <a:r>
              <a:rPr lang="en-US" dirty="0" smtClean="0"/>
              <a:t> crisis. Military </a:t>
            </a:r>
            <a:r>
              <a:rPr lang="en-US" dirty="0" err="1" smtClean="0"/>
              <a:t>organisations</a:t>
            </a:r>
            <a:r>
              <a:rPr lang="en-US" dirty="0" smtClean="0"/>
              <a:t> throughout the world are based on this model. This view of work built great railroad systems, operated 50 </a:t>
            </a:r>
            <a:r>
              <a:rPr lang="en-US" dirty="0" err="1" smtClean="0"/>
              <a:t>Organisational</a:t>
            </a:r>
            <a:r>
              <a:rPr lang="en-US" dirty="0" smtClean="0"/>
              <a:t> Psychology giant steel mills, and produced the spectacular industrial </a:t>
            </a:r>
            <a:r>
              <a:rPr lang="en-US" dirty="0" err="1" smtClean="0"/>
              <a:t>civilisation</a:t>
            </a:r>
            <a:r>
              <a:rPr lang="en-US" dirty="0" smtClean="0"/>
              <a:t> in the United States. It, however, also has a number of disadvantages. Workers are often in the best position to identify shortcomings in the structure and technology of the </a:t>
            </a:r>
            <a:r>
              <a:rPr lang="en-US" dirty="0" err="1" smtClean="0"/>
              <a:t>organisational</a:t>
            </a:r>
            <a:r>
              <a:rPr lang="en-US" dirty="0" smtClean="0"/>
              <a:t> system, but downward communication prevents feedback to management. 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The model fails to generate commitment among workers to accomplish </a:t>
            </a:r>
            <a:r>
              <a:rPr lang="en-US" dirty="0" err="1" smtClean="0"/>
              <a:t>organisational</a:t>
            </a:r>
            <a:r>
              <a:rPr lang="en-US" dirty="0" smtClean="0"/>
              <a:t> goals. Lastly, the model fails to motivate workers to further develop their skills- skills that might even help the employer. It often has disturbing side effects- employees feel insecure, frustrated, and may even have feelings of aggression towards the management. Since employees could not vent these feelings directly, sometimes they vented them on their families, friends and </a:t>
            </a:r>
            <a:r>
              <a:rPr lang="en-US" dirty="0" err="1" smtClean="0"/>
              <a:t>neighbours</a:t>
            </a:r>
            <a:r>
              <a:rPr lang="en-US" dirty="0" smtClean="0"/>
              <a:t>, leading to the suffering of the entire community</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Large commercial </a:t>
            </a:r>
            <a:r>
              <a:rPr lang="en-US" dirty="0" err="1" smtClean="0"/>
              <a:t>organisations</a:t>
            </a:r>
            <a:r>
              <a:rPr lang="en-US" dirty="0" smtClean="0"/>
              <a:t> have moved away from hierarchical </a:t>
            </a:r>
            <a:r>
              <a:rPr lang="en-US" dirty="0" err="1" smtClean="0"/>
              <a:t>organisations</a:t>
            </a:r>
            <a:r>
              <a:rPr lang="en-US" dirty="0" smtClean="0"/>
              <a:t> to models where there are relatively autonomous groups of front line staff, supported by the technical staff and management. Control is exercised by the users/consumers and their requirements, translated through information and operational systems that highlight the degree to which consumer demand is being successfully met. The demands of a ‘Just in Time’ system of production, for example, provide the structure and discipline to front line staff formerly supplied by hierarchical managers.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hlinkClick r:id="rId2"/>
              </a:rPr>
              <a:t>https://www.amazon.in/Organizational-Behaviour-Pearson-Stephen-Robbins/dp/9353067030</a:t>
            </a:r>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Users\Admin\Desktop\B.COM-NAAC-AQAR 2022-23\Tab No. 3 TEACHER PROFILE\41npJhzMcyL._SX342_SY445_.jpg"/>
          <p:cNvPicPr>
            <a:picLocks noGrp="1" noChangeAspect="1" noChangeArrowheads="1"/>
          </p:cNvPicPr>
          <p:nvPr>
            <p:ph idx="1"/>
          </p:nvPr>
        </p:nvPicPr>
        <p:blipFill>
          <a:blip r:embed="rId2"/>
          <a:srcRect/>
          <a:stretch>
            <a:fillRect/>
          </a:stretch>
        </p:blipFill>
        <p:spPr bwMode="auto">
          <a:xfrm>
            <a:off x="762000" y="1447800"/>
            <a:ext cx="7543800" cy="50292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pic>
        <p:nvPicPr>
          <p:cNvPr id="6" name="Picture 2" descr="G:\DOC VCK 21-22\download.jpg"/>
          <p:cNvPicPr>
            <a:picLocks noGrp="1" noChangeAspect="1" noChangeArrowheads="1"/>
          </p:cNvPicPr>
          <p:nvPr>
            <p:ph idx="1"/>
          </p:nvPr>
        </p:nvPicPr>
        <p:blipFill>
          <a:blip r:embed="rId2"/>
          <a:srcRect/>
          <a:stretch>
            <a:fillRect/>
          </a:stretch>
        </p:blipFill>
        <p:spPr bwMode="auto">
          <a:xfrm>
            <a:off x="533400" y="533400"/>
            <a:ext cx="7848600" cy="57912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US" b="1" dirty="0" smtClean="0"/>
              <a:t/>
            </a:r>
            <a:br>
              <a:rPr lang="en-US" b="1" dirty="0" smtClean="0"/>
            </a:br>
            <a:r>
              <a:rPr lang="en-US" b="1" dirty="0" smtClean="0">
                <a:solidFill>
                  <a:srgbClr val="FF0000"/>
                </a:solidFill>
              </a:rPr>
              <a:t>Module I</a:t>
            </a:r>
            <a:r>
              <a:rPr lang="en-US" dirty="0" smtClean="0"/>
              <a:t/>
            </a:r>
            <a:br>
              <a:rPr lang="en-US" dirty="0" smtClean="0"/>
            </a:br>
            <a:r>
              <a:rPr lang="en-US" sz="3600" b="1" dirty="0" smtClean="0">
                <a:solidFill>
                  <a:srgbClr val="FF0000"/>
                </a:solidFill>
              </a:rPr>
              <a:t>Introduction to Organizational </a:t>
            </a:r>
            <a:r>
              <a:rPr lang="en-US" sz="3600" b="1" dirty="0" err="1" smtClean="0">
                <a:solidFill>
                  <a:srgbClr val="FF0000"/>
                </a:solidFill>
              </a:rPr>
              <a:t>Behaviour</a:t>
            </a:r>
            <a:r>
              <a:rPr lang="en-US" dirty="0" smtClean="0">
                <a:solidFill>
                  <a:srgbClr val="FF0000"/>
                </a:solidFill>
              </a:rPr>
              <a:t/>
            </a:r>
            <a:br>
              <a:rPr lang="en-US"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normAutofit fontScale="92500"/>
          </a:bodyPr>
          <a:lstStyle/>
          <a:p>
            <a:pPr>
              <a:buNone/>
            </a:pPr>
            <a:r>
              <a:rPr lang="en-US" b="1" dirty="0" smtClean="0">
                <a:solidFill>
                  <a:srgbClr val="0070C0"/>
                </a:solidFill>
              </a:rPr>
              <a:t>Introduction to Organizational </a:t>
            </a:r>
            <a:r>
              <a:rPr lang="en-US" b="1" dirty="0" err="1" smtClean="0">
                <a:solidFill>
                  <a:srgbClr val="0070C0"/>
                </a:solidFill>
              </a:rPr>
              <a:t>Behaviour</a:t>
            </a:r>
            <a:r>
              <a:rPr lang="en-US" b="1" dirty="0" smtClean="0">
                <a:solidFill>
                  <a:srgbClr val="0070C0"/>
                </a:solidFill>
              </a:rPr>
              <a:t>: </a:t>
            </a:r>
            <a:endParaRPr lang="en-US" dirty="0" smtClean="0">
              <a:solidFill>
                <a:srgbClr val="0070C0"/>
              </a:solidFill>
            </a:endParaRPr>
          </a:p>
          <a:p>
            <a:r>
              <a:rPr lang="en-US" dirty="0" smtClean="0"/>
              <a:t>Concept, Significance, Nature And Scope Of OB</a:t>
            </a:r>
          </a:p>
          <a:p>
            <a:r>
              <a:rPr lang="en-US" dirty="0" smtClean="0"/>
              <a:t> Contributing Disciplines To OB</a:t>
            </a:r>
          </a:p>
          <a:p>
            <a:r>
              <a:rPr lang="en-US" dirty="0" smtClean="0"/>
              <a:t> Relationship Between Management and Organizational </a:t>
            </a:r>
            <a:r>
              <a:rPr lang="en-US" dirty="0" err="1" smtClean="0"/>
              <a:t>Behaviour</a:t>
            </a:r>
            <a:endParaRPr lang="en-US" dirty="0" smtClean="0"/>
          </a:p>
          <a:p>
            <a:r>
              <a:rPr lang="en-US" dirty="0" smtClean="0"/>
              <a:t> Ethical Issues In OB</a:t>
            </a:r>
          </a:p>
          <a:p>
            <a:r>
              <a:rPr lang="en-US" dirty="0" smtClean="0"/>
              <a:t>Historical Development of OB</a:t>
            </a:r>
          </a:p>
          <a:p>
            <a:r>
              <a:rPr lang="en-US" dirty="0" smtClean="0"/>
              <a:t> Models of OB.</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a:p>
        </p:txBody>
      </p:sp>
      <p:pic>
        <p:nvPicPr>
          <p:cNvPr id="1027" name="Picture 3" descr="G:\DOC VCK 21-22\download.png"/>
          <p:cNvPicPr>
            <a:picLocks noGrp="1" noChangeAspect="1" noChangeArrowheads="1"/>
          </p:cNvPicPr>
          <p:nvPr>
            <p:ph sz="half" idx="1"/>
          </p:nvPr>
        </p:nvPicPr>
        <p:blipFill>
          <a:blip r:embed="rId2"/>
          <a:stretch>
            <a:fillRect/>
          </a:stretch>
        </p:blipFill>
        <p:spPr bwMode="auto">
          <a:xfrm>
            <a:off x="457200" y="1524000"/>
            <a:ext cx="3810000" cy="4571999"/>
          </a:xfrm>
          <a:prstGeom prst="rect">
            <a:avLst/>
          </a:prstGeom>
          <a:noFill/>
        </p:spPr>
      </p:pic>
      <p:pic>
        <p:nvPicPr>
          <p:cNvPr id="1028" name="Picture 4" descr="G:\DOC VCK 21-22\download.jpg"/>
          <p:cNvPicPr>
            <a:picLocks noGrp="1" noChangeAspect="1" noChangeArrowheads="1"/>
          </p:cNvPicPr>
          <p:nvPr>
            <p:ph sz="half" idx="2"/>
          </p:nvPr>
        </p:nvPicPr>
        <p:blipFill>
          <a:blip r:embed="rId3"/>
          <a:srcRect/>
          <a:stretch>
            <a:fillRect/>
          </a:stretch>
        </p:blipFill>
        <p:spPr bwMode="auto">
          <a:xfrm>
            <a:off x="4724400" y="1524000"/>
            <a:ext cx="3657600" cy="44958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Organizational </a:t>
            </a:r>
            <a:r>
              <a:rPr lang="en-US" b="1" dirty="0" err="1" smtClean="0">
                <a:solidFill>
                  <a:srgbClr val="0070C0"/>
                </a:solidFill>
              </a:rPr>
              <a:t>Behaviour</a:t>
            </a:r>
            <a:r>
              <a:rPr lang="en-US" b="1" dirty="0" smtClean="0">
                <a:solidFill>
                  <a:srgbClr val="0070C0"/>
                </a:solidFill>
              </a:rPr>
              <a:t> (OB)</a:t>
            </a:r>
            <a:endParaRPr lang="en-US" dirty="0"/>
          </a:p>
        </p:txBody>
      </p:sp>
      <p:sp>
        <p:nvSpPr>
          <p:cNvPr id="3" name="Content Placeholder 2"/>
          <p:cNvSpPr>
            <a:spLocks noGrp="1"/>
          </p:cNvSpPr>
          <p:nvPr>
            <p:ph idx="1"/>
          </p:nvPr>
        </p:nvSpPr>
        <p:spPr/>
        <p:txBody>
          <a:bodyPr/>
          <a:lstStyle/>
          <a:p>
            <a:r>
              <a:rPr lang="en-US" dirty="0" smtClean="0"/>
              <a:t>Study of human </a:t>
            </a:r>
            <a:r>
              <a:rPr lang="en-US" dirty="0" err="1" smtClean="0"/>
              <a:t>behaviour</a:t>
            </a:r>
            <a:r>
              <a:rPr lang="en-US" dirty="0" smtClean="0"/>
              <a:t> at work</a:t>
            </a:r>
          </a:p>
          <a:p>
            <a:r>
              <a:rPr lang="en-US" dirty="0" smtClean="0"/>
              <a:t>Complex business world– risks /</a:t>
            </a:r>
            <a:r>
              <a:rPr lang="en-US" dirty="0" err="1" smtClean="0"/>
              <a:t>uncertainities</a:t>
            </a:r>
            <a:r>
              <a:rPr lang="en-US" dirty="0" smtClean="0"/>
              <a:t>/global environment</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Concept of </a:t>
            </a:r>
            <a:r>
              <a:rPr lang="en-US" dirty="0" smtClean="0">
                <a:solidFill>
                  <a:srgbClr val="0070C0"/>
                </a:solidFill>
              </a:rPr>
              <a:t> </a:t>
            </a:r>
            <a:r>
              <a:rPr lang="en-US" b="1" dirty="0" smtClean="0">
                <a:solidFill>
                  <a:srgbClr val="0070C0"/>
                </a:solidFill>
              </a:rPr>
              <a:t>OB</a:t>
            </a:r>
            <a:endParaRPr lang="en-US" dirty="0">
              <a:solidFill>
                <a:srgbClr val="0070C0"/>
              </a:solidFill>
            </a:endParaRPr>
          </a:p>
        </p:txBody>
      </p:sp>
      <p:sp>
        <p:nvSpPr>
          <p:cNvPr id="3" name="Content Placeholder 2"/>
          <p:cNvSpPr>
            <a:spLocks noGrp="1"/>
          </p:cNvSpPr>
          <p:nvPr>
            <p:ph idx="1"/>
          </p:nvPr>
        </p:nvSpPr>
        <p:spPr/>
        <p:txBody>
          <a:bodyPr/>
          <a:lstStyle/>
          <a:p>
            <a:r>
              <a:rPr lang="en-US" dirty="0" smtClean="0"/>
              <a:t>Human beings have emotion, ego, prejudices and feelings.</a:t>
            </a:r>
          </a:p>
          <a:p>
            <a:r>
              <a:rPr lang="en-US" dirty="0" smtClean="0"/>
              <a:t>OB predict and explain  the </a:t>
            </a:r>
            <a:r>
              <a:rPr lang="en-US" dirty="0" err="1" smtClean="0"/>
              <a:t>behaviour</a:t>
            </a:r>
            <a:r>
              <a:rPr lang="en-US" dirty="0" smtClean="0"/>
              <a:t>  of individuals and group  at work.</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Users\Admin\Downloads\download (37).jpg"/>
          <p:cNvPicPr>
            <a:picLocks noGrp="1" noChangeAspect="1" noChangeArrowheads="1"/>
          </p:cNvPicPr>
          <p:nvPr>
            <p:ph idx="1"/>
          </p:nvPr>
        </p:nvPicPr>
        <p:blipFill>
          <a:blip r:embed="rId2"/>
          <a:srcRect/>
          <a:stretch>
            <a:fillRect/>
          </a:stretch>
        </p:blipFill>
        <p:spPr bwMode="auto">
          <a:xfrm>
            <a:off x="609600" y="228600"/>
            <a:ext cx="8120062" cy="4953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descr="C:\Users\Admin\Downloads\images (35).jpg"/>
          <p:cNvPicPr>
            <a:picLocks noGrp="1" noChangeAspect="1" noChangeArrowheads="1"/>
          </p:cNvPicPr>
          <p:nvPr>
            <p:ph idx="1"/>
          </p:nvPr>
        </p:nvPicPr>
        <p:blipFill>
          <a:blip r:embed="rId2"/>
          <a:srcRect/>
          <a:stretch>
            <a:fillRect/>
          </a:stretch>
        </p:blipFill>
        <p:spPr bwMode="auto">
          <a:xfrm>
            <a:off x="838200" y="381000"/>
            <a:ext cx="8001000" cy="58674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The Autocratic Model</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dirty="0" smtClean="0"/>
              <a:t>Might is right” is the motto of the theory. It depends upon power. Those who are in command must have power to demand. Employees are to follow their boss. Management thinks that employees are passive and resistant to </a:t>
            </a:r>
            <a:r>
              <a:rPr lang="en-US" dirty="0" err="1" smtClean="0"/>
              <a:t>organisational</a:t>
            </a:r>
            <a:r>
              <a:rPr lang="en-US" dirty="0" smtClean="0"/>
              <a:t> needs. It is just like theory developed by McGregor. Under autocratic conditions the employee orientation is obedience to a boss, not respect for a manager. The psychological result for employee’s orientation is dependence on their boss, whose power to hire, fire, etc., is almost absolute. The boss pays minimum wages because minimum performance is given by employees. They are willing to give minimum performance though sometimes reluctantly because they must satisfy subsistence needs for themselves and their families.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TotalTime>
  <Words>943</Words>
  <Application>Microsoft Office PowerPoint</Application>
  <PresentationFormat>On-screen Show (4:3)</PresentationFormat>
  <Paragraphs>32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Slide 1</vt:lpstr>
      <vt:lpstr>Slide 2</vt:lpstr>
      <vt:lpstr> Module I Introduction to Organizational Behaviour </vt:lpstr>
      <vt:lpstr>Slide 4</vt:lpstr>
      <vt:lpstr>Organizational Behaviour (OB)</vt:lpstr>
      <vt:lpstr>Concept of  OB</vt:lpstr>
      <vt:lpstr>Slide 7</vt:lpstr>
      <vt:lpstr>Slide 8</vt:lpstr>
      <vt:lpstr>The Autocratic Model</vt:lpstr>
      <vt:lpstr>Slide 10</vt:lpstr>
      <vt:lpstr>Slide 11</vt:lpstr>
      <vt:lpstr>Slide 12</vt:lpstr>
      <vt:lpstr>Slide 13</vt:lpstr>
      <vt:lpstr>Slide 14</vt:lpstr>
      <vt:lpstr>Slide 15</vt:lpstr>
      <vt:lpstr>Slide 16</vt:lpstr>
      <vt:lpstr>REFERENCES</vt:lpstr>
      <vt:lpstr>Slide 18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Miheer</dc:creator>
  <cp:lastModifiedBy>Admin</cp:lastModifiedBy>
  <cp:revision>22</cp:revision>
  <dcterms:created xsi:type="dcterms:W3CDTF">2006-08-16T00:00:00Z</dcterms:created>
  <dcterms:modified xsi:type="dcterms:W3CDTF">2023-12-18T18:08:08Z</dcterms:modified>
</cp:coreProperties>
</file>