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0" r:id="rId2"/>
    <p:sldId id="256" r:id="rId3"/>
    <p:sldId id="257" r:id="rId4"/>
    <p:sldId id="275" r:id="rId5"/>
    <p:sldId id="274" r:id="rId6"/>
    <p:sldId id="273" r:id="rId7"/>
    <p:sldId id="272" r:id="rId8"/>
    <p:sldId id="271" r:id="rId9"/>
    <p:sldId id="259" r:id="rId10"/>
    <p:sldId id="276" r:id="rId11"/>
    <p:sldId id="278" r:id="rId12"/>
    <p:sldId id="277" r:id="rId13"/>
    <p:sldId id="270" r:id="rId14"/>
    <p:sldId id="269" r:id="rId15"/>
    <p:sldId id="268" r:id="rId16"/>
    <p:sldId id="267" r:id="rId17"/>
    <p:sldId id="266" r:id="rId18"/>
    <p:sldId id="265" r:id="rId19"/>
    <p:sldId id="264" r:id="rId20"/>
    <p:sldId id="263" r:id="rId21"/>
    <p:sldId id="262" r:id="rId22"/>
    <p:sldId id="261" r:id="rId23"/>
    <p:sldId id="260" r:id="rId24"/>
    <p:sldId id="258" r:id="rId25"/>
    <p:sldId id="289" r:id="rId26"/>
    <p:sldId id="288" r:id="rId27"/>
    <p:sldId id="28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simplypsychology.org/Erik-Erikson.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ww.simplypsychology.org/Erik-Erikson.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simplypsychology.org/Erik-Erikson.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s://www.simplypsychology.org/Erik-Erikson.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simplypsychology.org/Erik-Erikson.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www.simplypsychology.org/Erik-Erikson.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2800" dirty="0" smtClean="0">
                <a:solidFill>
                  <a:srgbClr val="FF0000"/>
                </a:solidFill>
              </a:rPr>
              <a:t>VIVEKANAND COLLEGE KOLHAPUR,(AUTONOMOUS)</a:t>
            </a:r>
          </a:p>
          <a:p>
            <a:pPr>
              <a:buNone/>
            </a:pPr>
            <a:endParaRPr lang="en-US" dirty="0" smtClean="0">
              <a:solidFill>
                <a:srgbClr val="FF0000"/>
              </a:solidFill>
            </a:endParaRPr>
          </a:p>
          <a:p>
            <a:pPr>
              <a:buNone/>
            </a:pPr>
            <a:r>
              <a:rPr lang="en-US" dirty="0" smtClean="0">
                <a:solidFill>
                  <a:srgbClr val="002060"/>
                </a:solidFill>
              </a:rPr>
              <a:t>                  Department of Commerce</a:t>
            </a:r>
          </a:p>
          <a:p>
            <a:pPr>
              <a:buNone/>
            </a:pPr>
            <a:r>
              <a:rPr lang="en-US" dirty="0" smtClean="0">
                <a:solidFill>
                  <a:srgbClr val="002060"/>
                </a:solidFill>
              </a:rPr>
              <a:t>                         </a:t>
            </a:r>
            <a:r>
              <a:rPr lang="en-US" dirty="0" smtClean="0">
                <a:solidFill>
                  <a:srgbClr val="FF0000"/>
                </a:solidFill>
              </a:rPr>
              <a:t>Dr. . </a:t>
            </a:r>
            <a:r>
              <a:rPr lang="en-US" dirty="0" err="1" smtClean="0">
                <a:solidFill>
                  <a:srgbClr val="FF0000"/>
                </a:solidFill>
              </a:rPr>
              <a:t>Revati</a:t>
            </a:r>
            <a:r>
              <a:rPr lang="en-US" dirty="0" smtClean="0">
                <a:solidFill>
                  <a:srgbClr val="FF0000"/>
                </a:solidFill>
              </a:rPr>
              <a:t> </a:t>
            </a:r>
            <a:r>
              <a:rPr lang="en-US" dirty="0" err="1" smtClean="0">
                <a:solidFill>
                  <a:srgbClr val="FF0000"/>
                </a:solidFill>
              </a:rPr>
              <a:t>Patil</a:t>
            </a:r>
            <a:endParaRPr lang="en-US" dirty="0" smtClean="0">
              <a:solidFill>
                <a:srgbClr val="FF0000"/>
              </a:solidFill>
            </a:endParaRPr>
          </a:p>
          <a:p>
            <a:pPr>
              <a:buNone/>
            </a:pPr>
            <a:endParaRPr lang="en-US" dirty="0" smtClean="0">
              <a:solidFill>
                <a:srgbClr val="FF0000"/>
              </a:solidFill>
            </a:endParaRPr>
          </a:p>
          <a:p>
            <a:pPr>
              <a:buNone/>
            </a:pPr>
            <a:endParaRPr lang="en-US" dirty="0" smtClean="0">
              <a:solidFill>
                <a:srgbClr val="FF0000"/>
              </a:solidFill>
            </a:endParaRPr>
          </a:p>
          <a:p>
            <a:pPr>
              <a:buNone/>
            </a:pPr>
            <a:r>
              <a:rPr lang="en-US" dirty="0" smtClean="0">
                <a:solidFill>
                  <a:srgbClr val="002060"/>
                </a:solidFill>
              </a:rPr>
              <a:t>                   Organizational </a:t>
            </a:r>
            <a:r>
              <a:rPr lang="en-US" dirty="0" err="1" smtClean="0">
                <a:solidFill>
                  <a:srgbClr val="002060"/>
                </a:solidFill>
              </a:rPr>
              <a:t>Behaviour</a:t>
            </a:r>
            <a:r>
              <a:rPr lang="en-US" dirty="0" smtClean="0">
                <a:solidFill>
                  <a:srgbClr val="002060"/>
                </a:solidFill>
              </a:rPr>
              <a:t>-I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descr="C:\Users\Admin\Downloads\images (43).jpg"/>
          <p:cNvPicPr>
            <a:picLocks noGrp="1" noChangeAspect="1" noChangeArrowheads="1"/>
          </p:cNvPicPr>
          <p:nvPr>
            <p:ph idx="1"/>
          </p:nvPr>
        </p:nvPicPr>
        <p:blipFill>
          <a:blip r:embed="rId2"/>
          <a:srcRect/>
          <a:stretch>
            <a:fillRect/>
          </a:stretch>
        </p:blipFill>
        <p:spPr bwMode="auto">
          <a:xfrm>
            <a:off x="609600" y="1600200"/>
            <a:ext cx="7848600" cy="47244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146" name="Picture 2" descr="C:\Users\Admin\Downloads\download (42).jpg"/>
          <p:cNvPicPr>
            <a:picLocks noGrp="1" noChangeAspect="1" noChangeArrowheads="1"/>
          </p:cNvPicPr>
          <p:nvPr>
            <p:ph idx="1"/>
          </p:nvPr>
        </p:nvPicPr>
        <p:blipFill>
          <a:blip r:embed="rId2"/>
          <a:srcRect/>
          <a:stretch>
            <a:fillRect/>
          </a:stretch>
        </p:blipFill>
        <p:spPr bwMode="auto">
          <a:xfrm>
            <a:off x="609600" y="1676400"/>
            <a:ext cx="7772399" cy="46482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170" name="Picture 2" descr="C:\Users\Admin\Downloads\images (7).png"/>
          <p:cNvPicPr>
            <a:picLocks noGrp="1" noChangeAspect="1" noChangeArrowheads="1"/>
          </p:cNvPicPr>
          <p:nvPr>
            <p:ph idx="1"/>
          </p:nvPr>
        </p:nvPicPr>
        <p:blipFill>
          <a:blip r:embed="rId2"/>
          <a:srcRect/>
          <a:stretch>
            <a:fillRect/>
          </a:stretch>
        </p:blipFill>
        <p:spPr bwMode="auto">
          <a:xfrm>
            <a:off x="1295400" y="1676400"/>
            <a:ext cx="6096000" cy="44196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F0"/>
                </a:solidFill>
              </a:rPr>
              <a:t>Importance of Personality Development</a:t>
            </a:r>
            <a:endParaRPr lang="en-US" b="1" dirty="0">
              <a:solidFill>
                <a:srgbClr val="00B0F0"/>
              </a:solidFill>
            </a:endParaRPr>
          </a:p>
        </p:txBody>
      </p:sp>
      <p:sp>
        <p:nvSpPr>
          <p:cNvPr id="3" name="Content Placeholder 2"/>
          <p:cNvSpPr>
            <a:spLocks noGrp="1"/>
          </p:cNvSpPr>
          <p:nvPr>
            <p:ph idx="1"/>
          </p:nvPr>
        </p:nvSpPr>
        <p:spPr/>
        <p:txBody>
          <a:bodyPr/>
          <a:lstStyle/>
          <a:p>
            <a:pPr>
              <a:buFont typeface="Wingdings" pitchFamily="2" charset="2"/>
              <a:buChar char="Ø"/>
            </a:pPr>
            <a:r>
              <a:rPr lang="en-US" dirty="0" smtClean="0"/>
              <a:t>Personality development grooms an individual and helps him make a mark of his/her own</a:t>
            </a:r>
          </a:p>
          <a:p>
            <a:pPr>
              <a:buFont typeface="Wingdings" pitchFamily="2" charset="2"/>
              <a:buChar char="Ø"/>
            </a:pPr>
            <a:r>
              <a:rPr lang="en-US" dirty="0" smtClean="0"/>
              <a:t>Personality development goes a long way in reducing stress and conflicts</a:t>
            </a:r>
          </a:p>
          <a:p>
            <a:pPr>
              <a:buFont typeface="Wingdings" pitchFamily="2" charset="2"/>
              <a:buChar char="Ø"/>
            </a:pPr>
            <a:r>
              <a:rPr lang="en-US" dirty="0" smtClean="0"/>
              <a:t>Personality development helps you develop a positive attitude in life.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Personality Types</a:t>
            </a:r>
            <a:endParaRPr lang="en-US" b="1" dirty="0">
              <a:solidFill>
                <a:srgbClr val="00B0F0"/>
              </a:solidFill>
            </a:endParaRPr>
          </a:p>
        </p:txBody>
      </p:sp>
      <p:sp>
        <p:nvSpPr>
          <p:cNvPr id="3" name="Content Placeholder 2"/>
          <p:cNvSpPr>
            <a:spLocks noGrp="1"/>
          </p:cNvSpPr>
          <p:nvPr>
            <p:ph idx="1"/>
          </p:nvPr>
        </p:nvSpPr>
        <p:spPr/>
        <p:txBody>
          <a:bodyPr/>
          <a:lstStyle/>
          <a:p>
            <a:pPr>
              <a:buFont typeface="Wingdings" pitchFamily="2" charset="2"/>
              <a:buChar char="Ø"/>
            </a:pPr>
            <a:r>
              <a:rPr lang="en-US" b="1" dirty="0" smtClean="0"/>
              <a:t>The Duty Fulfiller - </a:t>
            </a:r>
            <a:r>
              <a:rPr lang="en-US" dirty="0" smtClean="0"/>
              <a:t>Such individuals take their roles and responsibilities seriously and perform whatever tasks are assigned to them.</a:t>
            </a:r>
          </a:p>
          <a:p>
            <a:pPr>
              <a:buFont typeface="Wingdings" pitchFamily="2" charset="2"/>
              <a:buChar char="Ø"/>
            </a:pPr>
            <a:r>
              <a:rPr lang="en-US" b="1" dirty="0" smtClean="0"/>
              <a:t>The Mechanic - </a:t>
            </a:r>
            <a:r>
              <a:rPr lang="en-US" dirty="0" smtClean="0"/>
              <a:t>As the name suggests such individuals are inclined towards machinery like </a:t>
            </a:r>
            <a:r>
              <a:rPr lang="en-US" dirty="0" err="1" smtClean="0"/>
              <a:t>aeroplane</a:t>
            </a:r>
            <a:r>
              <a:rPr lang="en-US" dirty="0" smtClean="0"/>
              <a:t>, motorcycling, cars, races and so 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b="1" dirty="0" smtClean="0"/>
              <a:t>The Nurturer -</a:t>
            </a:r>
            <a:r>
              <a:rPr lang="en-US" dirty="0" smtClean="0"/>
              <a:t> Nurturers are individuals with a large heart. </a:t>
            </a:r>
          </a:p>
          <a:p>
            <a:pPr>
              <a:buFont typeface="Wingdings" pitchFamily="2" charset="2"/>
              <a:buChar char="Ø"/>
            </a:pPr>
            <a:r>
              <a:rPr lang="en-US" b="1" dirty="0" smtClean="0"/>
              <a:t>The Artist - </a:t>
            </a:r>
            <a:r>
              <a:rPr lang="en-US" dirty="0" smtClean="0"/>
              <a:t>Artists have an eye for natural beauty and creativity.</a:t>
            </a:r>
          </a:p>
          <a:p>
            <a:pPr>
              <a:buFont typeface="Wingdings" pitchFamily="2" charset="2"/>
              <a:buChar char="Ø"/>
            </a:pPr>
            <a:r>
              <a:rPr lang="en-US" b="1" dirty="0" smtClean="0"/>
              <a:t>The Protector - </a:t>
            </a:r>
            <a:r>
              <a:rPr lang="en-US" dirty="0" smtClean="0"/>
              <a:t> who find a problem in every situation.</a:t>
            </a:r>
          </a:p>
          <a:p>
            <a:pPr>
              <a:buFont typeface="Wingdings" pitchFamily="2" charset="2"/>
              <a:buChar char="Ø"/>
            </a:pPr>
            <a:r>
              <a:rPr lang="en-US" b="1" dirty="0" smtClean="0"/>
              <a:t>The Idealist - </a:t>
            </a:r>
            <a:r>
              <a:rPr lang="en-US" dirty="0" smtClean="0"/>
              <a:t>Such people have strong set of values and ethics.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b="1" dirty="0" smtClean="0"/>
              <a:t>The Scientist -</a:t>
            </a:r>
            <a:r>
              <a:rPr lang="en-US" dirty="0" smtClean="0"/>
              <a:t> Such individuals believe in careful and strategic planning. </a:t>
            </a:r>
          </a:p>
          <a:p>
            <a:pPr>
              <a:buFont typeface="Wingdings" pitchFamily="2" charset="2"/>
              <a:buChar char="Ø"/>
            </a:pPr>
            <a:r>
              <a:rPr lang="en-US" b="1" dirty="0" smtClean="0"/>
              <a:t>The Guardian -</a:t>
            </a:r>
            <a:r>
              <a:rPr lang="en-US" dirty="0" smtClean="0"/>
              <a:t> Such individuals are perfectionists who ensure that everything everywhere is going on smoothly</a:t>
            </a:r>
          </a:p>
          <a:p>
            <a:pPr>
              <a:buFont typeface="Wingdings" pitchFamily="2" charset="2"/>
              <a:buChar char="Ø"/>
            </a:pPr>
            <a:r>
              <a:rPr lang="en-US" b="1" dirty="0" smtClean="0"/>
              <a:t>The Performer -</a:t>
            </a:r>
            <a:r>
              <a:rPr lang="en-US" dirty="0" smtClean="0"/>
              <a:t> Performers strive hard to grab attention of others and love being the centre of attention.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b="1" dirty="0" smtClean="0"/>
              <a:t>The Inspirer -</a:t>
            </a:r>
            <a:r>
              <a:rPr lang="en-US" dirty="0" smtClean="0"/>
              <a:t> Inspirers are talented individuals and often act as a role model for others.</a:t>
            </a:r>
          </a:p>
          <a:p>
            <a:pPr>
              <a:buFont typeface="Wingdings" pitchFamily="2" charset="2"/>
              <a:buChar char="Ø"/>
            </a:pPr>
            <a:r>
              <a:rPr lang="en-US" b="1" dirty="0" smtClean="0"/>
              <a:t>The Giver -</a:t>
            </a:r>
            <a:r>
              <a:rPr lang="en-US" dirty="0" smtClean="0"/>
              <a:t> Individuals with “The Giver” personality type enjoy the company of others and do not prefer staying alone</a:t>
            </a:r>
          </a:p>
          <a:p>
            <a:pPr>
              <a:buFont typeface="Wingdings" pitchFamily="2" charset="2"/>
              <a:buChar char="Ø"/>
            </a:pPr>
            <a:r>
              <a:rPr lang="en-US" b="1" dirty="0" smtClean="0"/>
              <a:t>The Executive - </a:t>
            </a:r>
            <a:r>
              <a:rPr lang="en-US" dirty="0" smtClean="0"/>
              <a:t>Such individuals are born to lead and make very good leaders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C:\Users\Admin\Downloads\images (42).jpg"/>
          <p:cNvPicPr>
            <a:picLocks noGrp="1" noChangeAspect="1" noChangeArrowheads="1"/>
          </p:cNvPicPr>
          <p:nvPr>
            <p:ph idx="1"/>
          </p:nvPr>
        </p:nvPicPr>
        <p:blipFill>
          <a:blip r:embed="rId2"/>
          <a:srcRect/>
          <a:stretch>
            <a:fillRect/>
          </a:stretch>
        </p:blipFill>
        <p:spPr bwMode="auto">
          <a:xfrm>
            <a:off x="914400" y="1447800"/>
            <a:ext cx="7467600" cy="51054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098" name="Picture 2" descr="C:\Users\Admin\Downloads\images (6).png"/>
          <p:cNvPicPr>
            <a:picLocks noGrp="1" noChangeAspect="1" noChangeArrowheads="1"/>
          </p:cNvPicPr>
          <p:nvPr>
            <p:ph idx="1"/>
          </p:nvPr>
        </p:nvPicPr>
        <p:blipFill>
          <a:blip r:embed="rId2"/>
          <a:srcRect/>
          <a:stretch>
            <a:fillRect/>
          </a:stretch>
        </p:blipFill>
        <p:spPr bwMode="auto">
          <a:xfrm>
            <a:off x="762000" y="1524000"/>
            <a:ext cx="7696199" cy="472439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 </a:t>
            </a:r>
            <a:r>
              <a:rPr lang="en-US" dirty="0" smtClean="0"/>
              <a:t/>
            </a:r>
            <a:br>
              <a:rPr lang="en-US" dirty="0" smtClean="0"/>
            </a:br>
            <a:endParaRPr lang="en-US" dirty="0"/>
          </a:p>
        </p:txBody>
      </p:sp>
      <p:sp>
        <p:nvSpPr>
          <p:cNvPr id="5" name="Content Placeholder 4"/>
          <p:cNvSpPr>
            <a:spLocks noGrp="1"/>
          </p:cNvSpPr>
          <p:nvPr>
            <p:ph idx="1"/>
          </p:nvPr>
        </p:nvSpPr>
        <p:spPr/>
        <p:txBody>
          <a:bodyPr>
            <a:normAutofit fontScale="70000" lnSpcReduction="20000"/>
          </a:bodyPr>
          <a:lstStyle/>
          <a:p>
            <a:pPr>
              <a:buNone/>
            </a:pPr>
            <a:endParaRPr lang="en-US" dirty="0" smtClean="0"/>
          </a:p>
          <a:p>
            <a:pPr>
              <a:buNone/>
            </a:pPr>
            <a:r>
              <a:rPr lang="en-US" b="1" dirty="0" smtClean="0"/>
              <a:t>Individual and Group </a:t>
            </a:r>
            <a:r>
              <a:rPr lang="en-US" b="1" dirty="0" err="1" smtClean="0"/>
              <a:t>Behaviour</a:t>
            </a:r>
            <a:r>
              <a:rPr lang="en-US" b="1" dirty="0" smtClean="0"/>
              <a:t>: </a:t>
            </a:r>
            <a:endParaRPr lang="en-US" dirty="0" smtClean="0"/>
          </a:p>
          <a:p>
            <a:pPr>
              <a:buNone/>
            </a:pPr>
            <a:r>
              <a:rPr lang="en-US" b="1" dirty="0" smtClean="0"/>
              <a:t>A. Foundations of Individual </a:t>
            </a:r>
            <a:r>
              <a:rPr lang="en-US" b="1" dirty="0" err="1" smtClean="0"/>
              <a:t>Behaviour</a:t>
            </a:r>
            <a:r>
              <a:rPr lang="en-US" b="1" dirty="0" smtClean="0"/>
              <a:t>: </a:t>
            </a:r>
            <a:r>
              <a:rPr lang="en-US" dirty="0" smtClean="0"/>
              <a:t>Personality (Concepts, Determinants and types), Perception (meaning, process, factors affecting perception)., Attitude (Concept, formation and types), Values (Concept, types and formation) and Job Satisfaction (Concept, Determinants and Measurements), Learning (Meaning, determinants, principles)  </a:t>
            </a:r>
          </a:p>
          <a:p>
            <a:pPr>
              <a:buNone/>
            </a:pPr>
            <a:r>
              <a:rPr lang="en-US" b="1" dirty="0" smtClean="0"/>
              <a:t>B. Foundations of Group </a:t>
            </a:r>
            <a:r>
              <a:rPr lang="en-US" b="1" dirty="0" err="1" smtClean="0"/>
              <a:t>Behaviour</a:t>
            </a:r>
            <a:r>
              <a:rPr lang="en-US" b="1" dirty="0" smtClean="0"/>
              <a:t>:</a:t>
            </a:r>
            <a:r>
              <a:rPr lang="en-US" dirty="0" smtClean="0"/>
              <a:t> Definition and importance of group, Types of group, Process of group development, Group </a:t>
            </a:r>
            <a:r>
              <a:rPr lang="en-US" dirty="0" err="1" smtClean="0"/>
              <a:t>Behaviour</a:t>
            </a:r>
            <a:r>
              <a:rPr lang="en-US" dirty="0" smtClean="0"/>
              <a:t> (Norms, </a:t>
            </a:r>
            <a:r>
              <a:rPr lang="en-US" dirty="0" err="1" smtClean="0"/>
              <a:t>Cohision</a:t>
            </a:r>
            <a:r>
              <a:rPr lang="en-US" dirty="0" smtClean="0"/>
              <a:t>, Role intergroup Conflicts), Group performance factors, Quality Circle and Work Teams.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F0"/>
                </a:solidFill>
              </a:rPr>
              <a:t>Erik Erikson's Stages of Personality Development</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According to the theory, </a:t>
            </a:r>
            <a:r>
              <a:rPr lang="en-US" dirty="0" smtClean="0">
                <a:solidFill>
                  <a:srgbClr val="00B0F0"/>
                </a:solidFill>
              </a:rPr>
              <a:t>successful completion of each stage results in a healthy personality and the acquisition of basic virtues. </a:t>
            </a:r>
            <a:r>
              <a:rPr lang="en-US" dirty="0" smtClean="0"/>
              <a:t>Basic virtues are characteristic strengths which the ego can use to resolve subsequent crises.</a:t>
            </a:r>
          </a:p>
          <a:p>
            <a:r>
              <a:rPr lang="en-US" dirty="0" smtClean="0">
                <a:solidFill>
                  <a:srgbClr val="FF0000"/>
                </a:solidFill>
              </a:rPr>
              <a:t>Failure to successfully complete a stage can result in a reduced ability to complete further stages </a:t>
            </a:r>
            <a:r>
              <a:rPr lang="en-US" dirty="0" smtClean="0"/>
              <a:t>and therefore a more unhealthy personality and sense of self.  These stages, however, can be resolved successfully at a later time.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Stage      Psychosocial Crisis      Basic Virtue          Age</a:t>
            </a:r>
          </a:p>
          <a:p>
            <a:pPr>
              <a:buNone/>
            </a:pPr>
            <a:r>
              <a:rPr lang="en-US" dirty="0" smtClean="0"/>
              <a:t>1.    </a:t>
            </a:r>
            <a:r>
              <a:rPr lang="en-US" dirty="0" smtClean="0">
                <a:hlinkClick r:id="rId2"/>
              </a:rPr>
              <a:t>Trust vs. Mistrust</a:t>
            </a:r>
            <a:r>
              <a:rPr lang="en-US" dirty="0" smtClean="0"/>
              <a:t>          Hope                       0 - 1½</a:t>
            </a:r>
          </a:p>
          <a:p>
            <a:pPr>
              <a:buNone/>
            </a:pPr>
            <a:r>
              <a:rPr lang="en-US" dirty="0" smtClean="0"/>
              <a:t>2.    </a:t>
            </a:r>
            <a:r>
              <a:rPr lang="en-US" dirty="0" smtClean="0">
                <a:hlinkClick r:id="rId2"/>
              </a:rPr>
              <a:t>Autonomy vs. Shame</a:t>
            </a:r>
            <a:r>
              <a:rPr lang="en-US" dirty="0" smtClean="0"/>
              <a:t>      Will                       1½ - 3</a:t>
            </a:r>
          </a:p>
          <a:p>
            <a:pPr>
              <a:buNone/>
            </a:pPr>
            <a:r>
              <a:rPr lang="en-US" dirty="0" smtClean="0"/>
              <a:t>3.</a:t>
            </a:r>
            <a:r>
              <a:rPr lang="en-US" dirty="0" smtClean="0">
                <a:hlinkClick r:id="rId2"/>
              </a:rPr>
              <a:t>Initiative vs. Guilt</a:t>
            </a:r>
            <a:r>
              <a:rPr lang="en-US" dirty="0" smtClean="0"/>
              <a:t>       Purpose                           3 – 5</a:t>
            </a:r>
          </a:p>
          <a:p>
            <a:pPr>
              <a:buNone/>
            </a:pPr>
            <a:r>
              <a:rPr lang="en-US" dirty="0" smtClean="0"/>
              <a:t>4.</a:t>
            </a:r>
            <a:r>
              <a:rPr lang="en-US" dirty="0" smtClean="0">
                <a:hlinkClick r:id="rId2"/>
              </a:rPr>
              <a:t>Industry vs. Inferiority</a:t>
            </a:r>
            <a:r>
              <a:rPr lang="en-US" dirty="0" smtClean="0"/>
              <a:t>  Competency              5 – 12</a:t>
            </a:r>
          </a:p>
          <a:p>
            <a:pPr>
              <a:buNone/>
            </a:pPr>
            <a:r>
              <a:rPr lang="en-US" dirty="0" smtClean="0"/>
              <a:t>5.</a:t>
            </a:r>
            <a:r>
              <a:rPr lang="en-US" dirty="0" smtClean="0">
                <a:hlinkClick r:id="rId2"/>
              </a:rPr>
              <a:t>Identity vs. Role Confusion</a:t>
            </a:r>
            <a:r>
              <a:rPr lang="en-US" dirty="0" smtClean="0"/>
              <a:t> Fidelity               12 – 18</a:t>
            </a:r>
          </a:p>
          <a:p>
            <a:pPr>
              <a:buNone/>
            </a:pPr>
            <a:r>
              <a:rPr lang="en-US" dirty="0" smtClean="0"/>
              <a:t>6.</a:t>
            </a:r>
            <a:r>
              <a:rPr lang="en-US" dirty="0" smtClean="0">
                <a:hlinkClick r:id="rId2"/>
              </a:rPr>
              <a:t>Intimacy vs. Isolation</a:t>
            </a:r>
            <a:r>
              <a:rPr lang="en-US" dirty="0" smtClean="0"/>
              <a:t>            Love                 18 – 40</a:t>
            </a:r>
          </a:p>
          <a:p>
            <a:pPr>
              <a:buNone/>
            </a:pPr>
            <a:r>
              <a:rPr lang="en-US" dirty="0" smtClean="0"/>
              <a:t>7.</a:t>
            </a:r>
            <a:r>
              <a:rPr lang="en-US" dirty="0" smtClean="0">
                <a:hlinkClick r:id="rId2"/>
              </a:rPr>
              <a:t>Generativity vs. Stagnation</a:t>
            </a:r>
            <a:r>
              <a:rPr lang="en-US" dirty="0" smtClean="0"/>
              <a:t>    Care               40 – 65</a:t>
            </a:r>
          </a:p>
          <a:p>
            <a:pPr>
              <a:buNone/>
            </a:pPr>
            <a:r>
              <a:rPr lang="en-US" dirty="0" smtClean="0"/>
              <a:t>8.</a:t>
            </a:r>
            <a:r>
              <a:rPr lang="en-US" dirty="0" smtClean="0">
                <a:hlinkClick r:id="rId2"/>
              </a:rPr>
              <a:t>Ego Integrity vs. Despair</a:t>
            </a:r>
            <a:r>
              <a:rPr lang="en-US" dirty="0" smtClean="0"/>
              <a:t>      Wisdom            65+</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a:t>
            </a:r>
            <a:r>
              <a:rPr lang="en-US" dirty="0" smtClean="0">
                <a:hlinkClick r:id="rId2"/>
              </a:rPr>
              <a:t>Trust vs. Mistrust</a:t>
            </a:r>
            <a:r>
              <a:rPr lang="en-US" dirty="0" smtClean="0"/>
              <a:t>          Hope                       0 - 1½</a:t>
            </a:r>
            <a:br>
              <a:rPr lang="en-US" dirty="0" smtClean="0"/>
            </a:br>
            <a:endParaRPr lang="en-US" dirty="0"/>
          </a:p>
        </p:txBody>
      </p:sp>
      <p:pic>
        <p:nvPicPr>
          <p:cNvPr id="8194" name="Picture 2" descr="C:\Users\Admin\Downloads\TrustvsMistrust.jpg"/>
          <p:cNvPicPr>
            <a:picLocks noGrp="1" noChangeAspect="1" noChangeArrowheads="1"/>
          </p:cNvPicPr>
          <p:nvPr>
            <p:ph idx="1"/>
          </p:nvPr>
        </p:nvPicPr>
        <p:blipFill>
          <a:blip r:embed="rId3"/>
          <a:srcRect/>
          <a:stretch>
            <a:fillRect/>
          </a:stretch>
        </p:blipFill>
        <p:spPr bwMode="auto">
          <a:xfrm>
            <a:off x="1676400" y="1447800"/>
            <a:ext cx="5791200" cy="3948906"/>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a:t>
            </a:r>
            <a:r>
              <a:rPr lang="en-US" dirty="0" smtClean="0">
                <a:hlinkClick r:id="rId2"/>
              </a:rPr>
              <a:t>Autonomy vs. Shame</a:t>
            </a:r>
            <a:r>
              <a:rPr lang="en-US" dirty="0" smtClean="0"/>
              <a:t>      Will                       1½ - 3</a:t>
            </a:r>
            <a:br>
              <a:rPr lang="en-US" dirty="0" smtClean="0"/>
            </a:br>
            <a:endParaRPr lang="en-US" dirty="0"/>
          </a:p>
        </p:txBody>
      </p:sp>
      <p:pic>
        <p:nvPicPr>
          <p:cNvPr id="9218" name="Picture 2" descr="C:\Users\Admin\Downloads\Autonomyvs.ShameandDoubt.jpg"/>
          <p:cNvPicPr>
            <a:picLocks noGrp="1" noChangeAspect="1" noChangeArrowheads="1"/>
          </p:cNvPicPr>
          <p:nvPr>
            <p:ph idx="1"/>
          </p:nvPr>
        </p:nvPicPr>
        <p:blipFill>
          <a:blip r:embed="rId3"/>
          <a:srcRect/>
          <a:stretch>
            <a:fillRect/>
          </a:stretch>
        </p:blipFill>
        <p:spPr bwMode="auto">
          <a:xfrm>
            <a:off x="1152383" y="1600200"/>
            <a:ext cx="6839233" cy="4525963"/>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a:t>
            </a:r>
            <a:r>
              <a:rPr lang="en-US" dirty="0" smtClean="0">
                <a:hlinkClick r:id="rId2"/>
              </a:rPr>
              <a:t>Initiative vs. Guilt</a:t>
            </a:r>
            <a:r>
              <a:rPr lang="en-US" dirty="0" smtClean="0"/>
              <a:t>       Purpose                           3 – 5</a:t>
            </a:r>
          </a:p>
        </p:txBody>
      </p:sp>
      <p:pic>
        <p:nvPicPr>
          <p:cNvPr id="10242" name="Picture 2" descr="C:\Users\Admin\Downloads\children-playing.jpg"/>
          <p:cNvPicPr>
            <a:picLocks noGrp="1" noChangeAspect="1" noChangeArrowheads="1"/>
          </p:cNvPicPr>
          <p:nvPr>
            <p:ph idx="1"/>
          </p:nvPr>
        </p:nvPicPr>
        <p:blipFill>
          <a:blip r:embed="rId3"/>
          <a:srcRect/>
          <a:stretch>
            <a:fillRect/>
          </a:stretch>
        </p:blipFill>
        <p:spPr bwMode="auto">
          <a:xfrm>
            <a:off x="1219200" y="1981200"/>
            <a:ext cx="7162800" cy="396240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a:t>
            </a:r>
            <a:r>
              <a:rPr lang="en-US" dirty="0" smtClean="0">
                <a:hlinkClick r:id="rId2"/>
              </a:rPr>
              <a:t>Industry vs. Inferiority</a:t>
            </a:r>
            <a:r>
              <a:rPr lang="en-US" dirty="0" smtClean="0"/>
              <a:t>  Competency              5 – 12</a:t>
            </a:r>
          </a:p>
        </p:txBody>
      </p:sp>
      <p:sp>
        <p:nvSpPr>
          <p:cNvPr id="3" name="Content Placeholder 2"/>
          <p:cNvSpPr>
            <a:spLocks noGrp="1"/>
          </p:cNvSpPr>
          <p:nvPr>
            <p:ph idx="1"/>
          </p:nvPr>
        </p:nvSpPr>
        <p:spPr/>
        <p:txBody>
          <a:bodyPr/>
          <a:lstStyle/>
          <a:p>
            <a:pPr>
              <a:buNone/>
            </a:pP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5.</a:t>
            </a:r>
            <a:r>
              <a:rPr lang="en-US" dirty="0" smtClean="0">
                <a:hlinkClick r:id="rId2"/>
              </a:rPr>
              <a:t>Identity vs. Role Confusion</a:t>
            </a:r>
            <a:r>
              <a:rPr lang="en-US" dirty="0" smtClean="0"/>
              <a:t> Fidelity               12 – 18</a:t>
            </a:r>
            <a:br>
              <a:rPr lang="en-US" dirty="0" smtClean="0"/>
            </a:br>
            <a:endParaRPr lang="en-US" dirty="0"/>
          </a:p>
        </p:txBody>
      </p:sp>
      <p:pic>
        <p:nvPicPr>
          <p:cNvPr id="11266" name="Picture 2" descr="C:\Users\Admin\Downloads\Identityvs.RoleConfusion.jpg"/>
          <p:cNvPicPr>
            <a:picLocks noGrp="1" noChangeAspect="1" noChangeArrowheads="1"/>
          </p:cNvPicPr>
          <p:nvPr>
            <p:ph idx="1"/>
          </p:nvPr>
        </p:nvPicPr>
        <p:blipFill>
          <a:blip r:embed="rId3"/>
          <a:srcRect/>
          <a:stretch>
            <a:fillRect/>
          </a:stretch>
        </p:blipFill>
        <p:spPr bwMode="auto">
          <a:xfrm>
            <a:off x="762000" y="1862931"/>
            <a:ext cx="7620000" cy="400050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 Foundations of Individual </a:t>
            </a:r>
            <a:r>
              <a:rPr lang="en-US" b="1" dirty="0" err="1" smtClean="0"/>
              <a:t>Behaviour</a:t>
            </a:r>
            <a:r>
              <a:rPr lang="en-US" b="1" dirty="0" smtClean="0"/>
              <a:t>:</a:t>
            </a:r>
            <a:endParaRPr lang="en-US" dirty="0"/>
          </a:p>
        </p:txBody>
      </p:sp>
      <p:sp>
        <p:nvSpPr>
          <p:cNvPr id="3" name="Content Placeholder 2"/>
          <p:cNvSpPr>
            <a:spLocks noGrp="1"/>
          </p:cNvSpPr>
          <p:nvPr>
            <p:ph sz="half" idx="1"/>
          </p:nvPr>
        </p:nvSpPr>
        <p:spPr>
          <a:xfrm>
            <a:off x="457200" y="1600200"/>
            <a:ext cx="3124200" cy="4525963"/>
          </a:xfrm>
        </p:spPr>
        <p:txBody>
          <a:bodyPr/>
          <a:lstStyle/>
          <a:p>
            <a:pPr>
              <a:buNone/>
            </a:pPr>
            <a:r>
              <a:rPr lang="en-US" dirty="0" smtClean="0">
                <a:solidFill>
                  <a:srgbClr val="FF0000"/>
                </a:solidFill>
              </a:rPr>
              <a:t>Personality</a:t>
            </a:r>
          </a:p>
          <a:p>
            <a:pPr>
              <a:buNone/>
            </a:pPr>
            <a:r>
              <a:rPr lang="en-US" dirty="0" smtClean="0">
                <a:solidFill>
                  <a:srgbClr val="FF0000"/>
                </a:solidFill>
              </a:rPr>
              <a:t> (Concepts, </a:t>
            </a:r>
          </a:p>
          <a:p>
            <a:pPr>
              <a:buNone/>
            </a:pPr>
            <a:r>
              <a:rPr lang="en-US" dirty="0" smtClean="0">
                <a:solidFill>
                  <a:srgbClr val="FF0000"/>
                </a:solidFill>
              </a:rPr>
              <a:t>Determinants and</a:t>
            </a:r>
          </a:p>
          <a:p>
            <a:pPr>
              <a:buNone/>
            </a:pPr>
            <a:r>
              <a:rPr lang="en-US" dirty="0" smtClean="0">
                <a:solidFill>
                  <a:srgbClr val="FF0000"/>
                </a:solidFill>
              </a:rPr>
              <a:t> types)</a:t>
            </a:r>
          </a:p>
          <a:p>
            <a:pPr>
              <a:buNone/>
            </a:pPr>
            <a:endParaRPr lang="en-US" dirty="0" smtClean="0">
              <a:solidFill>
                <a:srgbClr val="FF0000"/>
              </a:solidFill>
            </a:endParaRPr>
          </a:p>
          <a:p>
            <a:pPr>
              <a:buNone/>
            </a:pPr>
            <a:endParaRPr lang="en-US" dirty="0" smtClean="0">
              <a:solidFill>
                <a:srgbClr val="FF0000"/>
              </a:solidFill>
            </a:endParaRPr>
          </a:p>
          <a:p>
            <a:pPr>
              <a:buNone/>
            </a:pPr>
            <a:endParaRPr lang="en-US" dirty="0" smtClean="0">
              <a:solidFill>
                <a:srgbClr val="FF0000"/>
              </a:solidFill>
            </a:endParaRPr>
          </a:p>
          <a:p>
            <a:pPr>
              <a:buNone/>
            </a:pPr>
            <a:endParaRPr lang="en-US" dirty="0">
              <a:solidFill>
                <a:srgbClr val="FF0000"/>
              </a:solidFill>
            </a:endParaRPr>
          </a:p>
        </p:txBody>
      </p:sp>
      <p:pic>
        <p:nvPicPr>
          <p:cNvPr id="9" name="Picture 3" descr="C:\Users\Admin\Downloads\images (41).jpg"/>
          <p:cNvPicPr>
            <a:picLocks noGrp="1" noChangeAspect="1" noChangeArrowheads="1"/>
          </p:cNvPicPr>
          <p:nvPr>
            <p:ph sz="half" idx="2"/>
          </p:nvPr>
        </p:nvPicPr>
        <p:blipFill>
          <a:blip r:embed="rId2"/>
          <a:srcRect/>
          <a:stretch>
            <a:fillRect/>
          </a:stretch>
        </p:blipFill>
        <p:spPr bwMode="auto">
          <a:xfrm>
            <a:off x="4267200" y="1828800"/>
            <a:ext cx="3571875" cy="4267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pic>
        <p:nvPicPr>
          <p:cNvPr id="4" name="Picture 2" descr="C:\Users\Admin\Downloads\images (39).jpg"/>
          <p:cNvPicPr>
            <a:picLocks noGrp="1" noChangeAspect="1" noChangeArrowheads="1"/>
          </p:cNvPicPr>
          <p:nvPr>
            <p:ph idx="1"/>
          </p:nvPr>
        </p:nvPicPr>
        <p:blipFill>
          <a:blip r:embed="rId2"/>
          <a:srcRect/>
          <a:stretch>
            <a:fillRect/>
          </a:stretch>
        </p:blipFill>
        <p:spPr bwMode="auto">
          <a:xfrm>
            <a:off x="457200" y="1600200"/>
            <a:ext cx="3886200" cy="3276600"/>
          </a:xfrm>
          <a:prstGeom prst="rect">
            <a:avLst/>
          </a:prstGeom>
          <a:noFill/>
        </p:spPr>
      </p:pic>
      <p:pic>
        <p:nvPicPr>
          <p:cNvPr id="2050" name="Picture 2" descr="C:\Users\Admin\Downloads\images (40).jpg"/>
          <p:cNvPicPr>
            <a:picLocks noChangeAspect="1" noChangeArrowheads="1"/>
          </p:cNvPicPr>
          <p:nvPr/>
        </p:nvPicPr>
        <p:blipFill>
          <a:blip r:embed="rId3"/>
          <a:srcRect/>
          <a:stretch>
            <a:fillRect/>
          </a:stretch>
        </p:blipFill>
        <p:spPr bwMode="auto">
          <a:xfrm>
            <a:off x="4495800" y="1600200"/>
            <a:ext cx="4114800" cy="32766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rPr>
              <a:t>Personality and Personality Development - An Overview</a:t>
            </a:r>
            <a:br>
              <a:rPr lang="en-US" b="1" dirty="0" smtClean="0">
                <a:solidFill>
                  <a:srgbClr val="0070C0"/>
                </a:solidFill>
              </a:rPr>
            </a:br>
            <a:endParaRPr lang="en-US" b="1" dirty="0">
              <a:solidFill>
                <a:srgbClr val="0070C0"/>
              </a:solidFill>
            </a:endParaRPr>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US" dirty="0" smtClean="0"/>
              <a:t>Every individual has his own characteristic way of behaving, responding to emotions, perceiving things and looking at the world. No two individuals are similar.</a:t>
            </a:r>
          </a:p>
          <a:p>
            <a:pPr>
              <a:buFont typeface="Wingdings" pitchFamily="2" charset="2"/>
              <a:buChar char="Ø"/>
            </a:pPr>
            <a:r>
              <a:rPr lang="en-US" dirty="0" smtClean="0"/>
              <a:t>How an individual is raised plays an important role in shaping his/her personality.</a:t>
            </a:r>
          </a:p>
          <a:p>
            <a:pPr>
              <a:buFont typeface="Wingdings" pitchFamily="2" charset="2"/>
              <a:buChar char="Ø"/>
            </a:pPr>
            <a:r>
              <a:rPr lang="en-US" b="1" dirty="0" smtClean="0">
                <a:solidFill>
                  <a:srgbClr val="FF0000"/>
                </a:solidFill>
              </a:rPr>
              <a:t>Personality is nothing but the aggregate conglomeration of memories and incidents in an individual’s entire life span</a:t>
            </a:r>
            <a:r>
              <a:rPr lang="en-US" dirty="0" smtClean="0"/>
              <a:t>.(Environmental factors, family background, financial conditions, genetic factors, situations and circumstances also contribute to an individual’s personality.)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b="1" dirty="0" smtClean="0">
                <a:solidFill>
                  <a:srgbClr val="FF0000"/>
                </a:solidFill>
              </a:rPr>
              <a:t>You really can’t blame an individual for not being an extrovert </a:t>
            </a:r>
            <a:r>
              <a:rPr lang="en-US" b="1" dirty="0" smtClean="0"/>
              <a:t>(</a:t>
            </a:r>
            <a:r>
              <a:rPr lang="en-US" dirty="0" smtClean="0"/>
              <a:t>It is essential to check his/her background or past life.)</a:t>
            </a:r>
            <a:endParaRPr lang="en-US" b="1" dirty="0" smtClean="0"/>
          </a:p>
          <a:p>
            <a:pPr>
              <a:buFont typeface="Wingdings" pitchFamily="2" charset="2"/>
              <a:buChar char="Ø"/>
            </a:pPr>
            <a:r>
              <a:rPr lang="en-US" b="1" dirty="0" smtClean="0">
                <a:solidFill>
                  <a:srgbClr val="FF0000"/>
                </a:solidFill>
              </a:rPr>
              <a:t>Personality also influences what we think, our beliefs, values and expectations  (</a:t>
            </a:r>
            <a:r>
              <a:rPr lang="en-US" dirty="0" smtClean="0"/>
              <a:t>What we think about others depends on our personality.)</a:t>
            </a:r>
            <a:endParaRPr lang="en-US" b="1" dirty="0" smtClean="0">
              <a:solidFill>
                <a:srgbClr val="FF0000"/>
              </a:solidFill>
            </a:endParaRPr>
          </a:p>
          <a:p>
            <a:pPr>
              <a:buFont typeface="Wingdings" pitchFamily="2" charset="2"/>
              <a:buChar char="Ø"/>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solidFill>
                  <a:srgbClr val="0070C0"/>
                </a:solidFill>
              </a:rPr>
              <a:t>In a layman’s language……………………..  </a:t>
            </a:r>
          </a:p>
          <a:p>
            <a:pPr>
              <a:buNone/>
            </a:pPr>
            <a:r>
              <a:rPr lang="en-US" dirty="0" smtClean="0"/>
              <a:t>	 personality is defined as the personal qualities and characteristics of an individual. Personality is how we interact with others. Personality is a sum of characteristics of an individual which makes him different from the others. It is our personality which makes us unique and helps us stand apart from the crowd.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F0"/>
                </a:solidFill>
              </a:rPr>
              <a:t>Determinants of Personality</a:t>
            </a:r>
            <a:br>
              <a:rPr lang="en-US" b="1" dirty="0" smtClean="0">
                <a:solidFill>
                  <a:srgbClr val="00B0F0"/>
                </a:solidFill>
              </a:rPr>
            </a:br>
            <a:endParaRPr lang="en-US" b="1" dirty="0">
              <a:solidFill>
                <a:srgbClr val="00B0F0"/>
              </a:solidFill>
            </a:endParaRPr>
          </a:p>
        </p:txBody>
      </p:sp>
      <p:sp>
        <p:nvSpPr>
          <p:cNvPr id="3" name="Content Placeholder 2"/>
          <p:cNvSpPr>
            <a:spLocks noGrp="1"/>
          </p:cNvSpPr>
          <p:nvPr>
            <p:ph idx="1"/>
          </p:nvPr>
        </p:nvSpPr>
        <p:spPr/>
        <p:txBody>
          <a:bodyPr>
            <a:normAutofit fontScale="62500" lnSpcReduction="20000"/>
          </a:bodyPr>
          <a:lstStyle/>
          <a:p>
            <a:pPr>
              <a:buNone/>
            </a:pPr>
            <a:endParaRPr lang="en-US" dirty="0" smtClean="0"/>
          </a:p>
          <a:p>
            <a:r>
              <a:rPr lang="en-US" b="1" dirty="0" smtClean="0"/>
              <a:t>Heredity -</a:t>
            </a:r>
            <a:r>
              <a:rPr lang="en-US" dirty="0" smtClean="0"/>
              <a:t> Heredity refers to factors that are determined once an individual is born. An individual’s physique, attractiveness, body type, complexion, body weight depend on his/her parents biological makeup.</a:t>
            </a:r>
          </a:p>
          <a:p>
            <a:r>
              <a:rPr lang="en-US" b="1" dirty="0" smtClean="0"/>
              <a:t>Environment -</a:t>
            </a:r>
            <a:r>
              <a:rPr lang="en-US" dirty="0" smtClean="0"/>
              <a:t> The environment to which an individual is subjected to during his growing years plays an important role in determining his/her personality. The varied cultures in which we are brought up and our family backgrounds have a crucial role in shaping our personalities.</a:t>
            </a:r>
          </a:p>
          <a:p>
            <a:r>
              <a:rPr lang="en-US" b="1" dirty="0" smtClean="0"/>
              <a:t>Situation -</a:t>
            </a:r>
            <a:r>
              <a:rPr lang="en-US" dirty="0" smtClean="0"/>
              <a:t> An individual’s personality also changes with current circumstances and situations. An individual would behave in a different way when he has enough savings with him and his behavior would automatically change when he is bankrupt.</a:t>
            </a:r>
          </a:p>
          <a:p>
            <a:pPr>
              <a:buNone/>
            </a:pPr>
            <a:r>
              <a:rPr lang="en-US" i="1" dirty="0" smtClean="0">
                <a:solidFill>
                  <a:srgbClr val="00B0F0"/>
                </a:solidFill>
              </a:rPr>
              <a:t>An individual’s appearance, character, intelligence, attractiveness, efficiency, style determine his/her personality.</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F0"/>
                </a:solidFill>
              </a:rPr>
              <a:t>What is Personality Development ?</a:t>
            </a:r>
            <a:br>
              <a:rPr lang="en-US" b="1" dirty="0" smtClean="0">
                <a:solidFill>
                  <a:srgbClr val="00B0F0"/>
                </a:solidFill>
              </a:rPr>
            </a:br>
            <a:endParaRPr lang="en-US" dirty="0">
              <a:solidFill>
                <a:srgbClr val="00B0F0"/>
              </a:solidFill>
            </a:endParaRPr>
          </a:p>
        </p:txBody>
      </p:sp>
      <p:sp>
        <p:nvSpPr>
          <p:cNvPr id="3" name="Content Placeholder 2"/>
          <p:cNvSpPr>
            <a:spLocks noGrp="1"/>
          </p:cNvSpPr>
          <p:nvPr>
            <p:ph idx="1"/>
          </p:nvPr>
        </p:nvSpPr>
        <p:spPr/>
        <p:txBody>
          <a:bodyPr>
            <a:normAutofit fontScale="92500"/>
          </a:bodyPr>
          <a:lstStyle/>
          <a:p>
            <a:r>
              <a:rPr lang="en-US" dirty="0" smtClean="0"/>
              <a:t>Personality development is defined as a </a:t>
            </a:r>
            <a:r>
              <a:rPr lang="en-US" dirty="0" smtClean="0">
                <a:solidFill>
                  <a:srgbClr val="FF0000"/>
                </a:solidFill>
              </a:rPr>
              <a:t>process of developing and enhancing one’s personality. </a:t>
            </a:r>
            <a:r>
              <a:rPr lang="en-US" dirty="0" smtClean="0"/>
              <a:t>Personality development helps an individual to gain confidence and high self esteem.</a:t>
            </a:r>
          </a:p>
          <a:p>
            <a:r>
              <a:rPr lang="en-US" dirty="0" smtClean="0"/>
              <a:t>Personality development also is said to have a </a:t>
            </a:r>
            <a:r>
              <a:rPr lang="en-US" dirty="0" smtClean="0">
                <a:solidFill>
                  <a:srgbClr val="FF0000"/>
                </a:solidFill>
              </a:rPr>
              <a:t>positive impact on one’s communication skills </a:t>
            </a:r>
            <a:r>
              <a:rPr lang="en-US" dirty="0" smtClean="0"/>
              <a:t>and the way he sees the world. Individuals tend to develop a positive attitude as a result of personality development.</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650</Words>
  <Application>Microsoft Office PowerPoint</Application>
  <PresentationFormat>On-screen Show (4:3)</PresentationFormat>
  <Paragraphs>71</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  </vt:lpstr>
      <vt:lpstr>A. Foundations of Individual Behaviour:</vt:lpstr>
      <vt:lpstr> </vt:lpstr>
      <vt:lpstr>Personality and Personality Development - An Overview </vt:lpstr>
      <vt:lpstr>Slide 6</vt:lpstr>
      <vt:lpstr>Slide 7</vt:lpstr>
      <vt:lpstr>Determinants of Personality </vt:lpstr>
      <vt:lpstr>What is Personality Development ? </vt:lpstr>
      <vt:lpstr>Slide 10</vt:lpstr>
      <vt:lpstr>Slide 11</vt:lpstr>
      <vt:lpstr>Slide 12</vt:lpstr>
      <vt:lpstr>Importance of Personality Development</vt:lpstr>
      <vt:lpstr>Personality Types</vt:lpstr>
      <vt:lpstr>Slide 15</vt:lpstr>
      <vt:lpstr>Slide 16</vt:lpstr>
      <vt:lpstr>Slide 17</vt:lpstr>
      <vt:lpstr>Slide 18</vt:lpstr>
      <vt:lpstr>Slide 19</vt:lpstr>
      <vt:lpstr>Erik Erikson's Stages of Personality Development </vt:lpstr>
      <vt:lpstr>Slide 21</vt:lpstr>
      <vt:lpstr>1.    Trust vs. Mistrust          Hope                       0 - 1½ </vt:lpstr>
      <vt:lpstr>2.    Autonomy vs. Shame      Will                       1½ - 3 </vt:lpstr>
      <vt:lpstr>3.Initiative vs. Guilt       Purpose                           3 – 5</vt:lpstr>
      <vt:lpstr>4.Industry vs. Inferiority  Competency              5 – 12</vt:lpstr>
      <vt:lpstr>5.Identity vs. Role Confusion Fidelity               12 – 18 </vt:lpstr>
      <vt:lpstr>Slide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II  </dc:title>
  <dc:creator>Miheer</dc:creator>
  <cp:lastModifiedBy>Admin</cp:lastModifiedBy>
  <cp:revision>18</cp:revision>
  <dcterms:created xsi:type="dcterms:W3CDTF">2006-08-16T00:00:00Z</dcterms:created>
  <dcterms:modified xsi:type="dcterms:W3CDTF">2023-12-19T09:00:43Z</dcterms:modified>
</cp:coreProperties>
</file>